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985" r:id="rId1"/>
  </p:sldMasterIdLst>
  <p:notesMasterIdLst>
    <p:notesMasterId r:id="rId31"/>
  </p:notesMasterIdLst>
  <p:sldIdLst>
    <p:sldId id="659" r:id="rId2"/>
    <p:sldId id="645" r:id="rId3"/>
    <p:sldId id="430" r:id="rId4"/>
    <p:sldId id="428" r:id="rId5"/>
    <p:sldId id="429" r:id="rId6"/>
    <p:sldId id="646" r:id="rId7"/>
    <p:sldId id="647" r:id="rId8"/>
    <p:sldId id="657" r:id="rId9"/>
    <p:sldId id="658" r:id="rId10"/>
    <p:sldId id="649" r:id="rId11"/>
    <p:sldId id="656" r:id="rId12"/>
    <p:sldId id="660" r:id="rId13"/>
    <p:sldId id="655" r:id="rId14"/>
    <p:sldId id="650" r:id="rId15"/>
    <p:sldId id="651" r:id="rId16"/>
    <p:sldId id="661" r:id="rId17"/>
    <p:sldId id="652" r:id="rId18"/>
    <p:sldId id="653" r:id="rId19"/>
    <p:sldId id="654" r:id="rId20"/>
    <p:sldId id="257" r:id="rId21"/>
    <p:sldId id="261" r:id="rId22"/>
    <p:sldId id="262" r:id="rId23"/>
    <p:sldId id="259" r:id="rId24"/>
    <p:sldId id="663" r:id="rId25"/>
    <p:sldId id="664" r:id="rId26"/>
    <p:sldId id="265" r:id="rId27"/>
    <p:sldId id="662" r:id="rId28"/>
    <p:sldId id="612" r:id="rId29"/>
    <p:sldId id="393" r:id="rId3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r" defTabSz="914400" rtl="1" eaLnBrk="1" latinLnBrk="0" hangingPunct="1">
      <a:defRPr sz="2400" kern="1200">
        <a:solidFill>
          <a:schemeClr val="tx1"/>
        </a:solidFill>
        <a:latin typeface="Times New Roman" panose="02020603050405020304" pitchFamily="18" charset="0"/>
        <a:ea typeface="+mn-ea"/>
        <a:cs typeface="+mn-cs"/>
      </a:defRPr>
    </a:lvl6pPr>
    <a:lvl7pPr marL="2743200" algn="r" defTabSz="914400" rtl="1" eaLnBrk="1" latinLnBrk="0" hangingPunct="1">
      <a:defRPr sz="2400" kern="1200">
        <a:solidFill>
          <a:schemeClr val="tx1"/>
        </a:solidFill>
        <a:latin typeface="Times New Roman" panose="02020603050405020304" pitchFamily="18" charset="0"/>
        <a:ea typeface="+mn-ea"/>
        <a:cs typeface="+mn-cs"/>
      </a:defRPr>
    </a:lvl7pPr>
    <a:lvl8pPr marL="3200400" algn="r" defTabSz="914400" rtl="1" eaLnBrk="1" latinLnBrk="0" hangingPunct="1">
      <a:defRPr sz="2400" kern="1200">
        <a:solidFill>
          <a:schemeClr val="tx1"/>
        </a:solidFill>
        <a:latin typeface="Times New Roman" panose="02020603050405020304" pitchFamily="18" charset="0"/>
        <a:ea typeface="+mn-ea"/>
        <a:cs typeface="+mn-cs"/>
      </a:defRPr>
    </a:lvl8pPr>
    <a:lvl9pPr marL="3657600" algn="r" defTabSz="914400" rtl="1"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CC" initials="I" lastIdx="0" clrIdx="0"/>
  <p:cmAuthor id="1" name="Zafar" initials="Z" lastIdx="1" clrIdx="1">
    <p:extLst>
      <p:ext uri="{19B8F6BF-5375-455C-9EA6-DF929625EA0E}">
        <p15:presenceInfo xmlns:p15="http://schemas.microsoft.com/office/powerpoint/2012/main" userId="Zaf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00"/>
    <a:srgbClr val="CC0000"/>
    <a:srgbClr val="EC14C3"/>
    <a:srgbClr val="BC72A2"/>
    <a:srgbClr val="E8D5ED"/>
    <a:srgbClr val="E3D4EE"/>
    <a:srgbClr val="F697CB"/>
    <a:srgbClr val="66CCFF"/>
    <a:srgbClr val="D678CB"/>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50" autoAdjust="0"/>
    <p:restoredTop sz="99712" autoAdjust="0"/>
  </p:normalViewPr>
  <p:slideViewPr>
    <p:cSldViewPr snapToGrid="0">
      <p:cViewPr>
        <p:scale>
          <a:sx n="91" d="100"/>
          <a:sy n="91" d="100"/>
        </p:scale>
        <p:origin x="462" y="51"/>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81D3408-0C8C-4910-9F1F-187DF669EAD1}" type="datetimeFigureOut">
              <a:rPr lang="fa-IR" smtClean="0"/>
              <a:pPr/>
              <a:t>02/02/1445</a:t>
            </a:fld>
            <a:endParaRPr lang="fa-I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432967B9-75D2-4249-B3B7-DB3B93FA4CFC}" type="slidenum">
              <a:rPr lang="fa-IR" smtClean="0"/>
              <a:pPr/>
              <a:t>‹#›</a:t>
            </a:fld>
            <a:endParaRPr lang="fa-IR"/>
          </a:p>
        </p:txBody>
      </p:sp>
    </p:spTree>
    <p:extLst>
      <p:ext uri="{BB962C8B-B14F-4D97-AF65-F5344CB8AC3E}">
        <p14:creationId xmlns:p14="http://schemas.microsoft.com/office/powerpoint/2010/main" val="348108424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E0E1D097-0F13-42E4-8EF0-2858EE491EB8}" type="slidenum">
              <a:rPr lang="en-US" smtClean="0"/>
              <a:pPr/>
              <a:t>‹#›</a:t>
            </a:fld>
            <a:endParaRPr lang="en-US" dirty="0"/>
          </a:p>
        </p:txBody>
      </p:sp>
    </p:spTree>
    <p:extLst>
      <p:ext uri="{BB962C8B-B14F-4D97-AF65-F5344CB8AC3E}">
        <p14:creationId xmlns:p14="http://schemas.microsoft.com/office/powerpoint/2010/main" val="2568473043"/>
      </p:ext>
    </p:extLst>
  </p:cSld>
  <p:clrMapOvr>
    <a:masterClrMapping/>
  </p:clrMapOvr>
  <p:transition>
    <p:diamon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1E9BEA37-8397-4F76-8559-C3E60622A9AF}" type="slidenum">
              <a:rPr lang="en-US" smtClean="0"/>
              <a:pPr/>
              <a:t>‹#›</a:t>
            </a:fld>
            <a:endParaRPr lang="en-US" dirty="0"/>
          </a:p>
        </p:txBody>
      </p:sp>
    </p:spTree>
    <p:extLst>
      <p:ext uri="{BB962C8B-B14F-4D97-AF65-F5344CB8AC3E}">
        <p14:creationId xmlns:p14="http://schemas.microsoft.com/office/powerpoint/2010/main" val="4252903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1E9BEA37-8397-4F76-8559-C3E60622A9AF}" type="slidenum">
              <a:rPr lang="en-US" smtClean="0"/>
              <a:pPr/>
              <a:t>‹#›</a:t>
            </a:fld>
            <a:endParaRPr lang="en-US" dirty="0"/>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r>
              <a:rPr lang="en-US" sz="8000" dirty="0">
                <a:ln w="3175" cmpd="sng">
                  <a:noFill/>
                </a:ln>
                <a:solidFill>
                  <a:srgbClr val="0F6FC6"/>
                </a:solidFill>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r>
              <a:rPr lang="en-US" sz="8000" dirty="0">
                <a:ln w="3175" cmpd="sng">
                  <a:noFill/>
                </a:ln>
                <a:solidFill>
                  <a:srgbClr val="0F6FC6"/>
                </a:solidFill>
                <a:latin typeface="Arial"/>
              </a:rPr>
              <a:t>”</a:t>
            </a:r>
          </a:p>
        </p:txBody>
      </p:sp>
    </p:spTree>
    <p:extLst>
      <p:ext uri="{BB962C8B-B14F-4D97-AF65-F5344CB8AC3E}">
        <p14:creationId xmlns:p14="http://schemas.microsoft.com/office/powerpoint/2010/main" val="51435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1E9BEA37-8397-4F76-8559-C3E60622A9AF}" type="slidenum">
              <a:rPr lang="en-US" smtClean="0"/>
              <a:pPr/>
              <a:t>‹#›</a:t>
            </a:fld>
            <a:endParaRPr lang="en-US" dirty="0"/>
          </a:p>
        </p:txBody>
      </p:sp>
    </p:spTree>
    <p:extLst>
      <p:ext uri="{BB962C8B-B14F-4D97-AF65-F5344CB8AC3E}">
        <p14:creationId xmlns:p14="http://schemas.microsoft.com/office/powerpoint/2010/main" val="243483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1E9BEA37-8397-4F76-8559-C3E60622A9AF}" type="slidenum">
              <a:rPr lang="en-US" smtClean="0"/>
              <a:pPr/>
              <a:t>‹#›</a:t>
            </a:fld>
            <a:endParaRPr lang="en-US" dirty="0"/>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r>
              <a:rPr lang="en-US" sz="8000" dirty="0">
                <a:ln w="3175" cmpd="sng">
                  <a:noFill/>
                </a:ln>
                <a:solidFill>
                  <a:srgbClr val="0F6FC6"/>
                </a:solidFill>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r>
              <a:rPr lang="en-US" sz="8000" dirty="0">
                <a:ln w="3175" cmpd="sng">
                  <a:noFill/>
                </a:ln>
                <a:solidFill>
                  <a:srgbClr val="0F6FC6"/>
                </a:solidFill>
                <a:latin typeface="Arial"/>
              </a:rPr>
              <a:t>”</a:t>
            </a:r>
          </a:p>
        </p:txBody>
      </p:sp>
    </p:spTree>
    <p:extLst>
      <p:ext uri="{BB962C8B-B14F-4D97-AF65-F5344CB8AC3E}">
        <p14:creationId xmlns:p14="http://schemas.microsoft.com/office/powerpoint/2010/main" val="3153124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1E9BEA37-8397-4F76-8559-C3E60622A9AF}" type="slidenum">
              <a:rPr lang="en-US" smtClean="0"/>
              <a:pPr/>
              <a:t>‹#›</a:t>
            </a:fld>
            <a:endParaRPr lang="en-US" dirty="0"/>
          </a:p>
        </p:txBody>
      </p:sp>
    </p:spTree>
    <p:extLst>
      <p:ext uri="{BB962C8B-B14F-4D97-AF65-F5344CB8AC3E}">
        <p14:creationId xmlns:p14="http://schemas.microsoft.com/office/powerpoint/2010/main" val="1589840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9940B21-FFF0-40DA-8C39-3EEA58051DB9}" type="slidenum">
              <a:rPr lang="en-US" smtClean="0"/>
              <a:pPr/>
              <a:t>‹#›</a:t>
            </a:fld>
            <a:endParaRPr lang="en-US" dirty="0"/>
          </a:p>
        </p:txBody>
      </p:sp>
    </p:spTree>
    <p:extLst>
      <p:ext uri="{BB962C8B-B14F-4D97-AF65-F5344CB8AC3E}">
        <p14:creationId xmlns:p14="http://schemas.microsoft.com/office/powerpoint/2010/main" val="55999623"/>
      </p:ext>
    </p:extLst>
  </p:cSld>
  <p:clrMapOvr>
    <a:masterClrMapping/>
  </p:clrMapOvr>
  <p:transition>
    <p:diamon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FBF511F-F440-4400-A756-3515FFBF20B1}" type="slidenum">
              <a:rPr lang="en-US" smtClean="0"/>
              <a:pPr/>
              <a:t>‹#›</a:t>
            </a:fld>
            <a:endParaRPr lang="en-US" dirty="0"/>
          </a:p>
        </p:txBody>
      </p:sp>
    </p:spTree>
    <p:extLst>
      <p:ext uri="{BB962C8B-B14F-4D97-AF65-F5344CB8AC3E}">
        <p14:creationId xmlns:p14="http://schemas.microsoft.com/office/powerpoint/2010/main" val="3113135408"/>
      </p:ext>
    </p:extLst>
  </p:cSld>
  <p:clrMapOvr>
    <a:masterClrMapping/>
  </p:clrMapOvr>
  <p:transition>
    <p:diamon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692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651519F-3A00-4FB5-AFAA-3F63BD9F3BC0}" type="slidenum">
              <a:rPr lang="en-US" smtClean="0"/>
              <a:pPr/>
              <a:t>‹#›</a:t>
            </a:fld>
            <a:endParaRPr lang="en-US" dirty="0"/>
          </a:p>
        </p:txBody>
      </p:sp>
    </p:spTree>
    <p:extLst>
      <p:ext uri="{BB962C8B-B14F-4D97-AF65-F5344CB8AC3E}">
        <p14:creationId xmlns:p14="http://schemas.microsoft.com/office/powerpoint/2010/main" val="569723085"/>
      </p:ext>
    </p:extLst>
  </p:cSld>
  <p:clrMapOvr>
    <a:masterClrMapping/>
  </p:clrMapOvr>
  <p:transition>
    <p:diamon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80240221-FF19-46CA-A8CD-7510A5CE37DC}" type="slidenum">
              <a:rPr lang="en-US" smtClean="0"/>
              <a:pPr/>
              <a:t>‹#›</a:t>
            </a:fld>
            <a:endParaRPr lang="en-US" dirty="0"/>
          </a:p>
        </p:txBody>
      </p:sp>
    </p:spTree>
    <p:extLst>
      <p:ext uri="{BB962C8B-B14F-4D97-AF65-F5344CB8AC3E}">
        <p14:creationId xmlns:p14="http://schemas.microsoft.com/office/powerpoint/2010/main" val="4136178236"/>
      </p:ext>
    </p:extLst>
  </p:cSld>
  <p:clrMapOvr>
    <a:masterClrMapping/>
  </p:clrMapOvr>
  <p:transition>
    <p:diamon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E066B420-14CB-4471-945A-EE69C88DEB1E}" type="slidenum">
              <a:rPr lang="en-US" smtClean="0"/>
              <a:pPr/>
              <a:t>‹#›</a:t>
            </a:fld>
            <a:endParaRPr lang="en-US" dirty="0"/>
          </a:p>
        </p:txBody>
      </p:sp>
    </p:spTree>
    <p:extLst>
      <p:ext uri="{BB962C8B-B14F-4D97-AF65-F5344CB8AC3E}">
        <p14:creationId xmlns:p14="http://schemas.microsoft.com/office/powerpoint/2010/main" val="284465646"/>
      </p:ext>
    </p:extLst>
  </p:cSld>
  <p:clrMapOvr>
    <a:masterClrMapping/>
  </p:clrMapOvr>
  <p:transition>
    <p:diamon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CCF0008D-B787-45A7-8763-37331C14920F}" type="slidenum">
              <a:rPr lang="en-US" smtClean="0"/>
              <a:pPr/>
              <a:t>‹#›</a:t>
            </a:fld>
            <a:endParaRPr lang="en-US" dirty="0"/>
          </a:p>
        </p:txBody>
      </p:sp>
    </p:spTree>
    <p:extLst>
      <p:ext uri="{BB962C8B-B14F-4D97-AF65-F5344CB8AC3E}">
        <p14:creationId xmlns:p14="http://schemas.microsoft.com/office/powerpoint/2010/main" val="2011490127"/>
      </p:ext>
    </p:extLst>
  </p:cSld>
  <p:clrMapOvr>
    <a:masterClrMapping/>
  </p:clrMapOvr>
  <p:transition>
    <p:diamon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89268A80-6F5E-44EE-BAC0-9073CB8C46AB}" type="slidenum">
              <a:rPr lang="en-US" smtClean="0"/>
              <a:pPr/>
              <a:t>‹#›</a:t>
            </a:fld>
            <a:endParaRPr lang="en-US" dirty="0"/>
          </a:p>
        </p:txBody>
      </p:sp>
    </p:spTree>
    <p:extLst>
      <p:ext uri="{BB962C8B-B14F-4D97-AF65-F5344CB8AC3E}">
        <p14:creationId xmlns:p14="http://schemas.microsoft.com/office/powerpoint/2010/main" val="3984890236"/>
      </p:ext>
    </p:extLst>
  </p:cSld>
  <p:clrMapOvr>
    <a:masterClrMapping/>
  </p:clrMapOvr>
  <p:transition>
    <p:diamon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1FAF2258-1B63-4672-A070-ECC1A23AFD43}" type="slidenum">
              <a:rPr lang="en-US" smtClean="0"/>
              <a:pPr/>
              <a:t>‹#›</a:t>
            </a:fld>
            <a:endParaRPr lang="en-US" dirty="0"/>
          </a:p>
        </p:txBody>
      </p:sp>
    </p:spTree>
    <p:extLst>
      <p:ext uri="{BB962C8B-B14F-4D97-AF65-F5344CB8AC3E}">
        <p14:creationId xmlns:p14="http://schemas.microsoft.com/office/powerpoint/2010/main" val="1249833636"/>
      </p:ext>
    </p:extLst>
  </p:cSld>
  <p:clrMapOvr>
    <a:masterClrMapping/>
  </p:clrMapOvr>
  <p:transition>
    <p:diamon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A5D09CB-98DC-4BD0-AB98-0F443B856187}" type="slidenum">
              <a:rPr lang="en-US" smtClean="0"/>
              <a:pPr/>
              <a:t>‹#›</a:t>
            </a:fld>
            <a:endParaRPr lang="en-US" dirty="0"/>
          </a:p>
        </p:txBody>
      </p:sp>
    </p:spTree>
    <p:extLst>
      <p:ext uri="{BB962C8B-B14F-4D97-AF65-F5344CB8AC3E}">
        <p14:creationId xmlns:p14="http://schemas.microsoft.com/office/powerpoint/2010/main" val="2522457978"/>
      </p:ext>
    </p:extLst>
  </p:cSld>
  <p:clrMapOvr>
    <a:masterClrMapping/>
  </p:clrMapOvr>
  <p:transition>
    <p:diamon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35828683-7B5A-41EF-BFEA-896FECC573CC}" type="slidenum">
              <a:rPr lang="en-US" smtClean="0"/>
              <a:pPr/>
              <a:t>‹#›</a:t>
            </a:fld>
            <a:endParaRPr lang="en-US" dirty="0"/>
          </a:p>
        </p:txBody>
      </p:sp>
    </p:spTree>
    <p:extLst>
      <p:ext uri="{BB962C8B-B14F-4D97-AF65-F5344CB8AC3E}">
        <p14:creationId xmlns:p14="http://schemas.microsoft.com/office/powerpoint/2010/main" val="622076791"/>
      </p:ext>
    </p:extLst>
  </p:cSld>
  <p:clrMapOvr>
    <a:masterClrMapping/>
  </p:clrMapOvr>
  <p:transition>
    <p:diamon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749"/>
            <a:ext cx="1952272" cy="6852504"/>
            <a:chOff x="6627813" y="196102"/>
            <a:chExt cx="1952625" cy="5677649"/>
          </a:xfrm>
        </p:grpSpPr>
        <p:sp>
          <p:nvSpPr>
            <p:cNvPr id="50" name="Freeform 27"/>
            <p:cNvSpPr/>
            <p:nvPr/>
          </p:nvSpPr>
          <p:spPr bwMode="auto">
            <a:xfrm>
              <a:off x="6627813" y="19610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1E9BEA37-8397-4F76-8559-C3E60622A9AF}" type="slidenum">
              <a:rPr lang="en-US" smtClean="0"/>
              <a:pPr/>
              <a:t>‹#›</a:t>
            </a:fld>
            <a:endParaRPr lang="en-US" dirty="0"/>
          </a:p>
        </p:txBody>
      </p:sp>
    </p:spTree>
    <p:extLst>
      <p:ext uri="{BB962C8B-B14F-4D97-AF65-F5344CB8AC3E}">
        <p14:creationId xmlns:p14="http://schemas.microsoft.com/office/powerpoint/2010/main" val="1079071629"/>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998" r:id="rId13"/>
    <p:sldLayoutId id="2147483999" r:id="rId14"/>
    <p:sldLayoutId id="2147484000" r:id="rId15"/>
    <p:sldLayoutId id="2147484001" r:id="rId16"/>
    <p:sldLayoutId id="2147484003" r:id="rId17"/>
  </p:sldLayoutIdLst>
  <p:transition>
    <p:diamond/>
  </p:transition>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7.xml"/><Relationship Id="rId5" Type="http://schemas.openxmlformats.org/officeDocument/2006/relationships/image" Target="../media/image14.tiff"/><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7.xml"/><Relationship Id="rId5" Type="http://schemas.openxmlformats.org/officeDocument/2006/relationships/image" Target="../media/image26.jpeg"/><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7.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7.xml"/><Relationship Id="rId5" Type="http://schemas.openxmlformats.org/officeDocument/2006/relationships/image" Target="../media/image33.pn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4.jpe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oleObject" Target="../embeddings/oleObject1.bin"/><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with text and images&#10;&#10;Description automatically generated">
            <a:extLst>
              <a:ext uri="{FF2B5EF4-FFF2-40B4-BE49-F238E27FC236}">
                <a16:creationId xmlns:a16="http://schemas.microsoft.com/office/drawing/2014/main" id="{5A296178-F2DD-D1FD-A8D9-11FF464C5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590" y="0"/>
            <a:ext cx="4848820" cy="6858000"/>
          </a:xfrm>
          <a:prstGeom prst="rect">
            <a:avLst/>
          </a:prstGeom>
        </p:spPr>
      </p:pic>
    </p:spTree>
    <p:extLst>
      <p:ext uri="{BB962C8B-B14F-4D97-AF65-F5344CB8AC3E}">
        <p14:creationId xmlns:p14="http://schemas.microsoft.com/office/powerpoint/2010/main" val="3110998607"/>
      </p:ext>
    </p:extLst>
  </p:cSld>
  <p:clrMapOvr>
    <a:masterClrMapping/>
  </p:clrMapOvr>
  <p:transition>
    <p:diamon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DB8FCC5-B15C-40DA-B2D2-9B4C0AD5A46A}"/>
              </a:ext>
            </a:extLst>
          </p:cNvPr>
          <p:cNvSpPr txBox="1"/>
          <p:nvPr/>
        </p:nvSpPr>
        <p:spPr>
          <a:xfrm>
            <a:off x="727881" y="668686"/>
            <a:ext cx="7910671" cy="5229509"/>
          </a:xfrm>
          <a:prstGeom prst="rect">
            <a:avLst/>
          </a:prstGeom>
          <a:noFill/>
        </p:spPr>
        <p:txBody>
          <a:bodyPr wrap="square">
            <a:spAutoFit/>
          </a:bodyPr>
          <a:lstStyle/>
          <a:p>
            <a:pPr marL="342900" marR="342900" indent="-342900" algn="just" rtl="1">
              <a:lnSpc>
                <a:spcPct val="107000"/>
              </a:lnSpc>
              <a:spcBef>
                <a:spcPts val="0"/>
              </a:spcBef>
              <a:spcAft>
                <a:spcPts val="0"/>
              </a:spcAft>
              <a:buFont typeface="Wingdings" panose="05000000000000000000" pitchFamily="2" charset="2"/>
              <a:buChar char="q"/>
            </a:pPr>
            <a:r>
              <a:rPr lang="fa-IR" sz="3200" b="1" kern="1200" dirty="0">
                <a:solidFill>
                  <a:srgbClr val="C00000"/>
                </a:solidFill>
                <a:effectLst/>
                <a:latin typeface="Microsoft Uighur" panose="02000000000000000000" pitchFamily="2" charset="-78"/>
                <a:ea typeface="Calibri" panose="020F0502020204030204" pitchFamily="34" charset="0"/>
                <a:cs typeface="Microsoft Uighur" panose="02000000000000000000" pitchFamily="2" charset="-78"/>
              </a:rPr>
              <a:t>فعالیت‌های پژوهشی</a:t>
            </a:r>
            <a:endParaRPr lang="en-US" sz="3200" dirty="0">
              <a:solidFill>
                <a:srgbClr val="C00000"/>
              </a:solidFill>
              <a:effectLst/>
              <a:latin typeface="Microsoft Uighur" panose="02000000000000000000" pitchFamily="2" charset="-78"/>
              <a:ea typeface="Calibri" panose="020F0502020204030204" pitchFamily="34" charset="0"/>
              <a:cs typeface="Microsoft Uighur" panose="02000000000000000000" pitchFamily="2" charset="-78"/>
            </a:endParaRPr>
          </a:p>
          <a:p>
            <a:pPr marL="342900" marR="342900" indent="-342900" algn="just" rtl="1">
              <a:lnSpc>
                <a:spcPct val="107000"/>
              </a:lnSpc>
              <a:spcBef>
                <a:spcPts val="0"/>
              </a:spcBef>
              <a:spcAft>
                <a:spcPts val="0"/>
              </a:spcAft>
              <a:buFont typeface="Arial" panose="020B0604020202020204" pitchFamily="34" charset="0"/>
              <a:buChar char="•"/>
            </a:pPr>
            <a:r>
              <a:rPr lang="fa-IR" sz="2800" kern="1200" dirty="0">
                <a:effectLst/>
                <a:latin typeface="Microsoft Uighur" panose="02000000000000000000" pitchFamily="2" charset="-78"/>
                <a:ea typeface="Calibri" panose="020F0502020204030204" pitchFamily="34" charset="0"/>
                <a:cs typeface="Microsoft Uighur" panose="02000000000000000000" pitchFamily="2" charset="-78"/>
              </a:rPr>
              <a:t>تا کنون بیش از</a:t>
            </a:r>
            <a:r>
              <a:rPr lang="fa-IR" sz="2800" dirty="0">
                <a:latin typeface="Microsoft Uighur" panose="02000000000000000000" pitchFamily="2" charset="-78"/>
                <a:ea typeface="Calibri" panose="020F0502020204030204" pitchFamily="34" charset="0"/>
                <a:cs typeface="Microsoft Uighur" panose="02000000000000000000" pitchFamily="2" charset="-78"/>
              </a:rPr>
              <a:t> </a:t>
            </a:r>
            <a:r>
              <a:rPr lang="en-US" sz="2800" dirty="0">
                <a:latin typeface="Microsoft Uighur" panose="02000000000000000000" pitchFamily="2" charset="-78"/>
                <a:ea typeface="Calibri" panose="020F0502020204030204" pitchFamily="34" charset="0"/>
                <a:cs typeface="Microsoft Uighur" panose="02000000000000000000" pitchFamily="2" charset="-78"/>
              </a:rPr>
              <a:t>1600</a:t>
            </a:r>
            <a:r>
              <a:rPr lang="en-US" sz="2800" kern="1200" dirty="0">
                <a:effectLst/>
                <a:latin typeface="Microsoft Uighur" panose="02000000000000000000" pitchFamily="2" charset="-78"/>
                <a:ea typeface="Calibri" panose="020F0502020204030204" pitchFamily="34" charset="0"/>
                <a:cs typeface="Microsoft Uighur" panose="02000000000000000000" pitchFamily="2" charset="-78"/>
              </a:rPr>
              <a:t> </a:t>
            </a:r>
            <a:r>
              <a:rPr lang="fa-IR" sz="2800" kern="1200" dirty="0">
                <a:effectLst/>
                <a:latin typeface="Microsoft Uighur" panose="02000000000000000000" pitchFamily="2" charset="-78"/>
                <a:ea typeface="Calibri" panose="020F0502020204030204" pitchFamily="34" charset="0"/>
                <a:cs typeface="Microsoft Uighur" panose="02000000000000000000" pitchFamily="2" charset="-78"/>
              </a:rPr>
              <a:t> مقاله علمی پژوهشی که بیش از 75 درصد این تعداد از نوع </a:t>
            </a:r>
            <a:r>
              <a:rPr lang="en-US" sz="2800" kern="1200" dirty="0">
                <a:effectLst/>
                <a:latin typeface="Microsoft Uighur" panose="02000000000000000000" pitchFamily="2" charset="-78"/>
                <a:ea typeface="Calibri" panose="020F0502020204030204" pitchFamily="34" charset="0"/>
                <a:cs typeface="Microsoft Uighur" panose="02000000000000000000" pitchFamily="2" charset="-78"/>
              </a:rPr>
              <a:t>ISI</a:t>
            </a:r>
            <a:r>
              <a:rPr lang="fa-IR" sz="2800" kern="1200" dirty="0">
                <a:effectLst/>
                <a:latin typeface="Microsoft Uighur" panose="02000000000000000000" pitchFamily="2" charset="-78"/>
                <a:ea typeface="Calibri" panose="020F0502020204030204" pitchFamily="34" charset="0"/>
                <a:cs typeface="Microsoft Uighur" panose="02000000000000000000" pitchFamily="2" charset="-78"/>
              </a:rPr>
              <a:t> و در مجلات معتبر بین المللی به چاپ رسیده ا</a:t>
            </a:r>
            <a:r>
              <a:rPr lang="fa-IR" sz="2800" dirty="0">
                <a:latin typeface="Microsoft Uighur" panose="02000000000000000000" pitchFamily="2" charset="-78"/>
                <a:ea typeface="Calibri" panose="020F0502020204030204" pitchFamily="34" charset="0"/>
                <a:cs typeface="Microsoft Uighur" panose="02000000000000000000" pitchFamily="2" charset="-78"/>
              </a:rPr>
              <a:t>ست</a:t>
            </a:r>
            <a:r>
              <a:rPr lang="fa-IR" sz="2800" kern="1200" dirty="0">
                <a:effectLst/>
                <a:latin typeface="Microsoft Uighur" panose="02000000000000000000" pitchFamily="2" charset="-78"/>
                <a:ea typeface="Calibri" panose="020F0502020204030204" pitchFamily="34" charset="0"/>
                <a:cs typeface="Microsoft Uighur" panose="02000000000000000000" pitchFamily="2" charset="-78"/>
              </a:rPr>
              <a:t>. </a:t>
            </a:r>
          </a:p>
          <a:p>
            <a:pPr marL="342900" marR="342900" indent="-342900" algn="just" rtl="1">
              <a:lnSpc>
                <a:spcPct val="107000"/>
              </a:lnSpc>
              <a:spcBef>
                <a:spcPts val="0"/>
              </a:spcBef>
              <a:spcAft>
                <a:spcPts val="0"/>
              </a:spcAft>
              <a:buFont typeface="Arial" panose="020B0604020202020204" pitchFamily="34" charset="0"/>
              <a:buChar char="•"/>
            </a:pPr>
            <a:r>
              <a:rPr lang="fa-IR" sz="2800" kern="1200" dirty="0">
                <a:effectLst/>
                <a:latin typeface="Microsoft Uighur" panose="02000000000000000000" pitchFamily="2" charset="-78"/>
                <a:ea typeface="Calibri" panose="020F0502020204030204" pitchFamily="34" charset="0"/>
                <a:cs typeface="Microsoft Uighur" panose="02000000000000000000" pitchFamily="2" charset="-78"/>
              </a:rPr>
              <a:t>ترجمه بیش از 14 کتاب در شاخه های مختلف فیزیک. </a:t>
            </a:r>
          </a:p>
          <a:p>
            <a:pPr marL="342900" marR="342900" indent="-342900" algn="just" rtl="1">
              <a:lnSpc>
                <a:spcPct val="107000"/>
              </a:lnSpc>
              <a:spcBef>
                <a:spcPts val="0"/>
              </a:spcBef>
              <a:spcAft>
                <a:spcPts val="0"/>
              </a:spcAft>
              <a:buFont typeface="Arial" panose="020B0604020202020204" pitchFamily="34" charset="0"/>
              <a:buChar char="•"/>
            </a:pPr>
            <a:r>
              <a:rPr lang="fa-IR" sz="2800" kern="1200" dirty="0">
                <a:effectLst/>
                <a:latin typeface="Microsoft Uighur" panose="02000000000000000000" pitchFamily="2" charset="-78"/>
                <a:ea typeface="Calibri" panose="020F0502020204030204" pitchFamily="34" charset="0"/>
                <a:cs typeface="Microsoft Uighur" panose="02000000000000000000" pitchFamily="2" charset="-78"/>
              </a:rPr>
              <a:t>چاپ و انتشار مجله پژوهش فیزیک ایران (با همکاری انجمن فیزیک ایران)، یکی از بهترین مجله های علمی کشور. </a:t>
            </a:r>
          </a:p>
          <a:p>
            <a:pPr marL="342900" marR="342900" indent="-342900" algn="just" rtl="1">
              <a:lnSpc>
                <a:spcPct val="107000"/>
              </a:lnSpc>
              <a:spcBef>
                <a:spcPts val="0"/>
              </a:spcBef>
              <a:spcAft>
                <a:spcPts val="0"/>
              </a:spcAft>
              <a:buFont typeface="Arial" panose="020B0604020202020204" pitchFamily="34" charset="0"/>
              <a:buChar char="•"/>
            </a:pPr>
            <a:r>
              <a:rPr lang="fa-IR" sz="2800" kern="1200" dirty="0">
                <a:effectLst/>
                <a:latin typeface="Microsoft Uighur" panose="02000000000000000000" pitchFamily="2" charset="-78"/>
                <a:ea typeface="Calibri" panose="020F0502020204030204" pitchFamily="34" charset="0"/>
                <a:cs typeface="Microsoft Uighur" panose="02000000000000000000" pitchFamily="2" charset="-78"/>
              </a:rPr>
              <a:t> انعقاد قرارداد و انجام بیش از </a:t>
            </a:r>
            <a:r>
              <a:rPr lang="en-US" sz="2800" kern="1200" dirty="0">
                <a:effectLst/>
                <a:latin typeface="Microsoft Uighur" panose="02000000000000000000" pitchFamily="2" charset="-78"/>
                <a:ea typeface="Calibri" panose="020F0502020204030204" pitchFamily="34" charset="0"/>
                <a:cs typeface="Microsoft Uighur" panose="02000000000000000000" pitchFamily="2" charset="-78"/>
              </a:rPr>
              <a:t>15</a:t>
            </a:r>
            <a:r>
              <a:rPr lang="fa-IR" sz="2800" kern="1200" dirty="0">
                <a:effectLst/>
                <a:latin typeface="Microsoft Uighur" panose="02000000000000000000" pitchFamily="2" charset="-78"/>
                <a:ea typeface="Calibri" panose="020F0502020204030204" pitchFamily="34" charset="0"/>
                <a:cs typeface="Microsoft Uighur" panose="02000000000000000000" pitchFamily="2" charset="-78"/>
              </a:rPr>
              <a:t> طرح پژوهشی با خارج از دانشگاه در حوزه های بدیع و نو ظهور. </a:t>
            </a:r>
          </a:p>
          <a:p>
            <a:pPr marL="342900" marR="342900" indent="-342900" algn="just" rtl="1">
              <a:lnSpc>
                <a:spcPct val="107000"/>
              </a:lnSpc>
              <a:spcBef>
                <a:spcPts val="0"/>
              </a:spcBef>
              <a:spcAft>
                <a:spcPts val="0"/>
              </a:spcAft>
              <a:buFont typeface="Arial" panose="020B0604020202020204" pitchFamily="34" charset="0"/>
              <a:buChar char="•"/>
            </a:pPr>
            <a:r>
              <a:rPr lang="fa-IR" sz="2800" kern="1200" dirty="0">
                <a:effectLst/>
                <a:latin typeface="Microsoft Uighur" panose="02000000000000000000" pitchFamily="2" charset="-78"/>
                <a:ea typeface="Calibri" panose="020F0502020204030204" pitchFamily="34" charset="0"/>
                <a:cs typeface="Microsoft Uighur" panose="02000000000000000000" pitchFamily="2" charset="-78"/>
              </a:rPr>
              <a:t>برگزاری بیش از </a:t>
            </a:r>
            <a:r>
              <a:rPr lang="en-US" sz="2800" kern="1200" dirty="0">
                <a:effectLst/>
                <a:latin typeface="Microsoft Uighur" panose="02000000000000000000" pitchFamily="2" charset="-78"/>
                <a:ea typeface="Calibri" panose="020F0502020204030204" pitchFamily="34" charset="0"/>
                <a:cs typeface="Microsoft Uighur" panose="02000000000000000000" pitchFamily="2" charset="-78"/>
              </a:rPr>
              <a:t>70</a:t>
            </a:r>
            <a:r>
              <a:rPr lang="fa-IR" sz="2800" kern="1200" dirty="0">
                <a:effectLst/>
                <a:latin typeface="Microsoft Uighur" panose="02000000000000000000" pitchFamily="2" charset="-78"/>
                <a:ea typeface="Calibri" panose="020F0502020204030204" pitchFamily="34" charset="0"/>
                <a:cs typeface="Microsoft Uighur" panose="02000000000000000000" pitchFamily="2" charset="-78"/>
              </a:rPr>
              <a:t> کنفرانس، سمینار، و کارگاههای آموزشی متعددی در سطح ملی و بین المللی.</a:t>
            </a:r>
            <a:endParaRPr lang="en-US" sz="1800" dirty="0">
              <a:effectLst/>
              <a:latin typeface="Microsoft Uighur" panose="02000000000000000000" pitchFamily="2" charset="-78"/>
              <a:ea typeface="Calibri" panose="020F0502020204030204" pitchFamily="34" charset="0"/>
              <a:cs typeface="Microsoft Uighur" panose="02000000000000000000" pitchFamily="2" charset="-78"/>
            </a:endParaRPr>
          </a:p>
          <a:p>
            <a:pPr marL="342900" marR="342900" indent="-342900" algn="just" rtl="1">
              <a:lnSpc>
                <a:spcPct val="107000"/>
              </a:lnSpc>
              <a:spcBef>
                <a:spcPts val="0"/>
              </a:spcBef>
              <a:spcAft>
                <a:spcPts val="0"/>
              </a:spcAft>
              <a:buFont typeface="Arial" panose="020B0604020202020204" pitchFamily="34" charset="0"/>
              <a:buChar char="•"/>
            </a:pPr>
            <a:endParaRPr lang="en-US" sz="2800" dirty="0">
              <a:effectLst/>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9" name="TextBox 8">
            <a:extLst>
              <a:ext uri="{FF2B5EF4-FFF2-40B4-BE49-F238E27FC236}">
                <a16:creationId xmlns:a16="http://schemas.microsoft.com/office/drawing/2014/main" id="{15AFFE80-8A0D-4C24-A7C6-DA902212DA90}"/>
              </a:ext>
            </a:extLst>
          </p:cNvPr>
          <p:cNvSpPr txBox="1"/>
          <p:nvPr/>
        </p:nvSpPr>
        <p:spPr>
          <a:xfrm>
            <a:off x="-97869" y="827781"/>
            <a:ext cx="1603628" cy="246221"/>
          </a:xfrm>
          <a:prstGeom prst="rect">
            <a:avLst/>
          </a:prstGeom>
          <a:noFill/>
        </p:spPr>
        <p:txBody>
          <a:bodyPr wrap="square">
            <a:spAutoFit/>
          </a:bodyPr>
          <a:lstStyle/>
          <a:p>
            <a:r>
              <a:rPr lang="fa-IR" sz="1000" b="1" dirty="0">
                <a:solidFill>
                  <a:schemeClr val="bg1"/>
                </a:solidFill>
              </a:rPr>
              <a:t>معرفی دانشکده فیزیک</a:t>
            </a:r>
            <a:endParaRPr lang="en-US" sz="1000" b="1" dirty="0">
              <a:solidFill>
                <a:schemeClr val="bg1"/>
              </a:solidFill>
            </a:endParaRPr>
          </a:p>
        </p:txBody>
      </p:sp>
    </p:spTree>
    <p:extLst>
      <p:ext uri="{BB962C8B-B14F-4D97-AF65-F5344CB8AC3E}">
        <p14:creationId xmlns:p14="http://schemas.microsoft.com/office/powerpoint/2010/main" val="2002499189"/>
      </p:ext>
    </p:extLst>
  </p:cSld>
  <p:clrMapOvr>
    <a:masterClrMapping/>
  </p:clrMapOvr>
  <p:transition>
    <p:diamon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493D0047-0159-A2C7-850B-189EC156F6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446" y="822434"/>
            <a:ext cx="7852920" cy="5213131"/>
          </a:xfrm>
          <a:prstGeom prst="rect">
            <a:avLst/>
          </a:prstGeom>
        </p:spPr>
      </p:pic>
    </p:spTree>
    <p:extLst>
      <p:ext uri="{BB962C8B-B14F-4D97-AF65-F5344CB8AC3E}">
        <p14:creationId xmlns:p14="http://schemas.microsoft.com/office/powerpoint/2010/main" val="2200205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of a building with a fountain and a sunset&#10;&#10;Description automatically generated with medium confidence">
            <a:extLst>
              <a:ext uri="{FF2B5EF4-FFF2-40B4-BE49-F238E27FC236}">
                <a16:creationId xmlns:a16="http://schemas.microsoft.com/office/drawing/2014/main" id="{B139E7C6-6966-A0E1-7B83-9D99BAF5A6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348740"/>
            <a:ext cx="7288924" cy="3117724"/>
          </a:xfrm>
          <a:prstGeom prst="rect">
            <a:avLst/>
          </a:prstGeom>
        </p:spPr>
      </p:pic>
      <p:pic>
        <p:nvPicPr>
          <p:cNvPr id="6" name="Picture 5" descr="A poster with text and images of a monument&#10;&#10;Description automatically generated">
            <a:extLst>
              <a:ext uri="{FF2B5EF4-FFF2-40B4-BE49-F238E27FC236}">
                <a16:creationId xmlns:a16="http://schemas.microsoft.com/office/drawing/2014/main" id="{40921332-00A1-CEC7-4287-EBA9ABF644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3657598"/>
            <a:ext cx="2151316" cy="3042745"/>
          </a:xfrm>
          <a:prstGeom prst="rect">
            <a:avLst/>
          </a:prstGeom>
        </p:spPr>
      </p:pic>
      <p:pic>
        <p:nvPicPr>
          <p:cNvPr id="7" name="Picture 6" descr="A close-up of a computer screen&#10;&#10;Description automatically generated">
            <a:extLst>
              <a:ext uri="{FF2B5EF4-FFF2-40B4-BE49-F238E27FC236}">
                <a16:creationId xmlns:a16="http://schemas.microsoft.com/office/drawing/2014/main" id="{BC4599AE-8E73-A233-4E91-E25484FA04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8519" y="3657598"/>
            <a:ext cx="2106961" cy="2980011"/>
          </a:xfrm>
          <a:prstGeom prst="rect">
            <a:avLst/>
          </a:prstGeom>
        </p:spPr>
      </p:pic>
      <p:pic>
        <p:nvPicPr>
          <p:cNvPr id="9" name="Picture 8" descr="A poster with text and images of buildings and a dome&#10;&#10;Description automatically generated">
            <a:extLst>
              <a:ext uri="{FF2B5EF4-FFF2-40B4-BE49-F238E27FC236}">
                <a16:creationId xmlns:a16="http://schemas.microsoft.com/office/drawing/2014/main" id="{254CB0A6-E009-A9CA-2F6C-0163251325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2642" y="3522482"/>
            <a:ext cx="1470117" cy="3267202"/>
          </a:xfrm>
          <a:prstGeom prst="rect">
            <a:avLst/>
          </a:prstGeom>
        </p:spPr>
      </p:pic>
    </p:spTree>
    <p:extLst>
      <p:ext uri="{BB962C8B-B14F-4D97-AF65-F5344CB8AC3E}">
        <p14:creationId xmlns:p14="http://schemas.microsoft.com/office/powerpoint/2010/main" val="3816317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BCDC69-CB12-CA2D-5602-94A959FDA5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0938" y="283451"/>
            <a:ext cx="2571750" cy="3600450"/>
          </a:xfrm>
          <a:prstGeom prst="rect">
            <a:avLst/>
          </a:prstGeom>
          <a:noFill/>
        </p:spPr>
      </p:pic>
      <p:pic>
        <p:nvPicPr>
          <p:cNvPr id="3" name="Picture 2">
            <a:extLst>
              <a:ext uri="{FF2B5EF4-FFF2-40B4-BE49-F238E27FC236}">
                <a16:creationId xmlns:a16="http://schemas.microsoft.com/office/drawing/2014/main" id="{DA5D4A5D-378C-19FB-04F5-7613D0802E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1587" y="326313"/>
            <a:ext cx="2571750" cy="3514725"/>
          </a:xfrm>
          <a:prstGeom prst="rect">
            <a:avLst/>
          </a:prstGeom>
          <a:noFill/>
        </p:spPr>
      </p:pic>
      <p:pic>
        <p:nvPicPr>
          <p:cNvPr id="5" name="Picture 4" descr="A poster of a starry night sky&#10;&#10;Description automatically generated">
            <a:extLst>
              <a:ext uri="{FF2B5EF4-FFF2-40B4-BE49-F238E27FC236}">
                <a16:creationId xmlns:a16="http://schemas.microsoft.com/office/drawing/2014/main" id="{4E4A7E34-0DBC-1DC4-89D3-57213A1930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2827" y="4239174"/>
            <a:ext cx="4011339" cy="2387927"/>
          </a:xfrm>
          <a:prstGeom prst="rect">
            <a:avLst/>
          </a:prstGeom>
        </p:spPr>
      </p:pic>
      <p:pic>
        <p:nvPicPr>
          <p:cNvPr id="15" name="Picture 14" descr="A close-up of a white structure&#10;&#10;Description automatically generated">
            <a:extLst>
              <a:ext uri="{FF2B5EF4-FFF2-40B4-BE49-F238E27FC236}">
                <a16:creationId xmlns:a16="http://schemas.microsoft.com/office/drawing/2014/main" id="{8EE7ABE5-CEE8-ED3D-1A33-8759B342A1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0411" y="3930869"/>
            <a:ext cx="2057850" cy="2847620"/>
          </a:xfrm>
          <a:prstGeom prst="rect">
            <a:avLst/>
          </a:prstGeom>
        </p:spPr>
      </p:pic>
      <p:pic>
        <p:nvPicPr>
          <p:cNvPr id="17" name="Picture 16" descr="A poster with text and images&#10;&#10;Description automatically generated">
            <a:extLst>
              <a:ext uri="{FF2B5EF4-FFF2-40B4-BE49-F238E27FC236}">
                <a16:creationId xmlns:a16="http://schemas.microsoft.com/office/drawing/2014/main" id="{0D61311B-B91D-7262-A83E-69EA369D88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5817" y="326313"/>
            <a:ext cx="2748097" cy="3557587"/>
          </a:xfrm>
          <a:prstGeom prst="rect">
            <a:avLst/>
          </a:prstGeom>
        </p:spPr>
      </p:pic>
    </p:spTree>
    <p:extLst>
      <p:ext uri="{BB962C8B-B14F-4D97-AF65-F5344CB8AC3E}">
        <p14:creationId xmlns:p14="http://schemas.microsoft.com/office/powerpoint/2010/main" val="1550969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0621F6-88A5-47C1-9B80-F3EFFA8A2FF7}"/>
              </a:ext>
            </a:extLst>
          </p:cNvPr>
          <p:cNvSpPr txBox="1"/>
          <p:nvPr/>
        </p:nvSpPr>
        <p:spPr>
          <a:xfrm>
            <a:off x="776552" y="628779"/>
            <a:ext cx="7678202" cy="6415602"/>
          </a:xfrm>
          <a:prstGeom prst="rect">
            <a:avLst/>
          </a:prstGeom>
          <a:noFill/>
        </p:spPr>
        <p:txBody>
          <a:bodyPr wrap="square">
            <a:spAutoFit/>
          </a:bodyPr>
          <a:lstStyle/>
          <a:p>
            <a:pPr marL="457200" marR="342900" indent="-457200" algn="just" rtl="1">
              <a:lnSpc>
                <a:spcPct val="107000"/>
              </a:lnSpc>
              <a:spcBef>
                <a:spcPts val="0"/>
              </a:spcBef>
              <a:spcAft>
                <a:spcPts val="0"/>
              </a:spcAft>
              <a:buFont typeface="Wingdings" panose="05000000000000000000" pitchFamily="2" charset="2"/>
              <a:buChar char="v"/>
            </a:pPr>
            <a:r>
              <a:rPr lang="fa-IR" sz="3200" b="1" kern="1200" dirty="0">
                <a:solidFill>
                  <a:srgbClr val="C00000"/>
                </a:solidFill>
                <a:effectLst/>
                <a:latin typeface="Microsoft Uighur" panose="02000000000000000000" pitchFamily="2" charset="-78"/>
                <a:ea typeface="Calibri" panose="020F0502020204030204" pitchFamily="34" charset="0"/>
                <a:cs typeface="Microsoft Uighur" panose="02000000000000000000" pitchFamily="2" charset="-78"/>
              </a:rPr>
              <a:t>ارتباط‌های علمی بین‌المللی</a:t>
            </a:r>
            <a:endParaRPr lang="en-US" sz="3200" dirty="0">
              <a:solidFill>
                <a:srgbClr val="C00000"/>
              </a:solidFill>
              <a:effectLst/>
              <a:latin typeface="Microsoft Uighur" panose="02000000000000000000" pitchFamily="2" charset="-78"/>
              <a:ea typeface="Calibri" panose="020F0502020204030204" pitchFamily="34" charset="0"/>
              <a:cs typeface="Microsoft Uighur" panose="02000000000000000000" pitchFamily="2" charset="-78"/>
            </a:endParaRPr>
          </a:p>
          <a:p>
            <a:pPr marL="0" marR="342900" algn="just" rtl="1">
              <a:lnSpc>
                <a:spcPct val="107000"/>
              </a:lnSpc>
              <a:spcBef>
                <a:spcPts val="0"/>
              </a:spcBef>
              <a:spcAft>
                <a:spcPts val="0"/>
              </a:spcAft>
            </a:pPr>
            <a:r>
              <a:rPr lang="fa-IR" sz="3200" kern="1200" dirty="0">
                <a:effectLst/>
                <a:latin typeface="Microsoft Uighur" panose="02000000000000000000" pitchFamily="2" charset="-78"/>
                <a:ea typeface="Calibri" panose="020F0502020204030204" pitchFamily="34" charset="0"/>
                <a:cs typeface="Microsoft Uighur" panose="02000000000000000000" pitchFamily="2" charset="-78"/>
              </a:rPr>
              <a:t>دانشکده فیزیک در ایجاد ارتباط با دانشگاهها و مراکز تحقیقاتی خارج از کشور از جمله مرکز تحقیقات فیزیک نظری </a:t>
            </a:r>
            <a:r>
              <a:rPr lang="en-US" sz="3200" kern="1200" dirty="0">
                <a:effectLst/>
                <a:latin typeface="Microsoft Uighur" panose="02000000000000000000" pitchFamily="2" charset="-78"/>
                <a:ea typeface="Calibri" panose="020F0502020204030204" pitchFamily="34" charset="0"/>
                <a:cs typeface="Microsoft Uighur" panose="02000000000000000000" pitchFamily="2" charset="-78"/>
              </a:rPr>
              <a:t>ICTP</a:t>
            </a:r>
            <a:r>
              <a:rPr lang="fa-IR" sz="3200" kern="1200" dirty="0">
                <a:effectLst/>
                <a:latin typeface="Microsoft Uighur" panose="02000000000000000000" pitchFamily="2" charset="-78"/>
                <a:ea typeface="Calibri" panose="020F0502020204030204" pitchFamily="34" charset="0"/>
                <a:cs typeface="Microsoft Uighur" panose="02000000000000000000" pitchFamily="2" charset="-78"/>
              </a:rPr>
              <a:t> ، مرکز تحقیقات </a:t>
            </a:r>
            <a:r>
              <a:rPr lang="en-US" sz="3200" kern="1200" dirty="0">
                <a:effectLst/>
                <a:latin typeface="Microsoft Uighur" panose="02000000000000000000" pitchFamily="2" charset="-78"/>
                <a:ea typeface="Calibri" panose="020F0502020204030204" pitchFamily="34" charset="0"/>
                <a:cs typeface="Microsoft Uighur" panose="02000000000000000000" pitchFamily="2" charset="-78"/>
              </a:rPr>
              <a:t>SISSA</a:t>
            </a:r>
            <a:r>
              <a:rPr lang="fa-IR" sz="3200" kern="1200" dirty="0">
                <a:effectLst/>
                <a:latin typeface="Microsoft Uighur" panose="02000000000000000000" pitchFamily="2" charset="-78"/>
                <a:ea typeface="Calibri" panose="020F0502020204030204" pitchFamily="34" charset="0"/>
                <a:cs typeface="Microsoft Uighur" panose="02000000000000000000" pitchFamily="2" charset="-78"/>
              </a:rPr>
              <a:t> و مرکز تحقیقات هسته ای </a:t>
            </a:r>
            <a:r>
              <a:rPr lang="en-US" sz="3200" kern="1200" dirty="0">
                <a:effectLst/>
                <a:latin typeface="Microsoft Uighur" panose="02000000000000000000" pitchFamily="2" charset="-78"/>
                <a:ea typeface="Calibri" panose="020F0502020204030204" pitchFamily="34" charset="0"/>
                <a:cs typeface="Microsoft Uighur" panose="02000000000000000000" pitchFamily="2" charset="-78"/>
              </a:rPr>
              <a:t>INFN</a:t>
            </a:r>
            <a:r>
              <a:rPr lang="fa-IR" sz="3200" kern="1200" dirty="0">
                <a:effectLst/>
                <a:latin typeface="Microsoft Uighur" panose="02000000000000000000" pitchFamily="2" charset="-78"/>
                <a:ea typeface="Calibri" panose="020F0502020204030204" pitchFamily="34" charset="0"/>
                <a:cs typeface="Microsoft Uighur" panose="02000000000000000000" pitchFamily="2" charset="-78"/>
              </a:rPr>
              <a:t> ایتالیا و همچنین مراکز تحقیقاتی </a:t>
            </a:r>
            <a:r>
              <a:rPr lang="en-US" sz="3200" kern="1200" dirty="0" err="1">
                <a:effectLst/>
                <a:latin typeface="Microsoft Uighur" panose="02000000000000000000" pitchFamily="2" charset="-78"/>
                <a:ea typeface="Calibri" panose="020F0502020204030204" pitchFamily="34" charset="0"/>
                <a:cs typeface="Microsoft Uighur" panose="02000000000000000000" pitchFamily="2" charset="-78"/>
              </a:rPr>
              <a:t>Jülich</a:t>
            </a:r>
            <a:r>
              <a:rPr lang="fa-IR" sz="3200" kern="1200" dirty="0">
                <a:effectLst/>
                <a:latin typeface="Microsoft Uighur" panose="02000000000000000000" pitchFamily="2" charset="-78"/>
                <a:ea typeface="Calibri" panose="020F0502020204030204" pitchFamily="34" charset="0"/>
                <a:cs typeface="Microsoft Uighur" panose="02000000000000000000" pitchFamily="2" charset="-78"/>
              </a:rPr>
              <a:t> و  </a:t>
            </a:r>
            <a:r>
              <a:rPr lang="en-US" sz="3200" kern="1200" dirty="0">
                <a:effectLst/>
                <a:latin typeface="Microsoft Uighur" panose="02000000000000000000" pitchFamily="2" charset="-78"/>
                <a:ea typeface="Calibri" panose="020F0502020204030204" pitchFamily="34" charset="0"/>
                <a:cs typeface="Microsoft Uighur" panose="02000000000000000000" pitchFamily="2" charset="-78"/>
              </a:rPr>
              <a:t>Max Planck </a:t>
            </a:r>
            <a:r>
              <a:rPr lang="fa-IR" sz="3200" dirty="0">
                <a:latin typeface="Microsoft Uighur" panose="02000000000000000000" pitchFamily="2" charset="-78"/>
                <a:ea typeface="Calibri" panose="020F0502020204030204" pitchFamily="34" charset="0"/>
                <a:cs typeface="Microsoft Uighur" panose="02000000000000000000" pitchFamily="2" charset="-78"/>
              </a:rPr>
              <a:t>، </a:t>
            </a:r>
            <a:r>
              <a:rPr lang="en-US" sz="3200" dirty="0" err="1">
                <a:latin typeface="Microsoft Uighur" panose="02000000000000000000" pitchFamily="2" charset="-78"/>
                <a:ea typeface="Calibri" panose="020F0502020204030204" pitchFamily="34" charset="0"/>
                <a:cs typeface="Microsoft Uighur" panose="02000000000000000000" pitchFamily="2" charset="-78"/>
              </a:rPr>
              <a:t>Desy</a:t>
            </a:r>
            <a:r>
              <a:rPr lang="fa-IR" sz="3200" kern="1200" dirty="0">
                <a:effectLst/>
                <a:latin typeface="Microsoft Uighur" panose="02000000000000000000" pitchFamily="2" charset="-78"/>
                <a:ea typeface="Calibri" panose="020F0502020204030204" pitchFamily="34" charset="0"/>
                <a:cs typeface="Microsoft Uighur" panose="02000000000000000000" pitchFamily="2" charset="-78"/>
              </a:rPr>
              <a:t> </a:t>
            </a:r>
            <a:r>
              <a:rPr lang="fa-IR" sz="3200" dirty="0">
                <a:latin typeface="Microsoft Uighur" panose="02000000000000000000" pitchFamily="2" charset="-78"/>
                <a:ea typeface="Calibri" panose="020F0502020204030204" pitchFamily="34" charset="0"/>
                <a:cs typeface="Microsoft Uighur" panose="02000000000000000000" pitchFamily="2" charset="-78"/>
              </a:rPr>
              <a:t>در </a:t>
            </a:r>
            <a:r>
              <a:rPr lang="fa-IR" sz="3200" kern="1200" dirty="0">
                <a:effectLst/>
                <a:latin typeface="Microsoft Uighur" panose="02000000000000000000" pitchFamily="2" charset="-78"/>
                <a:ea typeface="Calibri" panose="020F0502020204030204" pitchFamily="34" charset="0"/>
                <a:cs typeface="Microsoft Uighur" panose="02000000000000000000" pitchFamily="2" charset="-78"/>
              </a:rPr>
              <a:t>آلمان، مرکز تحقیقاتی </a:t>
            </a:r>
            <a:r>
              <a:rPr lang="en-US" sz="3200" kern="1200" dirty="0">
                <a:effectLst/>
                <a:latin typeface="Microsoft Uighur" panose="02000000000000000000" pitchFamily="2" charset="-78"/>
                <a:ea typeface="Calibri" panose="020F0502020204030204" pitchFamily="34" charset="0"/>
                <a:cs typeface="Microsoft Uighur" panose="02000000000000000000" pitchFamily="2" charset="-78"/>
              </a:rPr>
              <a:t>Riken</a:t>
            </a:r>
            <a:r>
              <a:rPr lang="fa-IR" sz="3200" kern="1200" dirty="0">
                <a:effectLst/>
                <a:latin typeface="Microsoft Uighur" panose="02000000000000000000" pitchFamily="2" charset="-78"/>
                <a:ea typeface="Calibri" panose="020F0502020204030204" pitchFamily="34" charset="0"/>
                <a:cs typeface="Microsoft Uighur" panose="02000000000000000000" pitchFamily="2" charset="-78"/>
              </a:rPr>
              <a:t> در ژاپن، مركز تحقیقات بین</a:t>
            </a:r>
            <a:r>
              <a:rPr lang="en-US" sz="3200" kern="1200" dirty="0">
                <a:effectLst/>
                <a:latin typeface="Microsoft Uighur" panose="02000000000000000000" pitchFamily="2" charset="-78"/>
                <a:ea typeface="Calibri" panose="020F0502020204030204" pitchFamily="34" charset="0"/>
                <a:cs typeface="Microsoft Uighur" panose="02000000000000000000" pitchFamily="2" charset="-78"/>
              </a:rPr>
              <a:t>‌</a:t>
            </a:r>
            <a:r>
              <a:rPr lang="fa-IR" sz="3200" kern="1200" dirty="0">
                <a:effectLst/>
                <a:latin typeface="Microsoft Uighur" panose="02000000000000000000" pitchFamily="2" charset="-78"/>
                <a:ea typeface="Calibri" panose="020F0502020204030204" pitchFamily="34" charset="0"/>
                <a:cs typeface="Microsoft Uighur" panose="02000000000000000000" pitchFamily="2" charset="-78"/>
              </a:rPr>
              <a:t>المللی اختر فیزیک نسبیتی ایكرانت </a:t>
            </a:r>
            <a:r>
              <a:rPr lang="en-US" sz="3200" kern="1200" dirty="0" err="1">
                <a:effectLst/>
                <a:latin typeface="Microsoft Uighur" panose="02000000000000000000" pitchFamily="2" charset="-78"/>
                <a:ea typeface="Calibri" panose="020F0502020204030204" pitchFamily="34" charset="0"/>
                <a:cs typeface="Microsoft Uighur" panose="02000000000000000000" pitchFamily="2" charset="-78"/>
              </a:rPr>
              <a:t>ICRANet</a:t>
            </a:r>
            <a:r>
              <a:rPr lang="fa-IR" sz="3200" kern="1200" dirty="0">
                <a:effectLst/>
                <a:latin typeface="Microsoft Uighur" panose="02000000000000000000" pitchFamily="2" charset="-78"/>
                <a:ea typeface="Calibri" panose="020F0502020204030204" pitchFamily="34" charset="0"/>
                <a:cs typeface="Microsoft Uighur" panose="02000000000000000000" pitchFamily="2" charset="-78"/>
              </a:rPr>
              <a:t> ایتالیا و مرکز</a:t>
            </a:r>
            <a:r>
              <a:rPr lang="en-US" sz="3200" kern="1200" dirty="0" err="1">
                <a:effectLst/>
                <a:latin typeface="Microsoft Uighur" panose="02000000000000000000" pitchFamily="2" charset="-78"/>
                <a:ea typeface="Calibri" panose="020F0502020204030204" pitchFamily="34" charset="0"/>
                <a:cs typeface="Microsoft Uighur" panose="02000000000000000000" pitchFamily="2" charset="-78"/>
              </a:rPr>
              <a:t>Cern</a:t>
            </a:r>
            <a:r>
              <a:rPr lang="en-US" sz="3200" kern="1200" dirty="0">
                <a:effectLst/>
                <a:latin typeface="Microsoft Uighur" panose="02000000000000000000" pitchFamily="2" charset="-78"/>
                <a:ea typeface="Calibri" panose="020F0502020204030204" pitchFamily="34" charset="0"/>
                <a:cs typeface="Microsoft Uighur" panose="02000000000000000000" pitchFamily="2" charset="-78"/>
              </a:rPr>
              <a:t> </a:t>
            </a:r>
            <a:r>
              <a:rPr lang="fa-IR" sz="3200" dirty="0">
                <a:latin typeface="Microsoft Uighur" panose="02000000000000000000" pitchFamily="2" charset="-78"/>
                <a:ea typeface="Calibri" panose="020F0502020204030204" pitchFamily="34" charset="0"/>
                <a:cs typeface="Microsoft Uighur" panose="02000000000000000000" pitchFamily="2" charset="-78"/>
              </a:rPr>
              <a:t>  در </a:t>
            </a:r>
            <a:r>
              <a:rPr lang="fa-IR" sz="3200" kern="1200" dirty="0">
                <a:effectLst/>
                <a:latin typeface="Microsoft Uighur" panose="02000000000000000000" pitchFamily="2" charset="-78"/>
                <a:ea typeface="Calibri" panose="020F0502020204030204" pitchFamily="34" charset="0"/>
                <a:cs typeface="Microsoft Uighur" panose="02000000000000000000" pitchFamily="2" charset="-78"/>
              </a:rPr>
              <a:t>سوئیس فعالیتهای چشمگیری داشته به طوری که با توافق های به عمل آمده بین این دانشکده و مراکز فوق الذکر هر ساله تعدادی از دانشجویان دوره دکترا برای انجام کارهای تحقیقاتی مشترک به این مراکز اعزام می شوند. همچنین تعدادی از اعضای هیأت علمی دانشکده در قالب ماموریتهای کوتاه مدت یا بلند مدت با مراکز فوق همکاری دارند.</a:t>
            </a:r>
          </a:p>
          <a:p>
            <a:pPr marL="0" marR="342900" algn="just" rtl="1">
              <a:lnSpc>
                <a:spcPct val="107000"/>
              </a:lnSpc>
              <a:spcBef>
                <a:spcPts val="0"/>
              </a:spcBef>
              <a:spcAft>
                <a:spcPts val="0"/>
              </a:spcAft>
            </a:pPr>
            <a:r>
              <a:rPr lang="fa-IR" sz="3200" kern="1200" dirty="0">
                <a:effectLst/>
                <a:latin typeface="Microsoft Uighur" panose="02000000000000000000" pitchFamily="2" charset="-78"/>
                <a:ea typeface="Calibri" panose="020F0502020204030204" pitchFamily="34" charset="0"/>
                <a:cs typeface="Microsoft Uighur" panose="02000000000000000000" pitchFamily="2" charset="-78"/>
              </a:rPr>
              <a:t> </a:t>
            </a:r>
            <a:endParaRPr lang="en-US" sz="3200" dirty="0">
              <a:effectLst/>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5" name="TextBox 4">
            <a:extLst>
              <a:ext uri="{FF2B5EF4-FFF2-40B4-BE49-F238E27FC236}">
                <a16:creationId xmlns:a16="http://schemas.microsoft.com/office/drawing/2014/main" id="{A364FCCA-3983-4FBE-A284-2F4A9E0C2A42}"/>
              </a:ext>
            </a:extLst>
          </p:cNvPr>
          <p:cNvSpPr txBox="1"/>
          <p:nvPr/>
        </p:nvSpPr>
        <p:spPr>
          <a:xfrm>
            <a:off x="-2929296" y="689026"/>
            <a:ext cx="4572000" cy="487506"/>
          </a:xfrm>
          <a:prstGeom prst="rect">
            <a:avLst/>
          </a:prstGeom>
          <a:noFill/>
        </p:spPr>
        <p:txBody>
          <a:bodyPr wrap="square">
            <a:spAutoFit/>
          </a:bodyPr>
          <a:lstStyle/>
          <a:p>
            <a:pPr marR="342900" algn="just" rtl="1">
              <a:lnSpc>
                <a:spcPct val="107000"/>
              </a:lnSpc>
              <a:spcBef>
                <a:spcPts val="0"/>
              </a:spcBef>
              <a:spcAft>
                <a:spcPts val="0"/>
              </a:spcAft>
            </a:pPr>
            <a:r>
              <a:rPr lang="fa-IR" b="1" kern="1200" dirty="0">
                <a:solidFill>
                  <a:srgbClr val="C00000"/>
                </a:solidFill>
                <a:effectLst/>
                <a:latin typeface="Microsoft Uighur" panose="02000000000000000000" pitchFamily="2" charset="-78"/>
                <a:ea typeface="Calibri" panose="020F0502020204030204" pitchFamily="34" charset="0"/>
                <a:cs typeface="Microsoft Uighur" panose="02000000000000000000" pitchFamily="2" charset="-78"/>
              </a:rPr>
              <a:t>فعالیت‌های پژوهشی</a:t>
            </a:r>
            <a:endParaRPr lang="en-US" dirty="0">
              <a:solidFill>
                <a:srgbClr val="C00000"/>
              </a:solidFill>
              <a:effectLst/>
              <a:latin typeface="Microsoft Uighur" panose="02000000000000000000" pitchFamily="2" charset="-78"/>
              <a:ea typeface="Calibri" panose="020F0502020204030204" pitchFamily="34" charset="0"/>
              <a:cs typeface="Microsoft Uighur" panose="02000000000000000000" pitchFamily="2" charset="-78"/>
            </a:endParaRPr>
          </a:p>
        </p:txBody>
      </p:sp>
    </p:spTree>
    <p:extLst>
      <p:ext uri="{BB962C8B-B14F-4D97-AF65-F5344CB8AC3E}">
        <p14:creationId xmlns:p14="http://schemas.microsoft.com/office/powerpoint/2010/main" val="1204213992"/>
      </p:ext>
    </p:extLst>
  </p:cSld>
  <p:clrMapOvr>
    <a:masterClrMapping/>
  </p:clrMapOvr>
  <p:transition>
    <p:diamon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373079-B738-4D99-8CA2-ED490DCDCE9E}"/>
              </a:ext>
            </a:extLst>
          </p:cNvPr>
          <p:cNvSpPr txBox="1"/>
          <p:nvPr/>
        </p:nvSpPr>
        <p:spPr>
          <a:xfrm>
            <a:off x="4156154" y="277773"/>
            <a:ext cx="4572000" cy="553357"/>
          </a:xfrm>
          <a:prstGeom prst="rect">
            <a:avLst/>
          </a:prstGeom>
          <a:noFill/>
        </p:spPr>
        <p:txBody>
          <a:bodyPr wrap="square">
            <a:spAutoFit/>
          </a:bodyPr>
          <a:lstStyle/>
          <a:p>
            <a:pPr marL="457200" marR="342900" indent="-457200" algn="just" rtl="1">
              <a:lnSpc>
                <a:spcPct val="107000"/>
              </a:lnSpc>
              <a:spcBef>
                <a:spcPts val="0"/>
              </a:spcBef>
              <a:spcAft>
                <a:spcPts val="0"/>
              </a:spcAft>
              <a:buFont typeface="Wingdings" panose="05000000000000000000" pitchFamily="2" charset="2"/>
              <a:buChar char="v"/>
            </a:pPr>
            <a:r>
              <a:rPr lang="fa-IR" sz="2800" b="1" kern="1200" dirty="0">
                <a:solidFill>
                  <a:srgbClr val="C00000"/>
                </a:solidFill>
                <a:effectLst/>
                <a:latin typeface="Microsoft Uighur" panose="02000000000000000000" pitchFamily="2" charset="-78"/>
                <a:ea typeface="Calibri" panose="020F0502020204030204" pitchFamily="34" charset="0"/>
                <a:cs typeface="Microsoft Uighur" panose="02000000000000000000" pitchFamily="2" charset="-78"/>
              </a:rPr>
              <a:t>ارتباط‌های علمی داخلی:</a:t>
            </a:r>
            <a:endParaRPr lang="en-US" sz="2800" dirty="0">
              <a:solidFill>
                <a:srgbClr val="C00000"/>
              </a:solidFill>
              <a:effectLst/>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9" name="TextBox 8">
            <a:extLst>
              <a:ext uri="{FF2B5EF4-FFF2-40B4-BE49-F238E27FC236}">
                <a16:creationId xmlns:a16="http://schemas.microsoft.com/office/drawing/2014/main" id="{9FBEB22A-EA75-4B34-B17E-4CC81679861A}"/>
              </a:ext>
            </a:extLst>
          </p:cNvPr>
          <p:cNvSpPr txBox="1"/>
          <p:nvPr/>
        </p:nvSpPr>
        <p:spPr>
          <a:xfrm>
            <a:off x="845475" y="932779"/>
            <a:ext cx="7969983" cy="5493170"/>
          </a:xfrm>
          <a:prstGeom prst="rect">
            <a:avLst/>
          </a:prstGeom>
          <a:noFill/>
        </p:spPr>
        <p:txBody>
          <a:bodyPr wrap="square">
            <a:spAutoFit/>
          </a:bodyPr>
          <a:lstStyle/>
          <a:p>
            <a:pPr marL="342900" marR="0" indent="-342900" algn="just" rtl="1">
              <a:lnSpc>
                <a:spcPct val="107000"/>
              </a:lnSpc>
              <a:spcBef>
                <a:spcPts val="0"/>
              </a:spcBef>
              <a:spcAft>
                <a:spcPts val="0"/>
              </a:spcAft>
              <a:buFont typeface="Arial" panose="020B0604020202020204" pitchFamily="34" charset="0"/>
              <a:buChar char="•"/>
            </a:pPr>
            <a:r>
              <a:rPr lang="fa-IR" b="1" kern="1200" dirty="0">
                <a:solidFill>
                  <a:srgbClr val="C00000"/>
                </a:solidFill>
                <a:effectLst/>
                <a:latin typeface="Microsoft Uighur" panose="02000000000000000000" pitchFamily="2" charset="-78"/>
                <a:ea typeface="Calibri" panose="020F0502020204030204" pitchFamily="34" charset="0"/>
                <a:cs typeface="Microsoft Uighur" panose="02000000000000000000" pitchFamily="2" charset="-78"/>
              </a:rPr>
              <a:t>همکاری‌ با انجمن‌ها و نهادهای علمی:</a:t>
            </a:r>
            <a:endParaRPr lang="en-US" dirty="0">
              <a:solidFill>
                <a:srgbClr val="C00000"/>
              </a:solidFill>
              <a:effectLst/>
              <a:latin typeface="Microsoft Uighur" panose="02000000000000000000" pitchFamily="2" charset="-78"/>
              <a:ea typeface="Calibri" panose="020F0502020204030204" pitchFamily="34" charset="0"/>
              <a:cs typeface="Microsoft Uighur" panose="02000000000000000000" pitchFamily="2" charset="-78"/>
            </a:endParaRPr>
          </a:p>
          <a:p>
            <a:pPr marL="342900" marR="0" indent="-342900" algn="just" rtl="1">
              <a:lnSpc>
                <a:spcPct val="107000"/>
              </a:lnSpc>
              <a:spcBef>
                <a:spcPts val="0"/>
              </a:spcBef>
              <a:spcAft>
                <a:spcPts val="0"/>
              </a:spcAft>
              <a:buFont typeface="Arial" panose="020B0604020202020204" pitchFamily="34" charset="0"/>
              <a:buChar char="•"/>
            </a:pPr>
            <a:r>
              <a:rPr lang="fa-IR" sz="2000" kern="1200" dirty="0">
                <a:effectLst/>
                <a:latin typeface="Microsoft Uighur" panose="02000000000000000000" pitchFamily="2" charset="-78"/>
                <a:ea typeface="Calibri" panose="020F0502020204030204" pitchFamily="34" charset="0"/>
                <a:cs typeface="Microsoft Uighur" panose="02000000000000000000" pitchFamily="2" charset="-78"/>
              </a:rPr>
              <a:t>دانشکده فیزیک همواره ارتباط مؤثری با انجمن‌ها و نهادهای علمی داخلی نیز داشته است و اعضای هیأت علمی این دانشکده در ساختارهای متعددی عضویت داشته و دارند که از جمله می‌توان به موارد زیر اشاره کرد: </a:t>
            </a:r>
            <a:endParaRPr lang="en-US" sz="2000" dirty="0">
              <a:effectLst/>
              <a:latin typeface="Microsoft Uighur" panose="02000000000000000000" pitchFamily="2" charset="-78"/>
              <a:ea typeface="Calibri" panose="020F0502020204030204" pitchFamily="34" charset="0"/>
              <a:cs typeface="Microsoft Uighur" panose="02000000000000000000" pitchFamily="2" charset="-78"/>
            </a:endParaRPr>
          </a:p>
          <a:p>
            <a:pPr marL="342900" marR="0" indent="-342900" algn="just" rtl="1">
              <a:lnSpc>
                <a:spcPct val="107000"/>
              </a:lnSpc>
              <a:spcBef>
                <a:spcPts val="0"/>
              </a:spcBef>
              <a:spcAft>
                <a:spcPts val="0"/>
              </a:spcAft>
              <a:buFont typeface="Arial" panose="020B0604020202020204" pitchFamily="34" charset="0"/>
              <a:buChar char="•"/>
            </a:pPr>
            <a:r>
              <a:rPr lang="fa-IR" sz="2000" kern="1200" dirty="0">
                <a:effectLst/>
                <a:latin typeface="Microsoft Uighur" panose="02000000000000000000" pitchFamily="2" charset="-78"/>
                <a:ea typeface="Calibri" panose="020F0502020204030204" pitchFamily="34" charset="0"/>
                <a:cs typeface="Microsoft Uighur" panose="02000000000000000000" pitchFamily="2" charset="-78"/>
              </a:rPr>
              <a:t> عضویت در هیأت مدیره انجمن فیزیک ایران و ریاست انجمن فیزیک برای دو دوره. </a:t>
            </a:r>
            <a:endParaRPr lang="en-US" sz="2000" dirty="0">
              <a:effectLst/>
              <a:latin typeface="Microsoft Uighur" panose="02000000000000000000" pitchFamily="2" charset="-78"/>
              <a:ea typeface="Calibri" panose="020F0502020204030204" pitchFamily="34" charset="0"/>
              <a:cs typeface="Microsoft Uighur" panose="02000000000000000000" pitchFamily="2" charset="-78"/>
            </a:endParaRPr>
          </a:p>
          <a:p>
            <a:pPr marL="342900" marR="0" indent="-342900" algn="just" rtl="1">
              <a:lnSpc>
                <a:spcPct val="107000"/>
              </a:lnSpc>
              <a:spcBef>
                <a:spcPts val="0"/>
              </a:spcBef>
              <a:spcAft>
                <a:spcPts val="0"/>
              </a:spcAft>
              <a:buFont typeface="Arial" panose="020B0604020202020204" pitchFamily="34" charset="0"/>
              <a:buChar char="•"/>
            </a:pPr>
            <a:r>
              <a:rPr lang="fa-IR" sz="2000" kern="1200" dirty="0">
                <a:effectLst/>
                <a:latin typeface="Microsoft Uighur" panose="02000000000000000000" pitchFamily="2" charset="-78"/>
                <a:ea typeface="Calibri" panose="020F0502020204030204" pitchFamily="34" charset="0"/>
                <a:cs typeface="Microsoft Uighur" panose="02000000000000000000" pitchFamily="2" charset="-78"/>
              </a:rPr>
              <a:t>عضویت در شاخه های علمی انجمن فیزیک ایران.</a:t>
            </a:r>
            <a:endParaRPr lang="en-US" sz="2000" dirty="0">
              <a:effectLst/>
              <a:latin typeface="Microsoft Uighur" panose="02000000000000000000" pitchFamily="2" charset="-78"/>
              <a:ea typeface="Calibri" panose="020F0502020204030204" pitchFamily="34" charset="0"/>
              <a:cs typeface="Microsoft Uighur" panose="02000000000000000000" pitchFamily="2" charset="-78"/>
            </a:endParaRPr>
          </a:p>
          <a:p>
            <a:pPr marL="342900" marR="0" indent="-342900" algn="just" rtl="1">
              <a:lnSpc>
                <a:spcPct val="107000"/>
              </a:lnSpc>
              <a:spcBef>
                <a:spcPts val="0"/>
              </a:spcBef>
              <a:spcAft>
                <a:spcPts val="0"/>
              </a:spcAft>
              <a:buFont typeface="Arial" panose="020B0604020202020204" pitchFamily="34" charset="0"/>
              <a:buChar char="•"/>
            </a:pPr>
            <a:r>
              <a:rPr lang="fa-IR" sz="2000" kern="1200" dirty="0">
                <a:effectLst/>
                <a:latin typeface="Microsoft Uighur" panose="02000000000000000000" pitchFamily="2" charset="-78"/>
                <a:ea typeface="Calibri" panose="020F0502020204030204" pitchFamily="34" charset="0"/>
                <a:cs typeface="Microsoft Uighur" panose="02000000000000000000" pitchFamily="2" charset="-78"/>
              </a:rPr>
              <a:t>بازرس انجمن فیزیک ایران به مدت دو دوره.</a:t>
            </a:r>
            <a:endParaRPr lang="en-US" sz="2000" dirty="0">
              <a:effectLst/>
              <a:latin typeface="Microsoft Uighur" panose="02000000000000000000" pitchFamily="2" charset="-78"/>
              <a:ea typeface="Calibri" panose="020F0502020204030204" pitchFamily="34" charset="0"/>
              <a:cs typeface="Microsoft Uighur" panose="02000000000000000000" pitchFamily="2" charset="-78"/>
            </a:endParaRPr>
          </a:p>
          <a:p>
            <a:pPr marL="342900" marR="0" indent="-342900" algn="just" rtl="1">
              <a:lnSpc>
                <a:spcPct val="107000"/>
              </a:lnSpc>
              <a:spcBef>
                <a:spcPts val="0"/>
              </a:spcBef>
              <a:spcAft>
                <a:spcPts val="0"/>
              </a:spcAft>
              <a:buFont typeface="Arial" panose="020B0604020202020204" pitchFamily="34" charset="0"/>
              <a:buChar char="•"/>
            </a:pPr>
            <a:r>
              <a:rPr lang="fa-IR" sz="2000" kern="1200" dirty="0">
                <a:effectLst/>
                <a:latin typeface="Microsoft Uighur" panose="02000000000000000000" pitchFamily="2" charset="-78"/>
                <a:ea typeface="Calibri" panose="020F0502020204030204" pitchFamily="34" charset="0"/>
                <a:cs typeface="Microsoft Uighur" panose="02000000000000000000" pitchFamily="2" charset="-78"/>
              </a:rPr>
              <a:t>عضویت در شاخه‌ فیزیک فرهنگستان علوم.</a:t>
            </a:r>
            <a:endParaRPr lang="en-US" sz="2000" dirty="0">
              <a:effectLst/>
              <a:latin typeface="Microsoft Uighur" panose="02000000000000000000" pitchFamily="2" charset="-78"/>
              <a:ea typeface="Calibri" panose="020F0502020204030204" pitchFamily="34" charset="0"/>
              <a:cs typeface="Microsoft Uighur" panose="02000000000000000000" pitchFamily="2" charset="-78"/>
            </a:endParaRPr>
          </a:p>
          <a:p>
            <a:pPr marL="342900" marR="0" indent="-342900" algn="just" rtl="1">
              <a:lnSpc>
                <a:spcPct val="107000"/>
              </a:lnSpc>
              <a:spcBef>
                <a:spcPts val="0"/>
              </a:spcBef>
              <a:spcAft>
                <a:spcPts val="0"/>
              </a:spcAft>
              <a:buFont typeface="Arial" panose="020B0604020202020204" pitchFamily="34" charset="0"/>
              <a:buChar char="•"/>
            </a:pPr>
            <a:r>
              <a:rPr lang="fa-IR" sz="2000" kern="1200" dirty="0">
                <a:effectLst/>
                <a:latin typeface="Microsoft Uighur" panose="02000000000000000000" pitchFamily="2" charset="-78"/>
                <a:ea typeface="Calibri" panose="020F0502020204030204" pitchFamily="34" charset="0"/>
                <a:cs typeface="Microsoft Uighur" panose="02000000000000000000" pitchFamily="2" charset="-78"/>
              </a:rPr>
              <a:t>عضویت در کمیته‌های مختلف وزارت عتف.</a:t>
            </a:r>
          </a:p>
          <a:p>
            <a:pPr marL="342900" marR="0" indent="-342900" algn="just" rtl="1">
              <a:lnSpc>
                <a:spcPct val="107000"/>
              </a:lnSpc>
              <a:spcBef>
                <a:spcPts val="0"/>
              </a:spcBef>
              <a:spcAft>
                <a:spcPts val="0"/>
              </a:spcAft>
              <a:buFont typeface="Arial" panose="020B0604020202020204" pitchFamily="34" charset="0"/>
              <a:buChar char="•"/>
            </a:pPr>
            <a:r>
              <a:rPr lang="fa-IR" sz="2000" dirty="0">
                <a:latin typeface="Microsoft Uighur" panose="02000000000000000000" pitchFamily="2" charset="-78"/>
                <a:ea typeface="Calibri" panose="020F0502020204030204" pitchFamily="34" charset="0"/>
                <a:cs typeface="Microsoft Uighur" panose="02000000000000000000" pitchFamily="2" charset="-78"/>
              </a:rPr>
              <a:t>عضویت در شورای علمی و فنی گداخت هسته ای.</a:t>
            </a:r>
            <a:endParaRPr lang="fa-IR" sz="2000" kern="1200" dirty="0">
              <a:effectLst/>
              <a:latin typeface="Microsoft Uighur" panose="02000000000000000000" pitchFamily="2" charset="-78"/>
              <a:ea typeface="Calibri" panose="020F0502020204030204" pitchFamily="34" charset="0"/>
              <a:cs typeface="Microsoft Uighur" panose="02000000000000000000" pitchFamily="2" charset="-78"/>
            </a:endParaRPr>
          </a:p>
          <a:p>
            <a:pPr marL="342900" indent="-342900" algn="just" rtl="1">
              <a:lnSpc>
                <a:spcPct val="107000"/>
              </a:lnSpc>
              <a:spcBef>
                <a:spcPts val="0"/>
              </a:spcBef>
              <a:spcAft>
                <a:spcPts val="0"/>
              </a:spcAft>
              <a:buFont typeface="Arial" panose="020B0604020202020204" pitchFamily="34" charset="0"/>
              <a:buChar char="•"/>
            </a:pPr>
            <a:r>
              <a:rPr lang="fa-IR" sz="2000" kern="1200" dirty="0">
                <a:effectLst/>
                <a:latin typeface="Microsoft Uighur" panose="02000000000000000000" pitchFamily="2" charset="-78"/>
                <a:ea typeface="Calibri" panose="020F0502020204030204" pitchFamily="34" charset="0"/>
                <a:cs typeface="Microsoft Uighur" panose="02000000000000000000" pitchFamily="2" charset="-78"/>
              </a:rPr>
              <a:t>همچنین عضویت در کمیته های علمی و اجرایی کنفرانس های مغناطیس و ابررسانا، کنفرانس سالانه فیزیک، کنفرانس هسته ای کشور، کنفرانس شتابگرهای ذرات، کنفرانس فوتونیک، کنفرانس خلاء و کنفرانس فیزیک ذرات بنیادی بخش دیگری از فعالیتهای پژوهشی اعضای هیأت علمی دانشکده فیزیک بوده است.</a:t>
            </a:r>
            <a:endParaRPr lang="en-US" sz="2000" dirty="0">
              <a:effectLst/>
              <a:latin typeface="Microsoft Uighur" panose="02000000000000000000" pitchFamily="2" charset="-78"/>
              <a:ea typeface="Calibri" panose="020F0502020204030204" pitchFamily="34" charset="0"/>
              <a:cs typeface="Microsoft Uighur" panose="02000000000000000000" pitchFamily="2" charset="-78"/>
            </a:endParaRPr>
          </a:p>
          <a:p>
            <a:pPr marL="342900" marR="0" indent="-342900" algn="just" rtl="1">
              <a:lnSpc>
                <a:spcPct val="107000"/>
              </a:lnSpc>
              <a:spcBef>
                <a:spcPts val="0"/>
              </a:spcBef>
              <a:spcAft>
                <a:spcPts val="0"/>
              </a:spcAft>
              <a:buFont typeface="Arial" panose="020B0604020202020204" pitchFamily="34" charset="0"/>
              <a:buChar char="•"/>
            </a:pPr>
            <a:r>
              <a:rPr lang="fa-IR" dirty="0">
                <a:solidFill>
                  <a:srgbClr val="C00000"/>
                </a:solidFill>
                <a:effectLst/>
                <a:latin typeface="Microsoft Uighur" panose="02000000000000000000" pitchFamily="2" charset="-78"/>
                <a:ea typeface="Calibri" panose="020F0502020204030204" pitchFamily="34" charset="0"/>
                <a:cs typeface="Microsoft Uighur" panose="02000000000000000000" pitchFamily="2" charset="-78"/>
              </a:rPr>
              <a:t>همکاری علمی با مراکز علمی داخلی:</a:t>
            </a:r>
          </a:p>
          <a:p>
            <a:pPr marL="342900" marR="0" indent="-342900" algn="just" rtl="1">
              <a:lnSpc>
                <a:spcPct val="107000"/>
              </a:lnSpc>
              <a:spcBef>
                <a:spcPts val="0"/>
              </a:spcBef>
              <a:spcAft>
                <a:spcPts val="0"/>
              </a:spcAft>
              <a:buFont typeface="Arial" panose="020B0604020202020204" pitchFamily="34" charset="0"/>
              <a:buChar char="•"/>
            </a:pPr>
            <a:r>
              <a:rPr lang="fa-IR" sz="2000" dirty="0">
                <a:effectLst/>
                <a:latin typeface="Microsoft Uighur" panose="02000000000000000000" pitchFamily="2" charset="-78"/>
                <a:ea typeface="Calibri" panose="020F0502020204030204" pitchFamily="34" charset="0"/>
                <a:cs typeface="Microsoft Uighur" panose="02000000000000000000" pitchFamily="2" charset="-78"/>
              </a:rPr>
              <a:t>پ</a:t>
            </a:r>
            <a:r>
              <a:rPr lang="fa-IR" sz="2000" dirty="0">
                <a:latin typeface="Microsoft Uighur" panose="02000000000000000000" pitchFamily="2" charset="-78"/>
                <a:ea typeface="Calibri" panose="020F0502020204030204" pitchFamily="34" charset="0"/>
                <a:cs typeface="Microsoft Uighur" panose="02000000000000000000" pitchFamily="2" charset="-78"/>
              </a:rPr>
              <a:t>ژوهشگاه دانشهای بنیادی (</a:t>
            </a:r>
            <a:r>
              <a:rPr lang="en-US" sz="2000" dirty="0">
                <a:latin typeface="Microsoft Uighur" panose="02000000000000000000" pitchFamily="2" charset="-78"/>
                <a:ea typeface="Calibri" panose="020F0502020204030204" pitchFamily="34" charset="0"/>
                <a:cs typeface="Microsoft Uighur" panose="02000000000000000000" pitchFamily="2" charset="-78"/>
              </a:rPr>
              <a:t>IPM</a:t>
            </a:r>
            <a:r>
              <a:rPr lang="fa-IR" sz="2000" dirty="0">
                <a:latin typeface="Microsoft Uighur" panose="02000000000000000000" pitchFamily="2" charset="-78"/>
                <a:ea typeface="Calibri" panose="020F0502020204030204" pitchFamily="34" charset="0"/>
                <a:cs typeface="Microsoft Uighur" panose="02000000000000000000" pitchFamily="2" charset="-78"/>
              </a:rPr>
              <a:t>).</a:t>
            </a:r>
            <a:r>
              <a:rPr lang="en-US" sz="2000" dirty="0">
                <a:latin typeface="Microsoft Uighur" panose="02000000000000000000" pitchFamily="2" charset="-78"/>
                <a:ea typeface="Calibri" panose="020F0502020204030204" pitchFamily="34" charset="0"/>
                <a:cs typeface="Microsoft Uighur" panose="02000000000000000000" pitchFamily="2" charset="-78"/>
              </a:rPr>
              <a:t>        </a:t>
            </a:r>
            <a:r>
              <a:rPr lang="fa-IR" sz="2000" dirty="0">
                <a:latin typeface="Microsoft Uighur" panose="02000000000000000000" pitchFamily="2" charset="-78"/>
                <a:ea typeface="Calibri" panose="020F0502020204030204" pitchFamily="34" charset="0"/>
                <a:cs typeface="Microsoft Uighur" panose="02000000000000000000" pitchFamily="2" charset="-78"/>
              </a:rPr>
              <a:t>             رصدخانه ملی ایران  </a:t>
            </a:r>
          </a:p>
          <a:p>
            <a:pPr marL="342900" marR="0" indent="-342900" algn="just" rtl="1">
              <a:lnSpc>
                <a:spcPct val="107000"/>
              </a:lnSpc>
              <a:spcBef>
                <a:spcPts val="0"/>
              </a:spcBef>
              <a:spcAft>
                <a:spcPts val="0"/>
              </a:spcAft>
              <a:buFont typeface="Arial" panose="020B0604020202020204" pitchFamily="34" charset="0"/>
              <a:buChar char="•"/>
            </a:pPr>
            <a:r>
              <a:rPr lang="fa-IR" sz="2000" dirty="0">
                <a:effectLst/>
                <a:latin typeface="Microsoft Uighur" panose="02000000000000000000" pitchFamily="2" charset="-78"/>
                <a:ea typeface="Calibri" panose="020F0502020204030204" pitchFamily="34" charset="0"/>
                <a:cs typeface="Microsoft Uighur" panose="02000000000000000000" pitchFamily="2" charset="-78"/>
              </a:rPr>
              <a:t>طرح چشمه نور ایران.</a:t>
            </a:r>
          </a:p>
          <a:p>
            <a:pPr marL="342900" marR="0" indent="-342900" algn="just" rtl="1">
              <a:lnSpc>
                <a:spcPct val="107000"/>
              </a:lnSpc>
              <a:spcBef>
                <a:spcPts val="0"/>
              </a:spcBef>
              <a:spcAft>
                <a:spcPts val="0"/>
              </a:spcAft>
              <a:buFont typeface="Arial" panose="020B0604020202020204" pitchFamily="34" charset="0"/>
              <a:buChar char="•"/>
            </a:pPr>
            <a:r>
              <a:rPr lang="fa-IR" sz="2000" dirty="0">
                <a:latin typeface="Microsoft Uighur" panose="02000000000000000000" pitchFamily="2" charset="-78"/>
                <a:ea typeface="Calibri" panose="020F0502020204030204" pitchFamily="34" charset="0"/>
                <a:cs typeface="Microsoft Uighur" panose="02000000000000000000" pitchFamily="2" charset="-78"/>
              </a:rPr>
              <a:t>سازمان انرژی اتمی ایران.</a:t>
            </a:r>
            <a:endParaRPr lang="en-US" sz="2000" dirty="0">
              <a:effectLst/>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11" name="TextBox 10">
            <a:extLst>
              <a:ext uri="{FF2B5EF4-FFF2-40B4-BE49-F238E27FC236}">
                <a16:creationId xmlns:a16="http://schemas.microsoft.com/office/drawing/2014/main" id="{09FEB831-4918-423F-915E-427B6B479883}"/>
              </a:ext>
            </a:extLst>
          </p:cNvPr>
          <p:cNvSpPr txBox="1"/>
          <p:nvPr/>
        </p:nvSpPr>
        <p:spPr>
          <a:xfrm>
            <a:off x="-2929296" y="689026"/>
            <a:ext cx="4572000" cy="487506"/>
          </a:xfrm>
          <a:prstGeom prst="rect">
            <a:avLst/>
          </a:prstGeom>
          <a:noFill/>
        </p:spPr>
        <p:txBody>
          <a:bodyPr wrap="square">
            <a:spAutoFit/>
          </a:bodyPr>
          <a:lstStyle/>
          <a:p>
            <a:pPr marR="342900" algn="just" rtl="1">
              <a:lnSpc>
                <a:spcPct val="107000"/>
              </a:lnSpc>
              <a:spcBef>
                <a:spcPts val="0"/>
              </a:spcBef>
              <a:spcAft>
                <a:spcPts val="0"/>
              </a:spcAft>
            </a:pPr>
            <a:r>
              <a:rPr lang="fa-IR" b="1" kern="1200" dirty="0">
                <a:solidFill>
                  <a:srgbClr val="C00000"/>
                </a:solidFill>
                <a:effectLst/>
                <a:latin typeface="Microsoft Uighur" panose="02000000000000000000" pitchFamily="2" charset="-78"/>
                <a:ea typeface="Calibri" panose="020F0502020204030204" pitchFamily="34" charset="0"/>
                <a:cs typeface="Microsoft Uighur" panose="02000000000000000000" pitchFamily="2" charset="-78"/>
              </a:rPr>
              <a:t>فعالیت‌های پژوهشی</a:t>
            </a:r>
            <a:endParaRPr lang="en-US" dirty="0">
              <a:solidFill>
                <a:srgbClr val="C00000"/>
              </a:solidFill>
              <a:effectLst/>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2" name="Flowchart: Connector 1">
            <a:extLst>
              <a:ext uri="{FF2B5EF4-FFF2-40B4-BE49-F238E27FC236}">
                <a16:creationId xmlns:a16="http://schemas.microsoft.com/office/drawing/2014/main" id="{76160E3C-79CF-5933-E564-F0A3C6ABEDF6}"/>
              </a:ext>
            </a:extLst>
          </p:cNvPr>
          <p:cNvSpPr/>
          <p:nvPr/>
        </p:nvSpPr>
        <p:spPr>
          <a:xfrm>
            <a:off x="5591503" y="5517931"/>
            <a:ext cx="68318" cy="89338"/>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4131270"/>
      </p:ext>
    </p:extLst>
  </p:cSld>
  <p:clrMapOvr>
    <a:masterClrMapping/>
  </p:clrMapOvr>
  <p:transition>
    <p:diamon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a:extLst>
              <a:ext uri="{FF2B5EF4-FFF2-40B4-BE49-F238E27FC236}">
                <a16:creationId xmlns:a16="http://schemas.microsoft.com/office/drawing/2014/main" id="{7FC77382-A122-616C-A467-BE09E48BEE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5454" y="127709"/>
            <a:ext cx="5765911" cy="3341197"/>
          </a:xfrm>
          <a:prstGeom prst="rect">
            <a:avLst/>
          </a:prstGeom>
        </p:spPr>
      </p:pic>
      <p:pic>
        <p:nvPicPr>
          <p:cNvPr id="5" name="Picture 4" descr="A group of people standing in front of a white building&#10;&#10;Description automatically generated">
            <a:extLst>
              <a:ext uri="{FF2B5EF4-FFF2-40B4-BE49-F238E27FC236}">
                <a16:creationId xmlns:a16="http://schemas.microsoft.com/office/drawing/2014/main" id="{DA9DB405-95C3-CE09-C5F3-DE3E3969BE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934" y="3515711"/>
            <a:ext cx="5760431" cy="3240242"/>
          </a:xfrm>
          <a:prstGeom prst="rect">
            <a:avLst/>
          </a:prstGeom>
        </p:spPr>
      </p:pic>
    </p:spTree>
    <p:extLst>
      <p:ext uri="{BB962C8B-B14F-4D97-AF65-F5344CB8AC3E}">
        <p14:creationId xmlns:p14="http://schemas.microsoft.com/office/powerpoint/2010/main" val="815068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08B494-22F8-4E57-B63A-4416ADC0FA54}"/>
              </a:ext>
            </a:extLst>
          </p:cNvPr>
          <p:cNvSpPr txBox="1"/>
          <p:nvPr/>
        </p:nvSpPr>
        <p:spPr>
          <a:xfrm>
            <a:off x="1469410" y="762000"/>
            <a:ext cx="6523708" cy="5412700"/>
          </a:xfrm>
          <a:prstGeom prst="rect">
            <a:avLst/>
          </a:prstGeom>
          <a:noFill/>
        </p:spPr>
        <p:txBody>
          <a:bodyPr wrap="square">
            <a:spAutoFit/>
          </a:bodyPr>
          <a:lstStyle/>
          <a:p>
            <a:pPr marL="342900" marR="342900" indent="-342900" algn="just" rtl="1">
              <a:lnSpc>
                <a:spcPct val="107000"/>
              </a:lnSpc>
              <a:spcBef>
                <a:spcPts val="0"/>
              </a:spcBef>
              <a:spcAft>
                <a:spcPts val="0"/>
              </a:spcAft>
              <a:buFont typeface="Wingdings" panose="05000000000000000000" pitchFamily="2" charset="2"/>
              <a:buChar char="q"/>
            </a:pPr>
            <a:r>
              <a:rPr lang="fa-IR" sz="2400" b="1" kern="1200" dirty="0">
                <a:solidFill>
                  <a:srgbClr val="C00000"/>
                </a:solidFill>
                <a:effectLst/>
                <a:latin typeface="Arial" panose="020B0604020202020204" pitchFamily="34" charset="0"/>
                <a:ea typeface="Calibri" panose="020F0502020204030204" pitchFamily="34" charset="0"/>
                <a:cs typeface="B Nazanin"/>
              </a:rPr>
              <a:t>افتخارات دانشكده:</a:t>
            </a:r>
            <a:endParaRPr lang="en-US" sz="16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marL="342900" marR="342900" lvl="0" indent="-342900" algn="just" rtl="1">
              <a:lnSpc>
                <a:spcPct val="107000"/>
              </a:lnSpc>
              <a:spcBef>
                <a:spcPts val="0"/>
              </a:spcBef>
              <a:spcAft>
                <a:spcPts val="0"/>
              </a:spcAft>
              <a:buFont typeface="Arial" panose="020B0604020202020204" pitchFamily="34" charset="0"/>
              <a:buChar char="•"/>
            </a:pPr>
            <a:r>
              <a:rPr lang="fa-IR" sz="2000" kern="1200" dirty="0">
                <a:effectLst/>
                <a:latin typeface="Arial" panose="020B0604020202020204" pitchFamily="34" charset="0"/>
                <a:ea typeface="Calibri" panose="020F0502020204030204" pitchFamily="34" charset="0"/>
                <a:cs typeface="B Nazanin"/>
              </a:rPr>
              <a:t>رتبه اول در سال 2016 در رده</a:t>
            </a:r>
            <a:r>
              <a:rPr lang="en-US" sz="2000" kern="1200" dirty="0">
                <a:effectLst/>
                <a:latin typeface="Arial" panose="020B0604020202020204" pitchFamily="34" charset="0"/>
                <a:ea typeface="Calibri" panose="020F0502020204030204" pitchFamily="34" charset="0"/>
                <a:cs typeface="B Nazanin"/>
              </a:rPr>
              <a:t>‌</a:t>
            </a:r>
            <a:r>
              <a:rPr lang="fa-IR" sz="2000" kern="1200" dirty="0">
                <a:effectLst/>
                <a:latin typeface="Arial" panose="020B0604020202020204" pitchFamily="34" charset="0"/>
                <a:ea typeface="Calibri" panose="020F0502020204030204" pitchFamily="34" charset="0"/>
                <a:cs typeface="B Nazanin"/>
              </a:rPr>
              <a:t>بندی موسسه بین</a:t>
            </a:r>
            <a:r>
              <a:rPr lang="en-US" sz="2000" kern="1200" dirty="0">
                <a:effectLst/>
                <a:latin typeface="Arial" panose="020B0604020202020204" pitchFamily="34" charset="0"/>
                <a:ea typeface="Calibri" panose="020F0502020204030204" pitchFamily="34" charset="0"/>
                <a:cs typeface="B Nazanin"/>
              </a:rPr>
              <a:t>‌</a:t>
            </a:r>
            <a:r>
              <a:rPr lang="fa-IR" sz="2000" kern="1200" dirty="0">
                <a:effectLst/>
                <a:latin typeface="Arial" panose="020B0604020202020204" pitchFamily="34" charset="0"/>
                <a:ea typeface="Calibri" panose="020F0502020204030204" pitchFamily="34" charset="0"/>
                <a:cs typeface="B Nazanin"/>
              </a:rPr>
              <a:t>المللی یو.اس.نیوز در کشور.</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342900" marR="342900" lvl="0" indent="-342900" algn="just" rtl="1">
              <a:lnSpc>
                <a:spcPct val="107000"/>
              </a:lnSpc>
              <a:spcBef>
                <a:spcPts val="0"/>
              </a:spcBef>
              <a:spcAft>
                <a:spcPts val="0"/>
              </a:spcAft>
              <a:buFont typeface="Arial" panose="020B0604020202020204" pitchFamily="34" charset="0"/>
              <a:buChar char="•"/>
            </a:pPr>
            <a:r>
              <a:rPr lang="fa-IR" sz="2000" kern="1200" dirty="0">
                <a:effectLst/>
                <a:latin typeface="Arial" panose="020B0604020202020204" pitchFamily="34" charset="0"/>
                <a:ea typeface="Calibri" panose="020F0502020204030204" pitchFamily="34" charset="0"/>
                <a:cs typeface="B Nazanin"/>
              </a:rPr>
              <a:t>رتبه اول در سال 2017 در رده</a:t>
            </a:r>
            <a:r>
              <a:rPr lang="en-US" sz="2000" kern="1200" dirty="0">
                <a:effectLst/>
                <a:latin typeface="Arial" panose="020B0604020202020204" pitchFamily="34" charset="0"/>
                <a:ea typeface="Calibri" panose="020F0502020204030204" pitchFamily="34" charset="0"/>
                <a:cs typeface="B Nazanin"/>
              </a:rPr>
              <a:t>‌</a:t>
            </a:r>
            <a:r>
              <a:rPr lang="fa-IR" sz="2000" kern="1200" dirty="0">
                <a:effectLst/>
                <a:latin typeface="Arial" panose="020B0604020202020204" pitchFamily="34" charset="0"/>
                <a:ea typeface="Calibri" panose="020F0502020204030204" pitchFamily="34" charset="0"/>
                <a:cs typeface="B Nazanin"/>
              </a:rPr>
              <a:t>بندی موسسه بین</a:t>
            </a:r>
            <a:r>
              <a:rPr lang="en-US" sz="2000" kern="1200" dirty="0">
                <a:effectLst/>
                <a:latin typeface="Arial" panose="020B0604020202020204" pitchFamily="34" charset="0"/>
                <a:ea typeface="Calibri" panose="020F0502020204030204" pitchFamily="34" charset="0"/>
                <a:cs typeface="B Nazanin"/>
              </a:rPr>
              <a:t>‌</a:t>
            </a:r>
            <a:r>
              <a:rPr lang="fa-IR" sz="2000" kern="1200" dirty="0">
                <a:effectLst/>
                <a:latin typeface="Arial" panose="020B0604020202020204" pitchFamily="34" charset="0"/>
                <a:ea typeface="Calibri" panose="020F0502020204030204" pitchFamily="34" charset="0"/>
                <a:cs typeface="B Nazanin"/>
              </a:rPr>
              <a:t>المللی یو.اس.نیوز در کشور.</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Arial" panose="020B0604020202020204" pitchFamily="34" charset="0"/>
              <a:buChar char="•"/>
              <a:tabLst>
                <a:tab pos="171450" algn="l"/>
              </a:tabLst>
            </a:pPr>
            <a:r>
              <a:rPr lang="fa-IR" sz="2000" kern="1200" dirty="0">
                <a:effectLst/>
                <a:latin typeface="Arial" panose="020B0604020202020204" pitchFamily="34" charset="0"/>
                <a:ea typeface="Calibri" panose="020F0502020204030204" pitchFamily="34" charset="0"/>
                <a:cs typeface="B Nazanin"/>
              </a:rPr>
              <a:t>براساس گزارش های نمایه 2017 نیچر، دانشگاه صنعتی اصفهان ضمن کسب عنوان نخست تولید مقالات حوزه فیزیک، به لحاظ تعداد مقاله، پس از پژوهشگاه دانش های بنیادی </a:t>
            </a:r>
            <a:r>
              <a:rPr lang="en-US" sz="2000" kern="1200" dirty="0">
                <a:effectLst/>
                <a:latin typeface="Arial" panose="020B0604020202020204" pitchFamily="34" charset="0"/>
                <a:ea typeface="Calibri" panose="020F0502020204030204" pitchFamily="34" charset="0"/>
                <a:cs typeface="B Nazanin"/>
              </a:rPr>
              <a:t>(IPM)</a:t>
            </a:r>
            <a:r>
              <a:rPr lang="fa-IR" sz="2000" kern="1200" dirty="0">
                <a:effectLst/>
                <a:latin typeface="Arial" panose="020B0604020202020204" pitchFamily="34" charset="0"/>
                <a:ea typeface="Calibri" panose="020F0502020204030204" pitchFamily="34" charset="0"/>
                <a:cs typeface="B Nazanin"/>
              </a:rPr>
              <a:t>و دانشگاه تهران، جایگاه سوم برترین های ایران را به خود اختصاص داده است.</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342900" lvl="0" indent="-342900" algn="just" rtl="1">
              <a:lnSpc>
                <a:spcPct val="107000"/>
              </a:lnSpc>
              <a:spcBef>
                <a:spcPts val="0"/>
              </a:spcBef>
              <a:spcAft>
                <a:spcPts val="0"/>
              </a:spcAft>
              <a:buFont typeface="Arial" panose="020B0604020202020204" pitchFamily="34" charset="0"/>
              <a:buChar char="•"/>
              <a:tabLst>
                <a:tab pos="457200" algn="l"/>
              </a:tabLst>
            </a:pPr>
            <a:r>
              <a:rPr lang="fa-IR" sz="2000" kern="1200" dirty="0">
                <a:effectLst/>
                <a:latin typeface="Arial" panose="020B0604020202020204" pitchFamily="34" charset="0"/>
                <a:ea typeface="Calibri" panose="020F0502020204030204" pitchFamily="34" charset="0"/>
                <a:cs typeface="B Nazanin"/>
              </a:rPr>
              <a:t>رتبه اول در سال ۲۰۱۹ و۲۰۲۰ در رده</a:t>
            </a:r>
            <a:r>
              <a:rPr lang="en-US" sz="2000" kern="1200" dirty="0">
                <a:effectLst/>
                <a:latin typeface="Arial" panose="020B0604020202020204" pitchFamily="34" charset="0"/>
                <a:ea typeface="Calibri" panose="020F0502020204030204" pitchFamily="34" charset="0"/>
                <a:cs typeface="B Nazanin"/>
              </a:rPr>
              <a:t>‌</a:t>
            </a:r>
            <a:r>
              <a:rPr lang="fa-IR" sz="2000" kern="1200" dirty="0">
                <a:effectLst/>
                <a:latin typeface="Arial" panose="020B0604020202020204" pitchFamily="34" charset="0"/>
                <a:ea typeface="Calibri" panose="020F0502020204030204" pitchFamily="34" charset="0"/>
                <a:cs typeface="B Nazanin"/>
              </a:rPr>
              <a:t>بندی موسسه بین</a:t>
            </a:r>
            <a:r>
              <a:rPr lang="en-US" sz="2000" kern="1200" dirty="0">
                <a:effectLst/>
                <a:latin typeface="Arial" panose="020B0604020202020204" pitchFamily="34" charset="0"/>
                <a:ea typeface="Calibri" panose="020F0502020204030204" pitchFamily="34" charset="0"/>
                <a:cs typeface="B Nazanin"/>
              </a:rPr>
              <a:t>‌</a:t>
            </a:r>
            <a:r>
              <a:rPr lang="fa-IR" sz="2000" kern="1200" dirty="0">
                <a:effectLst/>
                <a:latin typeface="Arial" panose="020B0604020202020204" pitchFamily="34" charset="0"/>
                <a:ea typeface="Calibri" panose="020F0502020204030204" pitchFamily="34" charset="0"/>
                <a:cs typeface="B Nazanin"/>
              </a:rPr>
              <a:t>المللی یو.اس.نیوز در کشور.</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342900" lvl="0" indent="-342900" algn="just" rtl="1">
              <a:lnSpc>
                <a:spcPct val="107000"/>
              </a:lnSpc>
              <a:spcBef>
                <a:spcPts val="0"/>
              </a:spcBef>
              <a:spcAft>
                <a:spcPts val="0"/>
              </a:spcAft>
              <a:buFont typeface="Arial" panose="020B0604020202020204" pitchFamily="34" charset="0"/>
              <a:buChar char="•"/>
              <a:tabLst>
                <a:tab pos="457200" algn="l"/>
              </a:tabLst>
            </a:pPr>
            <a:r>
              <a:rPr lang="fa-IR" sz="2000" kern="1200" dirty="0">
                <a:effectLst/>
                <a:latin typeface="Arial" panose="020B0604020202020204" pitchFamily="34" charset="0"/>
                <a:ea typeface="Calibri" panose="020F0502020204030204" pitchFamily="34" charset="0"/>
                <a:cs typeface="B Nazanin"/>
              </a:rPr>
              <a:t>قرارگیری تنها دانشکده فیزیک دانشگاههای دولتی کشور در جمع ۵۰۰ دانشکده فیزیک برتر جهان در رتبه بندی شانگهای در سال  </a:t>
            </a:r>
          </a:p>
          <a:p>
            <a:pPr marR="342900" lvl="0" algn="just" rtl="1">
              <a:lnSpc>
                <a:spcPct val="107000"/>
              </a:lnSpc>
              <a:spcBef>
                <a:spcPts val="0"/>
              </a:spcBef>
              <a:spcAft>
                <a:spcPts val="0"/>
              </a:spcAft>
              <a:tabLst>
                <a:tab pos="457200" algn="l"/>
              </a:tabLst>
            </a:pPr>
            <a:r>
              <a:rPr lang="fa-IR" sz="2000" kern="1200" dirty="0">
                <a:effectLst/>
                <a:latin typeface="Arial" panose="020B0604020202020204" pitchFamily="34" charset="0"/>
                <a:ea typeface="Calibri" panose="020F0502020204030204" pitchFamily="34" charset="0"/>
                <a:cs typeface="B Nazanin"/>
              </a:rPr>
              <a:t>  ۲۰۲۰ و ۲۰۲۱</a:t>
            </a:r>
            <a:r>
              <a:rPr lang="fa-IR" sz="2000" dirty="0">
                <a:latin typeface="Arial" panose="020B0604020202020204" pitchFamily="34" charset="0"/>
                <a:ea typeface="Calibri" panose="020F0502020204030204" pitchFamily="34" charset="0"/>
                <a:cs typeface="B Nazanin"/>
              </a:rPr>
              <a:t> و ۲۰۲۲.</a:t>
            </a:r>
            <a:endParaRPr lang="fa-IR" sz="2000" kern="1200" dirty="0">
              <a:effectLst/>
              <a:latin typeface="Arial" panose="020B0604020202020204" pitchFamily="34" charset="0"/>
              <a:ea typeface="Calibri" panose="020F0502020204030204" pitchFamily="34" charset="0"/>
              <a:cs typeface="B Nazanin"/>
            </a:endParaRPr>
          </a:p>
          <a:p>
            <a:pPr marR="342900" lvl="0" algn="just" rtl="1">
              <a:lnSpc>
                <a:spcPct val="107000"/>
              </a:lnSpc>
              <a:spcBef>
                <a:spcPts val="0"/>
              </a:spcBef>
              <a:spcAft>
                <a:spcPts val="0"/>
              </a:spcAft>
              <a:tabLst>
                <a:tab pos="457200" algn="l"/>
              </a:tabLst>
            </a:pPr>
            <a:r>
              <a:rPr lang="fa-IR" sz="2000" dirty="0">
                <a:latin typeface="Arial" panose="020B0604020202020204" pitchFamily="34" charset="0"/>
                <a:ea typeface="Calibri" panose="020F0502020204030204" pitchFamily="34" charset="0"/>
                <a:cs typeface="B Nazanin"/>
              </a:rPr>
              <a:t>کسب افتخارات و جوایز مختلف توسط اعضای هیئت علمی و دانشجویان</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8943025"/>
      </p:ext>
    </p:extLst>
  </p:cSld>
  <p:clrMapOvr>
    <a:masterClrMapping/>
  </p:clrMapOvr>
  <p:transition>
    <p:diamon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7ED871-9F4B-46F3-9E74-463C54B4585E}"/>
              </a:ext>
            </a:extLst>
          </p:cNvPr>
          <p:cNvSpPr txBox="1"/>
          <p:nvPr/>
        </p:nvSpPr>
        <p:spPr>
          <a:xfrm>
            <a:off x="2131325" y="796120"/>
            <a:ext cx="6407624" cy="6002412"/>
          </a:xfrm>
          <a:prstGeom prst="rect">
            <a:avLst/>
          </a:prstGeom>
          <a:noFill/>
        </p:spPr>
        <p:txBody>
          <a:bodyPr wrap="square">
            <a:spAutoFit/>
          </a:bodyPr>
          <a:lstStyle/>
          <a:p>
            <a:pPr marL="342900" marR="0" indent="-342900" algn="just" rtl="1">
              <a:lnSpc>
                <a:spcPct val="107000"/>
              </a:lnSpc>
              <a:spcBef>
                <a:spcPts val="0"/>
              </a:spcBef>
              <a:spcAft>
                <a:spcPts val="0"/>
              </a:spcAft>
              <a:buFont typeface="Wingdings" panose="05000000000000000000" pitchFamily="2" charset="2"/>
              <a:buChar char="q"/>
            </a:pPr>
            <a:r>
              <a:rPr lang="fa-IR" sz="2400" b="1" kern="1200" dirty="0">
                <a:solidFill>
                  <a:srgbClr val="C00000"/>
                </a:solidFill>
                <a:effectLst/>
                <a:latin typeface="Arial" panose="020B0604020202020204" pitchFamily="34" charset="0"/>
                <a:ea typeface="Calibri" panose="020F0502020204030204" pitchFamily="34" charset="0"/>
                <a:cs typeface="B Nazanin" panose="00000400000000000000"/>
              </a:rPr>
              <a:t>فعالیت‌های فراگستر (</a:t>
            </a:r>
            <a:r>
              <a:rPr lang="en-US" sz="2400" b="1" kern="1200" dirty="0">
                <a:solidFill>
                  <a:srgbClr val="C00000"/>
                </a:solidFill>
                <a:effectLst/>
                <a:latin typeface="Arial" panose="020B0604020202020204" pitchFamily="34" charset="0"/>
                <a:ea typeface="Calibri" panose="020F0502020204030204" pitchFamily="34" charset="0"/>
                <a:cs typeface="B Nazanin" panose="00000400000000000000"/>
              </a:rPr>
              <a:t>Outreach</a:t>
            </a:r>
            <a:r>
              <a:rPr lang="fa-IR" sz="2400" b="1" kern="1200" dirty="0">
                <a:solidFill>
                  <a:srgbClr val="C00000"/>
                </a:solidFill>
                <a:effectLst/>
                <a:latin typeface="Arial" panose="020B0604020202020204" pitchFamily="34" charset="0"/>
                <a:ea typeface="Calibri" panose="020F0502020204030204" pitchFamily="34" charset="0"/>
                <a:cs typeface="B Nazanin" panose="00000400000000000000"/>
              </a:rPr>
              <a:t>):</a:t>
            </a:r>
            <a:endParaRPr lang="en-US" sz="16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07000"/>
              </a:lnSpc>
              <a:spcBef>
                <a:spcPts val="0"/>
              </a:spcBef>
              <a:spcAft>
                <a:spcPts val="0"/>
              </a:spcAft>
            </a:pPr>
            <a:r>
              <a:rPr lang="fa-IR" sz="2400" kern="1200" dirty="0">
                <a:effectLst/>
                <a:latin typeface="Arial" panose="020B0604020202020204" pitchFamily="34" charset="0"/>
                <a:ea typeface="Calibri" panose="020F0502020204030204" pitchFamily="34" charset="0"/>
                <a:cs typeface="B Nazanin" panose="00000400000000000000"/>
              </a:rPr>
              <a:t>دانشکده‌ فیزیک در سال‌های اخیر نقش پررنگی در فعالیت‌های فراگستر و ترویج علم داشته است. برخی از این فعالیت‌ها عبارتند از: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marR="0" indent="-342900" algn="just" rtl="1">
              <a:lnSpc>
                <a:spcPct val="107000"/>
              </a:lnSpc>
              <a:spcBef>
                <a:spcPts val="0"/>
              </a:spcBef>
              <a:spcAft>
                <a:spcPts val="0"/>
              </a:spcAft>
              <a:buFont typeface="Arial" panose="020B0604020202020204" pitchFamily="34" charset="0"/>
              <a:buChar char="•"/>
            </a:pPr>
            <a:r>
              <a:rPr lang="fa-IR" sz="2400" kern="1200" dirty="0">
                <a:effectLst/>
                <a:latin typeface="Arial" panose="020B0604020202020204" pitchFamily="34" charset="0"/>
                <a:ea typeface="Calibri" panose="020F0502020204030204" pitchFamily="34" charset="0"/>
                <a:cs typeface="B Nazanin" panose="00000400000000000000"/>
              </a:rPr>
              <a:t>راه‌اندازی و برگزاری باشگاه فیزیک اصفهان از سال ۱۳۸۹ به طور منظم. باشگاه فیزیک برنامه‌ای است که  در آن هر ماه  یک جلسه شامل سخنرانی، پرسش‌ماه، خبرنشست و معرفی کتاب برگزار می‌شود و طیف مخاطبان آن شامل دانشجویان رشته‌های مختلف، دانش‌آموزان، دبیران و همه‌ علاقمندان رشته‌ فیزیک است.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marR="0" indent="-342900" algn="just" rtl="1">
              <a:lnSpc>
                <a:spcPct val="107000"/>
              </a:lnSpc>
              <a:spcBef>
                <a:spcPts val="0"/>
              </a:spcBef>
              <a:spcAft>
                <a:spcPts val="0"/>
              </a:spcAft>
              <a:buFont typeface="Arial" panose="020B0604020202020204" pitchFamily="34" charset="0"/>
              <a:buChar char="•"/>
            </a:pPr>
            <a:r>
              <a:rPr lang="fa-IR" sz="2400" kern="1200" dirty="0">
                <a:effectLst/>
                <a:latin typeface="Arial" panose="020B0604020202020204" pitchFamily="34" charset="0"/>
                <a:ea typeface="Calibri" panose="020F0502020204030204" pitchFamily="34" charset="0"/>
                <a:cs typeface="B Nazanin" panose="00000400000000000000"/>
              </a:rPr>
              <a:t>همکاری تنگاتنگ با خانه‌ فیزیک اصفهان از بدو تأسیس تا کنون.</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marR="0" indent="-342900" algn="just" rtl="1">
              <a:lnSpc>
                <a:spcPct val="107000"/>
              </a:lnSpc>
              <a:spcBef>
                <a:spcPts val="0"/>
              </a:spcBef>
              <a:spcAft>
                <a:spcPts val="0"/>
              </a:spcAft>
              <a:buFont typeface="Arial" panose="020B0604020202020204" pitchFamily="34" charset="0"/>
              <a:buChar char="•"/>
            </a:pPr>
            <a:r>
              <a:rPr lang="fa-IR" sz="2400" kern="1200" dirty="0">
                <a:effectLst/>
                <a:latin typeface="Arial" panose="020B0604020202020204" pitchFamily="34" charset="0"/>
                <a:ea typeface="Calibri" panose="020F0502020204030204" pitchFamily="34" charset="0"/>
                <a:cs typeface="B Nazanin" panose="00000400000000000000"/>
              </a:rPr>
              <a:t>برگزاری برنامه‌ روز فیزیک که نقش مؤثری در جذب دانشجویان مستعد به رشته‌ فیزیک در سال‌های اخیر داشته است.</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94799600"/>
      </p:ext>
    </p:extLst>
  </p:cSld>
  <p:clrMapOvr>
    <a:masterClrMapping/>
  </p:clrMapOvr>
  <p:transition>
    <p:diamon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FC87BD-5943-4CC9-B582-32B41878BAB0}"/>
              </a:ext>
            </a:extLst>
          </p:cNvPr>
          <p:cNvSpPr txBox="1"/>
          <p:nvPr/>
        </p:nvSpPr>
        <p:spPr>
          <a:xfrm>
            <a:off x="1373875" y="959894"/>
            <a:ext cx="7478973" cy="2857385"/>
          </a:xfrm>
          <a:prstGeom prst="rect">
            <a:avLst/>
          </a:prstGeom>
          <a:noFill/>
        </p:spPr>
        <p:txBody>
          <a:bodyPr wrap="square">
            <a:spAutoFit/>
          </a:bodyPr>
          <a:lstStyle/>
          <a:p>
            <a:pPr marL="342900" marR="0" indent="-342900" algn="just" rtl="1">
              <a:lnSpc>
                <a:spcPct val="107000"/>
              </a:lnSpc>
              <a:spcBef>
                <a:spcPts val="0"/>
              </a:spcBef>
              <a:spcAft>
                <a:spcPts val="0"/>
              </a:spcAft>
              <a:buFont typeface="Wingdings" panose="05000000000000000000" pitchFamily="2" charset="2"/>
              <a:buChar char="q"/>
            </a:pPr>
            <a:r>
              <a:rPr lang="ar-SA" sz="2400" b="1" dirty="0">
                <a:ln>
                  <a:noFill/>
                </a:ln>
                <a:solidFill>
                  <a:srgbClr val="C00000"/>
                </a:solidFill>
                <a:effectLst/>
                <a:latin typeface="Arial" panose="020B0604020202020204" pitchFamily="34" charset="0"/>
                <a:ea typeface="Arial Unicode MS"/>
                <a:cs typeface="B Nazanin" panose="00000400000000000000"/>
              </a:rPr>
              <a:t>فعالیتهای</a:t>
            </a:r>
            <a:r>
              <a:rPr lang="ar-SA" sz="2400" b="1" dirty="0">
                <a:solidFill>
                  <a:srgbClr val="C00000"/>
                </a:solidFill>
                <a:effectLst/>
                <a:latin typeface="Arial" panose="020B0604020202020204" pitchFamily="34" charset="0"/>
                <a:ea typeface="Calibri" panose="020F0502020204030204" pitchFamily="34" charset="0"/>
                <a:cs typeface="B Nazanin" panose="00000400000000000000"/>
              </a:rPr>
              <a:t> دانشجویی:</a:t>
            </a:r>
            <a:r>
              <a:rPr lang="ar-SA" sz="2400" b="1" dirty="0">
                <a:effectLst/>
                <a:latin typeface="Arial" panose="020B0604020202020204" pitchFamily="34" charset="0"/>
                <a:ea typeface="Calibri" panose="020F0502020204030204" pitchFamily="34" charset="0"/>
                <a:cs typeface="B Nazanin" panose="0000040000000000000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spcBef>
                <a:spcPts val="0"/>
              </a:spcBef>
              <a:spcAft>
                <a:spcPts val="1200"/>
              </a:spcAft>
            </a:pPr>
            <a:r>
              <a:rPr lang="ar-SA" sz="2400" dirty="0">
                <a:ln>
                  <a:noFill/>
                </a:ln>
                <a:solidFill>
                  <a:srgbClr val="000000"/>
                </a:solidFill>
                <a:effectLst/>
                <a:latin typeface="Arial" panose="020B0604020202020204" pitchFamily="34" charset="0"/>
                <a:ea typeface="Arial Unicode MS"/>
                <a:cs typeface="B Nazanin" panose="00000400000000000000"/>
              </a:rPr>
              <a:t>دانشکده فیزیک از جمله دانشکده‌های فعال در زمینه فعالیتها وتشکل‌های دانشجویی است که عبارتند از انجمن علمی، انجمن ستاره شناسی، </a:t>
            </a:r>
            <a:r>
              <a:rPr lang="fa-IR" sz="2400" dirty="0">
                <a:ln>
                  <a:noFill/>
                </a:ln>
                <a:solidFill>
                  <a:srgbClr val="000000"/>
                </a:solidFill>
                <a:effectLst/>
                <a:latin typeface="Arial" panose="020B0604020202020204" pitchFamily="34" charset="0"/>
                <a:ea typeface="Arial Unicode MS"/>
                <a:cs typeface="B Nazanin" panose="00000400000000000000"/>
              </a:rPr>
              <a:t>انجمن های ورزشی، </a:t>
            </a:r>
            <a:r>
              <a:rPr lang="ar-SA" sz="2400" dirty="0">
                <a:ln>
                  <a:noFill/>
                </a:ln>
                <a:solidFill>
                  <a:srgbClr val="000000"/>
                </a:solidFill>
                <a:effectLst/>
                <a:latin typeface="Arial" panose="020B0604020202020204" pitchFamily="34" charset="0"/>
                <a:ea typeface="Arial Unicode MS"/>
                <a:cs typeface="B Nazanin" panose="00000400000000000000"/>
              </a:rPr>
              <a:t>شورای صنفی و شورای فرهنگی. </a:t>
            </a:r>
            <a:endParaRPr lang="en-US" sz="2400" dirty="0">
              <a:ln>
                <a:noFill/>
              </a:ln>
              <a:solidFill>
                <a:srgbClr val="000000"/>
              </a:solidFill>
              <a:effectLst/>
              <a:latin typeface="Arial" panose="020B0604020202020204" pitchFamily="34" charset="0"/>
              <a:ea typeface="Arial Unicode MS"/>
              <a:cs typeface="B Nazanin" panose="00000400000000000000"/>
            </a:endParaRPr>
          </a:p>
          <a:p>
            <a:pPr marL="0" marR="0" algn="just" rtl="1">
              <a:spcBef>
                <a:spcPts val="0"/>
              </a:spcBef>
              <a:spcAft>
                <a:spcPts val="1200"/>
              </a:spcAft>
            </a:pPr>
            <a:r>
              <a:rPr lang="ar-SA" sz="2400" dirty="0">
                <a:ln>
                  <a:noFill/>
                </a:ln>
                <a:solidFill>
                  <a:srgbClr val="000000"/>
                </a:solidFill>
                <a:effectLst/>
                <a:latin typeface="Arial" panose="020B0604020202020204" pitchFamily="34" charset="0"/>
                <a:ea typeface="Arial Unicode MS"/>
                <a:cs typeface="B Nazanin" panose="00000400000000000000"/>
              </a:rPr>
              <a:t>برای رشد اجتماعی و ارتقای مهارتهای دانشجویان دانشکده توجه ویژه ای به اینگونه فعالیتها دارد و آن را لازمه رشد و پویایی دانشجویان در کنار فع</a:t>
            </a:r>
            <a:r>
              <a:rPr lang="fa-IR" dirty="0">
                <a:solidFill>
                  <a:srgbClr val="000000"/>
                </a:solidFill>
                <a:latin typeface="Arial" panose="020B0604020202020204" pitchFamily="34" charset="0"/>
                <a:ea typeface="Arial Unicode MS"/>
                <a:cs typeface="B Nazanin" panose="00000400000000000000"/>
              </a:rPr>
              <a:t>ا</a:t>
            </a:r>
            <a:r>
              <a:rPr lang="ar-SA" sz="2400" dirty="0">
                <a:ln>
                  <a:noFill/>
                </a:ln>
                <a:solidFill>
                  <a:srgbClr val="000000"/>
                </a:solidFill>
                <a:effectLst/>
                <a:latin typeface="Arial" panose="020B0604020202020204" pitchFamily="34" charset="0"/>
                <a:ea typeface="Arial Unicode MS"/>
                <a:cs typeface="B Nazanin" panose="00000400000000000000"/>
              </a:rPr>
              <a:t>لیتهای آموزشی و پژوهشی می داند. </a:t>
            </a:r>
            <a:endParaRPr lang="en-US" sz="1600" dirty="0">
              <a:ln>
                <a:noFill/>
              </a:ln>
              <a:solidFill>
                <a:srgbClr val="000000"/>
              </a:solidFill>
              <a:effectLst/>
              <a:latin typeface="Helvetica Neue"/>
              <a:ea typeface="Arial Unicode MS"/>
              <a:cs typeface="Arial Unicode MS"/>
            </a:endParaRPr>
          </a:p>
        </p:txBody>
      </p:sp>
      <p:pic>
        <p:nvPicPr>
          <p:cNvPr id="4" name="Picture 3">
            <a:extLst>
              <a:ext uri="{FF2B5EF4-FFF2-40B4-BE49-F238E27FC236}">
                <a16:creationId xmlns:a16="http://schemas.microsoft.com/office/drawing/2014/main" id="{BE27D795-0EE5-4BD7-910B-89D2FEB33C5C}"/>
              </a:ext>
            </a:extLst>
          </p:cNvPr>
          <p:cNvPicPr/>
          <p:nvPr/>
        </p:nvPicPr>
        <p:blipFill rotWithShape="1">
          <a:blip r:embed="rId2">
            <a:extLst>
              <a:ext uri="{28A0092B-C50C-407E-A947-70E740481C1C}">
                <a14:useLocalDpi xmlns:a14="http://schemas.microsoft.com/office/drawing/2010/main" val="0"/>
              </a:ext>
            </a:extLst>
          </a:blip>
          <a:srcRect l="3055" t="5099" r="1133" b="13356"/>
          <a:stretch/>
        </p:blipFill>
        <p:spPr>
          <a:xfrm>
            <a:off x="1760569" y="3896426"/>
            <a:ext cx="5943600" cy="2817495"/>
          </a:xfrm>
          <a:prstGeom prst="rect">
            <a:avLst/>
          </a:prstGeom>
          <a:ln>
            <a:noFill/>
          </a:ln>
          <a:effectLst>
            <a:softEdge rad="112500"/>
          </a:effectLst>
        </p:spPr>
      </p:pic>
    </p:spTree>
    <p:extLst>
      <p:ext uri="{BB962C8B-B14F-4D97-AF65-F5344CB8AC3E}">
        <p14:creationId xmlns:p14="http://schemas.microsoft.com/office/powerpoint/2010/main" val="3134600791"/>
      </p:ext>
    </p:extLst>
  </p:cSld>
  <p:clrMapOvr>
    <a:masterClrMapping/>
  </p:clrMapOvr>
  <p:transition>
    <p:diamon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5DEF4B2-1152-40C5-9756-BD25EA27577B}"/>
              </a:ext>
            </a:extLst>
          </p:cNvPr>
          <p:cNvSpPr>
            <a:spLocks noGrp="1"/>
          </p:cNvSpPr>
          <p:nvPr>
            <p:ph type="subTitle" idx="4294967295"/>
          </p:nvPr>
        </p:nvSpPr>
        <p:spPr>
          <a:xfrm>
            <a:off x="1410270" y="3885134"/>
            <a:ext cx="7174172" cy="1127125"/>
          </a:xfrm>
        </p:spPr>
        <p:txBody>
          <a:bodyPr/>
          <a:lstStyle/>
          <a:p>
            <a:pPr marL="0" indent="0" algn="ctr" rtl="1">
              <a:buNone/>
            </a:pPr>
            <a:r>
              <a:rPr lang="fa-IR" b="1" dirty="0"/>
              <a:t>معرفی دانشکده فیزیک </a:t>
            </a:r>
          </a:p>
          <a:p>
            <a:pPr marL="0" indent="0" algn="ctr" rtl="1">
              <a:buNone/>
            </a:pPr>
            <a:r>
              <a:rPr lang="fa-IR" b="1" dirty="0"/>
              <a:t>دانشگاه صنعتی اصفهان</a:t>
            </a:r>
          </a:p>
          <a:p>
            <a:pPr marL="0" indent="0" algn="r" rtl="1">
              <a:buNone/>
            </a:pPr>
            <a:endParaRPr lang="fa-IR" b="1" dirty="0"/>
          </a:p>
        </p:txBody>
      </p:sp>
      <p:pic>
        <p:nvPicPr>
          <p:cNvPr id="4" name="Picture 3">
            <a:extLst>
              <a:ext uri="{FF2B5EF4-FFF2-40B4-BE49-F238E27FC236}">
                <a16:creationId xmlns:a16="http://schemas.microsoft.com/office/drawing/2014/main" id="{7F1BE7D3-D9D8-4DD5-B66A-B936E92BB50F}"/>
              </a:ext>
            </a:extLst>
          </p:cNvPr>
          <p:cNvPicPr>
            <a:picLocks noChangeAspect="1"/>
          </p:cNvPicPr>
          <p:nvPr/>
        </p:nvPicPr>
        <p:blipFill>
          <a:blip r:embed="rId2"/>
          <a:stretch>
            <a:fillRect/>
          </a:stretch>
        </p:blipFill>
        <p:spPr>
          <a:xfrm>
            <a:off x="2042353" y="363213"/>
            <a:ext cx="6096528" cy="3429297"/>
          </a:xfrm>
          <a:prstGeom prst="rect">
            <a:avLst/>
          </a:prstGeom>
        </p:spPr>
      </p:pic>
      <p:pic>
        <p:nvPicPr>
          <p:cNvPr id="6" name="Picture 5">
            <a:extLst>
              <a:ext uri="{FF2B5EF4-FFF2-40B4-BE49-F238E27FC236}">
                <a16:creationId xmlns:a16="http://schemas.microsoft.com/office/drawing/2014/main" id="{CBF0E71C-8C68-4A32-BA7E-4A32AE7DCE4C}"/>
              </a:ext>
            </a:extLst>
          </p:cNvPr>
          <p:cNvPicPr>
            <a:picLocks noChangeAspect="1"/>
          </p:cNvPicPr>
          <p:nvPr/>
        </p:nvPicPr>
        <p:blipFill>
          <a:blip r:embed="rId3"/>
          <a:stretch>
            <a:fillRect/>
          </a:stretch>
        </p:blipFill>
        <p:spPr>
          <a:xfrm>
            <a:off x="1364258" y="457837"/>
            <a:ext cx="978609" cy="978609"/>
          </a:xfrm>
          <a:prstGeom prst="rect">
            <a:avLst/>
          </a:prstGeom>
        </p:spPr>
      </p:pic>
    </p:spTree>
    <p:extLst>
      <p:ext uri="{BB962C8B-B14F-4D97-AF65-F5344CB8AC3E}">
        <p14:creationId xmlns:p14="http://schemas.microsoft.com/office/powerpoint/2010/main" val="1622911271"/>
      </p:ext>
    </p:extLst>
  </p:cSld>
  <p:clrMapOvr>
    <a:masterClrMapping/>
  </p:clrMapOvr>
  <p:transition>
    <p:diamon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5117"/>
          <a:stretch/>
        </p:blipFill>
        <p:spPr>
          <a:xfrm>
            <a:off x="65860" y="3516891"/>
            <a:ext cx="4977468" cy="2483860"/>
          </a:xfrm>
          <a:prstGeom prst="rect">
            <a:avLst/>
          </a:prstGeom>
          <a:ln>
            <a:noFill/>
          </a:ln>
          <a:effectLst>
            <a:softEdge rad="112500"/>
          </a:effec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9953"/>
          <a:stretch/>
        </p:blipFill>
        <p:spPr>
          <a:xfrm>
            <a:off x="5320905" y="4161127"/>
            <a:ext cx="3774024" cy="1761692"/>
          </a:xfrm>
          <a:prstGeom prst="rect">
            <a:avLst/>
          </a:prstGeom>
          <a:ln>
            <a:noFill/>
          </a:ln>
          <a:effectLst>
            <a:softEdge rad="112500"/>
          </a:effectLst>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9392" t="9615" r="414" b="4646"/>
          <a:stretch/>
        </p:blipFill>
        <p:spPr>
          <a:xfrm>
            <a:off x="5398078" y="1190373"/>
            <a:ext cx="3696852" cy="3009148"/>
          </a:xfrm>
          <a:prstGeom prst="rect">
            <a:avLst/>
          </a:prstGeom>
          <a:ln>
            <a:noFill/>
          </a:ln>
          <a:effectLst>
            <a:softEdge rad="112500"/>
          </a:effectLst>
        </p:spPr>
      </p:pic>
      <p:sp>
        <p:nvSpPr>
          <p:cNvPr id="10" name="Rectangle 9"/>
          <p:cNvSpPr/>
          <p:nvPr/>
        </p:nvSpPr>
        <p:spPr>
          <a:xfrm>
            <a:off x="5749444" y="982624"/>
            <a:ext cx="2994119" cy="43858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rtl="1"/>
            <a:r>
              <a:rPr lang="fa-IR" sz="2250" b="1" dirty="0">
                <a:cs typeface="B Zar" pitchFamily="2" charset="-78"/>
              </a:rPr>
              <a:t>همایش بزرگ روز فیزیک</a:t>
            </a:r>
            <a:endParaRPr lang="en-US" sz="2250" b="1" dirty="0">
              <a:cs typeface="B Zar" pitchFamily="2" charset="-78"/>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303" y="929986"/>
            <a:ext cx="4014581" cy="2675342"/>
          </a:xfrm>
          <a:prstGeom prst="rect">
            <a:avLst/>
          </a:prstGeom>
          <a:ln>
            <a:noFill/>
          </a:ln>
          <a:effectLst>
            <a:softEdge rad="112500"/>
          </a:effectLst>
        </p:spPr>
      </p:pic>
    </p:spTree>
    <p:extLst>
      <p:ext uri="{BB962C8B-B14F-4D97-AF65-F5344CB8AC3E}">
        <p14:creationId xmlns:p14="http://schemas.microsoft.com/office/powerpoint/2010/main" val="237187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788" y="3800570"/>
            <a:ext cx="3200207" cy="2132639"/>
          </a:xfrm>
          <a:prstGeom prst="rect">
            <a:avLst/>
          </a:prstGeom>
          <a:ln>
            <a:noFill/>
          </a:ln>
          <a:effectLst>
            <a:softEdge rad="112500"/>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21894"/>
            <a:ext cx="4589081" cy="3058192"/>
          </a:xfrm>
          <a:prstGeom prst="rect">
            <a:avLst/>
          </a:prstGeom>
          <a:ln>
            <a:noFill/>
          </a:ln>
          <a:effectLst>
            <a:softEdge rad="112500"/>
          </a:effectLst>
        </p:spPr>
      </p:pic>
      <p:sp>
        <p:nvSpPr>
          <p:cNvPr id="3" name="Rectangle 2"/>
          <p:cNvSpPr/>
          <p:nvPr/>
        </p:nvSpPr>
        <p:spPr>
          <a:xfrm>
            <a:off x="5208908" y="1609511"/>
            <a:ext cx="3288905" cy="43858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rtl="1"/>
            <a:r>
              <a:rPr lang="fa-IR" sz="2250" b="1" dirty="0">
                <a:cs typeface="B Zar" pitchFamily="2" charset="-78"/>
              </a:rPr>
              <a:t>همایش روز فیزیک</a:t>
            </a:r>
            <a:endParaRPr lang="en-US" sz="2250" b="1" dirty="0">
              <a:cs typeface="B Zar" pitchFamily="2" charset="-78"/>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9080" y="2063294"/>
            <a:ext cx="4528561" cy="3017861"/>
          </a:xfrm>
          <a:prstGeom prst="rect">
            <a:avLst/>
          </a:prstGeom>
          <a:ln>
            <a:noFill/>
          </a:ln>
          <a:effectLst>
            <a:softEdge rad="112500"/>
          </a:effectLst>
        </p:spPr>
      </p:pic>
    </p:spTree>
    <p:extLst>
      <p:ext uri="{BB962C8B-B14F-4D97-AF65-F5344CB8AC3E}">
        <p14:creationId xmlns:p14="http://schemas.microsoft.com/office/powerpoint/2010/main" val="92396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338" y="3329637"/>
            <a:ext cx="4114389" cy="2741855"/>
          </a:xfrm>
          <a:prstGeom prst="rect">
            <a:avLst/>
          </a:prstGeom>
          <a:ln>
            <a:noFill/>
          </a:ln>
          <a:effectLst>
            <a:softEdge rad="112500"/>
          </a:effectLst>
        </p:spPr>
      </p:pic>
      <p:sp>
        <p:nvSpPr>
          <p:cNvPr id="9" name="Rectangle 8"/>
          <p:cNvSpPr/>
          <p:nvPr/>
        </p:nvSpPr>
        <p:spPr>
          <a:xfrm>
            <a:off x="494933" y="6253061"/>
            <a:ext cx="3431405" cy="43858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rtl="1"/>
            <a:r>
              <a:rPr lang="fa-IR" sz="2250" b="1" dirty="0">
                <a:cs typeface="B Zar" pitchFamily="2" charset="-78"/>
              </a:rPr>
              <a:t>همایش روز فیزیک-بخش نجوم</a:t>
            </a:r>
            <a:endParaRPr lang="en-US" sz="2250" b="1" dirty="0">
              <a:cs typeface="B Zar" pitchFamily="2" charset="-78"/>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2225"/>
          <a:stretch/>
        </p:blipFill>
        <p:spPr>
          <a:xfrm>
            <a:off x="1907762" y="681928"/>
            <a:ext cx="5589789" cy="2443444"/>
          </a:xfrm>
          <a:prstGeom prst="rect">
            <a:avLst/>
          </a:prstGeom>
          <a:ln>
            <a:noFill/>
          </a:ln>
          <a:effectLst>
            <a:softEdge rad="112500"/>
          </a:effectLst>
        </p:spPr>
      </p:pic>
      <p:sp>
        <p:nvSpPr>
          <p:cNvPr id="10" name="Rectangle 9"/>
          <p:cNvSpPr/>
          <p:nvPr/>
        </p:nvSpPr>
        <p:spPr>
          <a:xfrm>
            <a:off x="2938799" y="210464"/>
            <a:ext cx="352771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rtl="1"/>
            <a:r>
              <a:rPr lang="fa-IR" sz="1800" b="1" dirty="0">
                <a:solidFill>
                  <a:schemeClr val="bg1"/>
                </a:solidFill>
                <a:cs typeface="B Zar" pitchFamily="2" charset="-78"/>
              </a:rPr>
              <a:t>رصد آسمان شب</a:t>
            </a:r>
            <a:endParaRPr lang="en-US" sz="1800" b="1" dirty="0">
              <a:solidFill>
                <a:schemeClr val="bg1"/>
              </a:solidFill>
              <a:cs typeface="B Zar" pitchFamily="2" charset="-78"/>
            </a:endParaRPr>
          </a:p>
        </p:txBody>
      </p:sp>
      <p:pic>
        <p:nvPicPr>
          <p:cNvPr id="7" name="Picture 6">
            <a:extLst>
              <a:ext uri="{FF2B5EF4-FFF2-40B4-BE49-F238E27FC236}">
                <a16:creationId xmlns:a16="http://schemas.microsoft.com/office/drawing/2014/main" id="{BCE7513E-6A01-4676-8209-B44215F505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4509" y="3095956"/>
            <a:ext cx="4735657" cy="3157105"/>
          </a:xfrm>
          <a:prstGeom prst="rect">
            <a:avLst/>
          </a:prstGeom>
          <a:ln>
            <a:noFill/>
          </a:ln>
          <a:effectLst>
            <a:softEdge rad="112500"/>
          </a:effectLst>
        </p:spPr>
      </p:pic>
      <p:pic>
        <p:nvPicPr>
          <p:cNvPr id="2" name="Picture 1">
            <a:extLst>
              <a:ext uri="{FF2B5EF4-FFF2-40B4-BE49-F238E27FC236}">
                <a16:creationId xmlns:a16="http://schemas.microsoft.com/office/drawing/2014/main" id="{953725A8-D653-48A0-96E4-49D168658AC8}"/>
              </a:ext>
            </a:extLst>
          </p:cNvPr>
          <p:cNvPicPr>
            <a:picLocks noChangeAspect="1"/>
          </p:cNvPicPr>
          <p:nvPr/>
        </p:nvPicPr>
        <p:blipFill>
          <a:blip r:embed="rId5"/>
          <a:stretch>
            <a:fillRect/>
          </a:stretch>
        </p:blipFill>
        <p:spPr>
          <a:xfrm>
            <a:off x="4405300" y="6163776"/>
            <a:ext cx="4578493" cy="725487"/>
          </a:xfrm>
          <a:prstGeom prst="rect">
            <a:avLst/>
          </a:prstGeom>
        </p:spPr>
      </p:pic>
    </p:spTree>
    <p:extLst>
      <p:ext uri="{BB962C8B-B14F-4D97-AF65-F5344CB8AC3E}">
        <p14:creationId xmlns:p14="http://schemas.microsoft.com/office/powerpoint/2010/main" val="348229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6096" b="17838"/>
          <a:stretch/>
        </p:blipFill>
        <p:spPr>
          <a:xfrm>
            <a:off x="3447279" y="3560290"/>
            <a:ext cx="5696722" cy="2440460"/>
          </a:xfrm>
          <a:prstGeom prst="rect">
            <a:avLst/>
          </a:prstGeom>
          <a:ln>
            <a:noFill/>
          </a:ln>
          <a:effectLst>
            <a:softEdge rad="112500"/>
          </a:effectLst>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055" t="5099" r="1133" b="13356"/>
          <a:stretch/>
        </p:blipFill>
        <p:spPr>
          <a:xfrm>
            <a:off x="1" y="857250"/>
            <a:ext cx="5935190" cy="2813856"/>
          </a:xfrm>
          <a:prstGeom prst="rect">
            <a:avLst/>
          </a:prstGeom>
          <a:ln>
            <a:noFill/>
          </a:ln>
          <a:effectLst>
            <a:softEdge rad="112500"/>
          </a:effectLst>
        </p:spPr>
      </p:pic>
      <p:sp>
        <p:nvSpPr>
          <p:cNvPr id="8" name="Rectangle 7"/>
          <p:cNvSpPr/>
          <p:nvPr/>
        </p:nvSpPr>
        <p:spPr>
          <a:xfrm>
            <a:off x="4831177" y="975867"/>
            <a:ext cx="4243184" cy="7848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rtl="1"/>
            <a:r>
              <a:rPr lang="fa-IR" sz="2250" b="1" dirty="0">
                <a:solidFill>
                  <a:schemeClr val="bg1"/>
                </a:solidFill>
                <a:cs typeface="B Zar" pitchFamily="2" charset="-78"/>
              </a:rPr>
              <a:t>گرامیداشت روز دانشجو</a:t>
            </a:r>
          </a:p>
          <a:p>
            <a:pPr algn="ctr" rtl="1"/>
            <a:r>
              <a:rPr lang="fa-IR" sz="2250" b="1" dirty="0">
                <a:solidFill>
                  <a:schemeClr val="bg1"/>
                </a:solidFill>
                <a:cs typeface="B Zar" pitchFamily="2" charset="-78"/>
              </a:rPr>
              <a:t>(جشن 35 سالگی دانشکده فیزیک)</a:t>
            </a:r>
            <a:endParaRPr lang="en-US" sz="2250" b="1" dirty="0">
              <a:solidFill>
                <a:schemeClr val="bg1"/>
              </a:solidFill>
              <a:cs typeface="B Zar" pitchFamily="2" charset="-78"/>
            </a:endParaRPr>
          </a:p>
        </p:txBody>
      </p:sp>
      <p:sp>
        <p:nvSpPr>
          <p:cNvPr id="11" name="Rectangle 10"/>
          <p:cNvSpPr/>
          <p:nvPr/>
        </p:nvSpPr>
        <p:spPr>
          <a:xfrm>
            <a:off x="246698" y="3982019"/>
            <a:ext cx="4243184" cy="43858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rtl="1"/>
            <a:r>
              <a:rPr lang="fa-IR" sz="2250" b="1" dirty="0">
                <a:solidFill>
                  <a:schemeClr val="bg1"/>
                </a:solidFill>
                <a:cs typeface="B Zar" pitchFamily="2" charset="-78"/>
              </a:rPr>
              <a:t>جشن نوروز</a:t>
            </a:r>
            <a:endParaRPr lang="en-US" sz="2250" b="1" dirty="0">
              <a:solidFill>
                <a:schemeClr val="bg1"/>
              </a:solidFill>
              <a:cs typeface="B Zar" pitchFamily="2" charset="-78"/>
            </a:endParaRPr>
          </a:p>
        </p:txBody>
      </p:sp>
    </p:spTree>
    <p:extLst>
      <p:ext uri="{BB962C8B-B14F-4D97-AF65-F5344CB8AC3E}">
        <p14:creationId xmlns:p14="http://schemas.microsoft.com/office/powerpoint/2010/main" val="108938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5B4BB7EE-45AF-602D-C996-2E429A2A0C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92828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on stairs outside a building&#10;&#10;Description automatically generated">
            <a:extLst>
              <a:ext uri="{FF2B5EF4-FFF2-40B4-BE49-F238E27FC236}">
                <a16:creationId xmlns:a16="http://schemas.microsoft.com/office/drawing/2014/main" id="{7A67E731-4A70-03A9-FA29-2D81FD81C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468" y="199574"/>
            <a:ext cx="8792802" cy="3229426"/>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31DA3E10-1248-FF5D-613C-285095E827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4430" y="3466977"/>
            <a:ext cx="5088522" cy="3391023"/>
          </a:xfrm>
          <a:prstGeom prst="rect">
            <a:avLst/>
          </a:prstGeom>
        </p:spPr>
      </p:pic>
    </p:spTree>
    <p:extLst>
      <p:ext uri="{BB962C8B-B14F-4D97-AF65-F5344CB8AC3E}">
        <p14:creationId xmlns:p14="http://schemas.microsoft.com/office/powerpoint/2010/main" val="1365977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338959" y="1632559"/>
            <a:ext cx="3978593" cy="4277540"/>
          </a:xfrm>
          <a:prstGeom prst="rect">
            <a:avLst/>
          </a:prstGeom>
        </p:spPr>
      </p:pic>
      <p:pic>
        <p:nvPicPr>
          <p:cNvPr id="9" name="Picture 8"/>
          <p:cNvPicPr/>
          <p:nvPr/>
        </p:nvPicPr>
        <p:blipFill>
          <a:blip r:embed="rId3">
            <a:extLst>
              <a:ext uri="{28A0092B-C50C-407E-A947-70E740481C1C}">
                <a14:useLocalDpi xmlns:a14="http://schemas.microsoft.com/office/drawing/2010/main" val="0"/>
              </a:ext>
            </a:extLst>
          </a:blip>
          <a:stretch>
            <a:fillRect/>
          </a:stretch>
        </p:blipFill>
        <p:spPr>
          <a:xfrm>
            <a:off x="4634396" y="1679854"/>
            <a:ext cx="4099701" cy="4182947"/>
          </a:xfrm>
          <a:prstGeom prst="rect">
            <a:avLst/>
          </a:prstGeom>
        </p:spPr>
      </p:pic>
      <p:sp>
        <p:nvSpPr>
          <p:cNvPr id="10" name="Rectangle 9"/>
          <p:cNvSpPr/>
          <p:nvPr/>
        </p:nvSpPr>
        <p:spPr>
          <a:xfrm>
            <a:off x="1781504" y="996341"/>
            <a:ext cx="5352394" cy="43858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rtl="1"/>
            <a:r>
              <a:rPr lang="fa-IR" sz="2250" b="1" dirty="0">
                <a:solidFill>
                  <a:prstClr val="black"/>
                </a:solidFill>
                <a:cs typeface="B Zar" pitchFamily="2" charset="-78"/>
              </a:rPr>
              <a:t>جشن فارغ التحصيلي</a:t>
            </a:r>
            <a:endParaRPr lang="en-US" sz="2250" b="1" dirty="0">
              <a:solidFill>
                <a:prstClr val="black"/>
              </a:solidFill>
              <a:cs typeface="B Zar" pitchFamily="2" charset="-78"/>
            </a:endParaRPr>
          </a:p>
        </p:txBody>
      </p:sp>
    </p:spTree>
    <p:extLst>
      <p:ext uri="{BB962C8B-B14F-4D97-AF65-F5344CB8AC3E}">
        <p14:creationId xmlns:p14="http://schemas.microsoft.com/office/powerpoint/2010/main" val="218562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graduation gowns and caps&#10;&#10;Description automatically generated">
            <a:extLst>
              <a:ext uri="{FF2B5EF4-FFF2-40B4-BE49-F238E27FC236}">
                <a16:creationId xmlns:a16="http://schemas.microsoft.com/office/drawing/2014/main" id="{4CD317F2-E7DC-6F27-D947-B9004A4901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689" y="159308"/>
            <a:ext cx="4598547" cy="3172471"/>
          </a:xfrm>
          <a:prstGeom prst="rect">
            <a:avLst/>
          </a:prstGeom>
        </p:spPr>
      </p:pic>
      <p:pic>
        <p:nvPicPr>
          <p:cNvPr id="5" name="Picture 4" descr="A group of people in graduation gowns and caps&#10;&#10;Description automatically generated">
            <a:extLst>
              <a:ext uri="{FF2B5EF4-FFF2-40B4-BE49-F238E27FC236}">
                <a16:creationId xmlns:a16="http://schemas.microsoft.com/office/drawing/2014/main" id="{EA5C9E67-A866-7E2E-4295-4FC64BFB6D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4855" y="3487900"/>
            <a:ext cx="4403835" cy="3302232"/>
          </a:xfrm>
          <a:prstGeom prst="rect">
            <a:avLst/>
          </a:prstGeom>
        </p:spPr>
      </p:pic>
    </p:spTree>
    <p:extLst>
      <p:ext uri="{BB962C8B-B14F-4D97-AF65-F5344CB8AC3E}">
        <p14:creationId xmlns:p14="http://schemas.microsoft.com/office/powerpoint/2010/main" val="181494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9143999"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7325428"/>
      </p:ext>
    </p:extLst>
  </p:cSld>
  <p:clrMapOvr>
    <a:masterClrMapping/>
  </p:clrMapOvr>
  <mc:AlternateContent xmlns:mc="http://schemas.openxmlformats.org/markup-compatibility/2006" xmlns:p14="http://schemas.microsoft.com/office/powerpoint/2010/main">
    <mc:Choice Requires="p14">
      <p:transition spd="slow" p14:dur="3750">
        <p14:ripp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idx="4294967295"/>
          </p:nvPr>
        </p:nvSpPr>
        <p:spPr>
          <a:xfrm>
            <a:off x="3414099" y="0"/>
            <a:ext cx="4406070" cy="180833"/>
          </a:xfrm>
        </p:spPr>
        <p:txBody>
          <a:bodyPr>
            <a:normAutofit fontScale="90000"/>
          </a:bodyPr>
          <a:lstStyle/>
          <a:p>
            <a:pPr eaLnBrk="1" hangingPunct="1"/>
            <a:br>
              <a:rPr lang="fa-IR" sz="4000" dirty="0">
                <a:solidFill>
                  <a:schemeClr val="tx1"/>
                </a:solidFill>
                <a:cs typeface="B Titr" pitchFamily="2" charset="-78"/>
              </a:rPr>
            </a:br>
            <a:r>
              <a:rPr lang="fa-IR" sz="6000" dirty="0">
                <a:solidFill>
                  <a:srgbClr val="FF0000"/>
                </a:solidFill>
                <a:cs typeface="B Titr" pitchFamily="2" charset="-78"/>
              </a:rPr>
              <a:t>سپاسگزارم</a:t>
            </a:r>
            <a:br>
              <a:rPr lang="en-US" sz="6000" dirty="0">
                <a:solidFill>
                  <a:srgbClr val="FF0000"/>
                </a:solidFill>
                <a:cs typeface="B Titr" pitchFamily="2" charset="-78"/>
              </a:rPr>
            </a:br>
            <a:endParaRPr lang="en-US" sz="4000" dirty="0">
              <a:solidFill>
                <a:srgbClr val="FF0000"/>
              </a:solidFill>
              <a:cs typeface="B Titr" pitchFamily="2" charset="-78"/>
            </a:endParaRPr>
          </a:p>
        </p:txBody>
      </p:sp>
      <p:graphicFrame>
        <p:nvGraphicFramePr>
          <p:cNvPr id="210947" name="Object 3">
            <a:hlinkClick r:id="" action="ppaction://hlinkshowjump?jump=firstslide"/>
          </p:cNvPr>
          <p:cNvGraphicFramePr>
            <a:graphicFrameLocks noGrp="1" noChangeAspect="1"/>
          </p:cNvGraphicFramePr>
          <p:nvPr>
            <p:ph idx="4294967295"/>
            <p:extLst>
              <p:ext uri="{D42A27DB-BD31-4B8C-83A1-F6EECF244321}">
                <p14:modId xmlns:p14="http://schemas.microsoft.com/office/powerpoint/2010/main" val="2018546206"/>
              </p:ext>
            </p:extLst>
          </p:nvPr>
        </p:nvGraphicFramePr>
        <p:xfrm>
          <a:off x="685800" y="1524000"/>
          <a:ext cx="8458200" cy="5105400"/>
        </p:xfrm>
        <a:graphic>
          <a:graphicData uri="http://schemas.openxmlformats.org/presentationml/2006/ole">
            <mc:AlternateContent xmlns:mc="http://schemas.openxmlformats.org/markup-compatibility/2006">
              <mc:Choice xmlns:v="urn:schemas-microsoft-com:vml" Requires="v">
                <p:oleObj name="Photo Editor Photo" r:id="rId2" imgW="4285714" imgH="3219899" progId="MSPhotoEd.3">
                  <p:embed/>
                </p:oleObj>
              </mc:Choice>
              <mc:Fallback>
                <p:oleObj name="Photo Editor Photo" r:id="rId2" imgW="4285714" imgH="3219899" progId="MSPhotoEd.3">
                  <p:embed/>
                  <p:pic>
                    <p:nvPicPr>
                      <p:cNvPr id="210947" name="Object 3">
                        <a:hlinkClick r:id="" action="ppaction://hlinkshowjump?jump=firstslid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524000"/>
                        <a:ext cx="84582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0947"/>
                                        </p:tgtEl>
                                        <p:attrNameLst>
                                          <p:attrName>style.visibility</p:attrName>
                                        </p:attrNameLst>
                                      </p:cBhvr>
                                      <p:to>
                                        <p:strVal val="visible"/>
                                      </p:to>
                                    </p:set>
                                    <p:anim calcmode="lin" valueType="num">
                                      <p:cBhvr additive="base">
                                        <p:cTn id="7" dur="500" fill="hold"/>
                                        <p:tgtEl>
                                          <p:spTgt spid="210947"/>
                                        </p:tgtEl>
                                        <p:attrNameLst>
                                          <p:attrName>ppt_x</p:attrName>
                                        </p:attrNameLst>
                                      </p:cBhvr>
                                      <p:tavLst>
                                        <p:tav tm="0">
                                          <p:val>
                                            <p:strVal val="0-#ppt_w/2"/>
                                          </p:val>
                                        </p:tav>
                                        <p:tav tm="100000">
                                          <p:val>
                                            <p:strVal val="#ppt_x"/>
                                          </p:val>
                                        </p:tav>
                                      </p:tavLst>
                                    </p:anim>
                                    <p:anim calcmode="lin" valueType="num">
                                      <p:cBhvr additive="base">
                                        <p:cTn id="8" dur="500" fill="hold"/>
                                        <p:tgtEl>
                                          <p:spTgt spid="2109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CustomShape 1"/>
          <p:cNvSpPr/>
          <p:nvPr/>
        </p:nvSpPr>
        <p:spPr>
          <a:xfrm>
            <a:off x="1671781" y="284615"/>
            <a:ext cx="6308436" cy="61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fa-IR" sz="3200" spc="-1" dirty="0">
                <a:solidFill>
                  <a:srgbClr val="C00000"/>
                </a:solidFill>
                <a:latin typeface="Calibri"/>
                <a:cs typeface="B Titr" panose="00000700000000000000" pitchFamily="2" charset="-78"/>
              </a:rPr>
              <a:t>دانشگاه صنعتی اصفهان</a:t>
            </a:r>
            <a:endParaRPr lang="en-US" sz="3200" spc="-1" dirty="0">
              <a:solidFill>
                <a:srgbClr val="C00000"/>
              </a:solidFill>
              <a:latin typeface="Calibri"/>
              <a:cs typeface="B Titr" panose="00000700000000000000" pitchFamily="2" charset="-78"/>
            </a:endParaRPr>
          </a:p>
        </p:txBody>
      </p:sp>
      <p:sp>
        <p:nvSpPr>
          <p:cNvPr id="167" name="CustomShape 2"/>
          <p:cNvSpPr/>
          <p:nvPr/>
        </p:nvSpPr>
        <p:spPr>
          <a:xfrm>
            <a:off x="679896" y="5333753"/>
            <a:ext cx="8292206" cy="57606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50000"/>
              </a:lnSpc>
            </a:pPr>
            <a:r>
              <a:rPr lang="fa-IR" sz="1600" b="1" spc="-1" dirty="0">
                <a:latin typeface="Calibri"/>
                <a:cs typeface="B Nazanin" panose="00000400000000000000" pitchFamily="2" charset="-78"/>
              </a:rPr>
              <a:t>دانشگاه صنعتی اصفهان در وسعت 2300 هکتار، یک اکوسیستم علمی مساعد در قلب منطقه صنعتی ایران.</a:t>
            </a:r>
          </a:p>
          <a:p>
            <a:pPr algn="r">
              <a:lnSpc>
                <a:spcPct val="150000"/>
              </a:lnSpc>
            </a:pPr>
            <a:r>
              <a:rPr lang="fa-IR" sz="1600" b="1" spc="-1" dirty="0">
                <a:latin typeface="Calibri"/>
                <a:cs typeface="B Nazanin" panose="00000400000000000000" pitchFamily="2" charset="-78"/>
              </a:rPr>
              <a:t>دانشگاه صنعتی اصفهان جزء دانشگاههای برتر کشور.</a:t>
            </a:r>
          </a:p>
          <a:p>
            <a:pPr algn="r">
              <a:lnSpc>
                <a:spcPct val="150000"/>
              </a:lnSpc>
            </a:pPr>
            <a:r>
              <a:rPr lang="fa-IR" sz="1600" b="1" spc="-1" dirty="0">
                <a:latin typeface="Calibri"/>
                <a:cs typeface="B Nazanin" panose="00000400000000000000" pitchFamily="2" charset="-78"/>
              </a:rPr>
              <a:t>دانشگاه صنعتی اصفهان دارای جایگاه بین المللی و شناخته شده در روابط بین الملل.</a:t>
            </a:r>
          </a:p>
          <a:p>
            <a:pPr algn="r">
              <a:lnSpc>
                <a:spcPct val="150000"/>
              </a:lnSpc>
            </a:pPr>
            <a:r>
              <a:rPr lang="fa-IR" sz="1600" b="1" spc="-1" dirty="0">
                <a:latin typeface="Calibri"/>
                <a:cs typeface="B Nazanin" panose="00000400000000000000" pitchFamily="2" charset="-78"/>
              </a:rPr>
              <a:t>دانشگاه صنعتی اصفهان کیفیت گرا در آموزش و پژوهش.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7077" y="1236215"/>
            <a:ext cx="7941969" cy="4176464"/>
          </a:xfrm>
          <a:prstGeom prst="rect">
            <a:avLst/>
          </a:prstGeom>
        </p:spPr>
      </p:pic>
    </p:spTree>
    <p:extLst>
      <p:ext uri="{BB962C8B-B14F-4D97-AF65-F5344CB8AC3E}">
        <p14:creationId xmlns:p14="http://schemas.microsoft.com/office/powerpoint/2010/main" val="1805942911"/>
      </p:ext>
    </p:extLst>
  </p:cSld>
  <p:clrMapOvr>
    <a:masterClrMapping/>
  </p:clrMapOvr>
  <p:transition>
    <p:diamond/>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CustomShape 1"/>
          <p:cNvSpPr/>
          <p:nvPr/>
        </p:nvSpPr>
        <p:spPr>
          <a:xfrm>
            <a:off x="3611734" y="553951"/>
            <a:ext cx="5119671" cy="61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rtl="1" eaLnBrk="0" fontAlgn="base" hangingPunct="0">
              <a:spcBef>
                <a:spcPct val="0"/>
              </a:spcBef>
              <a:spcAft>
                <a:spcPct val="0"/>
              </a:spcAft>
              <a:defRPr/>
            </a:pPr>
            <a:r>
              <a:rPr lang="fa-IR" sz="4000" dirty="0">
                <a:ln w="18415" cmpd="sng">
                  <a:noFill/>
                  <a:prstDash val="solid"/>
                </a:ln>
                <a:solidFill>
                  <a:srgbClr val="C00000"/>
                </a:solidFill>
                <a:effectLst>
                  <a:outerShdw blurRad="63500" dir="3600000" algn="tl" rotWithShape="0">
                    <a:srgbClr val="000000">
                      <a:alpha val="70000"/>
                    </a:srgbClr>
                  </a:outerShdw>
                </a:effectLst>
                <a:latin typeface="+mj-lt"/>
                <a:ea typeface="+mj-ea"/>
                <a:cs typeface="B Titr" pitchFamily="2" charset="-78"/>
              </a:rPr>
              <a:t>دانشگاه در يك نگاه</a:t>
            </a:r>
            <a:endParaRPr lang="en-US" sz="4000" dirty="0">
              <a:ln w="18415" cmpd="sng">
                <a:noFill/>
                <a:prstDash val="solid"/>
              </a:ln>
              <a:solidFill>
                <a:srgbClr val="C00000"/>
              </a:solidFill>
              <a:effectLst>
                <a:outerShdw blurRad="63500" dir="3600000" algn="tl" rotWithShape="0">
                  <a:srgbClr val="000000">
                    <a:alpha val="70000"/>
                  </a:srgbClr>
                </a:outerShdw>
              </a:effectLst>
              <a:latin typeface="+mj-lt"/>
              <a:ea typeface="+mj-ea"/>
              <a:cs typeface="B Titr" pitchFamily="2" charset="-78"/>
            </a:endParaRPr>
          </a:p>
        </p:txBody>
      </p:sp>
      <p:sp>
        <p:nvSpPr>
          <p:cNvPr id="22" name="Content Placeholder 12"/>
          <p:cNvSpPr>
            <a:spLocks noGrp="1"/>
          </p:cNvSpPr>
          <p:nvPr>
            <p:ph idx="1"/>
          </p:nvPr>
        </p:nvSpPr>
        <p:spPr>
          <a:xfrm>
            <a:off x="858643" y="1439246"/>
            <a:ext cx="7482469" cy="4961554"/>
          </a:xfrm>
        </p:spPr>
        <p:txBody>
          <a:bodyPr>
            <a:noAutofit/>
          </a:bodyPr>
          <a:lstStyle/>
          <a:p>
            <a:pPr algn="just" rtl="1">
              <a:buClr>
                <a:srgbClr val="99CB38"/>
              </a:buClr>
              <a:buFont typeface="Wingdings" panose="05000000000000000000" pitchFamily="2" charset="2"/>
              <a:buChar char="v"/>
            </a:pPr>
            <a:r>
              <a:rPr lang="ar-SA" sz="2800" b="1" dirty="0">
                <a:solidFill>
                  <a:schemeClr val="tx1"/>
                </a:solidFill>
                <a:cs typeface="B Mitra" panose="00000400000000000000" pitchFamily="2" charset="-78"/>
              </a:rPr>
              <a:t>14</a:t>
            </a:r>
            <a:r>
              <a:rPr lang="fa-IR" sz="2800" b="1" dirty="0">
                <a:solidFill>
                  <a:schemeClr val="tx1"/>
                </a:solidFill>
                <a:cs typeface="B Mitra" panose="00000400000000000000" pitchFamily="2" charset="-78"/>
              </a:rPr>
              <a:t> </a:t>
            </a:r>
            <a:r>
              <a:rPr lang="ar-SA" sz="2800" b="1" dirty="0">
                <a:solidFill>
                  <a:schemeClr val="tx1"/>
                </a:solidFill>
                <a:cs typeface="B Mitra" panose="00000400000000000000" pitchFamily="2" charset="-78"/>
              </a:rPr>
              <a:t> دانشكده‌</a:t>
            </a:r>
            <a:endParaRPr lang="fa-IR" sz="2800" b="1" dirty="0">
              <a:solidFill>
                <a:schemeClr val="tx1"/>
              </a:solidFill>
              <a:cs typeface="B Mitra" panose="00000400000000000000" pitchFamily="2" charset="-78"/>
            </a:endParaRPr>
          </a:p>
          <a:p>
            <a:pPr algn="just" rtl="1">
              <a:buClr>
                <a:srgbClr val="99CB38"/>
              </a:buClr>
              <a:buFont typeface="Wingdings" panose="05000000000000000000" pitchFamily="2" charset="2"/>
              <a:buChar char="v"/>
            </a:pPr>
            <a:r>
              <a:rPr lang="fa-IR" sz="2800" b="1" dirty="0">
                <a:solidFill>
                  <a:schemeClr val="tx1"/>
                </a:solidFill>
                <a:cs typeface="B Mitra" panose="00000400000000000000" pitchFamily="2" charset="-78"/>
              </a:rPr>
              <a:t>  8  </a:t>
            </a:r>
            <a:r>
              <a:rPr lang="ar-SA" sz="2800" b="1" dirty="0">
                <a:solidFill>
                  <a:schemeClr val="tx1"/>
                </a:solidFill>
                <a:cs typeface="B Mitra" panose="00000400000000000000" pitchFamily="2" charset="-78"/>
              </a:rPr>
              <a:t>پژوهشکده </a:t>
            </a:r>
            <a:endParaRPr lang="fa-IR" sz="2800" b="1" dirty="0">
              <a:solidFill>
                <a:schemeClr val="tx1"/>
              </a:solidFill>
              <a:cs typeface="B Mitra" panose="00000400000000000000" pitchFamily="2" charset="-78"/>
            </a:endParaRPr>
          </a:p>
          <a:p>
            <a:pPr algn="just" rtl="1">
              <a:buClr>
                <a:srgbClr val="99CB38"/>
              </a:buClr>
              <a:buFont typeface="Wingdings" panose="05000000000000000000" pitchFamily="2" charset="2"/>
              <a:buChar char="v"/>
            </a:pPr>
            <a:r>
              <a:rPr lang="fa-IR" sz="2800" b="1" dirty="0">
                <a:solidFill>
                  <a:schemeClr val="tx1"/>
                </a:solidFill>
                <a:cs typeface="B Mitra" panose="00000400000000000000" pitchFamily="2" charset="-78"/>
              </a:rPr>
              <a:t>14  گروه پژوهشي</a:t>
            </a:r>
          </a:p>
          <a:p>
            <a:pPr algn="just" rtl="1">
              <a:buClr>
                <a:srgbClr val="99CB38"/>
              </a:buClr>
              <a:buFont typeface="Wingdings" panose="05000000000000000000" pitchFamily="2" charset="2"/>
              <a:buChar char="v"/>
            </a:pPr>
            <a:r>
              <a:rPr lang="fa-IR" sz="2800" b="1" dirty="0">
                <a:solidFill>
                  <a:schemeClr val="tx1"/>
                </a:solidFill>
                <a:cs typeface="B Mitra" panose="00000400000000000000" pitchFamily="2" charset="-78"/>
              </a:rPr>
              <a:t>7 </a:t>
            </a:r>
            <a:r>
              <a:rPr lang="en-US" sz="2800" b="1" dirty="0">
                <a:solidFill>
                  <a:schemeClr val="tx1"/>
                </a:solidFill>
                <a:cs typeface="B Mitra" panose="00000400000000000000" pitchFamily="2" charset="-78"/>
              </a:rPr>
              <a:t> </a:t>
            </a:r>
            <a:r>
              <a:rPr lang="fa-IR" sz="2800" b="1" dirty="0">
                <a:solidFill>
                  <a:schemeClr val="tx1"/>
                </a:solidFill>
                <a:cs typeface="B Mitra" panose="00000400000000000000" pitchFamily="2" charset="-78"/>
              </a:rPr>
              <a:t>قطب علمي</a:t>
            </a:r>
          </a:p>
          <a:p>
            <a:pPr algn="just" rtl="1">
              <a:buClr>
                <a:srgbClr val="99CB38"/>
              </a:buClr>
              <a:buFont typeface="Wingdings" panose="05000000000000000000" pitchFamily="2" charset="2"/>
              <a:buChar char="v"/>
            </a:pPr>
            <a:r>
              <a:rPr lang="fa-IR" sz="2800" b="1" dirty="0">
                <a:solidFill>
                  <a:schemeClr val="tx1"/>
                </a:solidFill>
                <a:cs typeface="B Mitra" panose="00000400000000000000" pitchFamily="2" charset="-78"/>
              </a:rPr>
              <a:t>11 </a:t>
            </a:r>
            <a:r>
              <a:rPr lang="en-US" sz="2800" b="1" dirty="0">
                <a:solidFill>
                  <a:schemeClr val="tx1"/>
                </a:solidFill>
                <a:cs typeface="B Mitra" panose="00000400000000000000" pitchFamily="2" charset="-78"/>
              </a:rPr>
              <a:t> </a:t>
            </a:r>
            <a:r>
              <a:rPr lang="fa-IR" sz="2800" b="1" dirty="0">
                <a:solidFill>
                  <a:schemeClr val="tx1"/>
                </a:solidFill>
                <a:cs typeface="B Mitra" panose="00000400000000000000" pitchFamily="2" charset="-78"/>
              </a:rPr>
              <a:t>مجله علمي پژوهشي</a:t>
            </a:r>
            <a:r>
              <a:rPr lang="en-US" sz="2800" b="1" dirty="0">
                <a:solidFill>
                  <a:schemeClr val="tx1"/>
                </a:solidFill>
                <a:cs typeface="B Mitra" panose="00000400000000000000" pitchFamily="2" charset="-78"/>
              </a:rPr>
              <a:t> </a:t>
            </a:r>
            <a:r>
              <a:rPr lang="fa-IR" sz="2800" b="1" dirty="0">
                <a:solidFill>
                  <a:schemeClr val="tx1"/>
                </a:solidFill>
                <a:cs typeface="B Mitra" panose="00000400000000000000" pitchFamily="2" charset="-78"/>
              </a:rPr>
              <a:t>(يک مجله </a:t>
            </a:r>
            <a:r>
              <a:rPr lang="en-US" sz="2500" b="1" dirty="0">
                <a:solidFill>
                  <a:schemeClr val="tx1"/>
                </a:solidFill>
                <a:latin typeface="Times New Roman" panose="02020603050405020304" pitchFamily="18" charset="0"/>
                <a:cs typeface="Times New Roman" panose="02020603050405020304" pitchFamily="18" charset="0"/>
              </a:rPr>
              <a:t>IS</a:t>
            </a:r>
            <a:r>
              <a:rPr lang="en-US" sz="2400" b="1" dirty="0">
                <a:solidFill>
                  <a:schemeClr val="tx1"/>
                </a:solidFill>
                <a:latin typeface="Times New Roman" panose="02020603050405020304" pitchFamily="18" charset="0"/>
                <a:cs typeface="Times New Roman" panose="02020603050405020304" pitchFamily="18" charset="0"/>
              </a:rPr>
              <a:t>I</a:t>
            </a:r>
            <a:r>
              <a:rPr lang="fa-IR" sz="2800" b="1" dirty="0">
                <a:solidFill>
                  <a:schemeClr val="tx1"/>
                </a:solidFill>
                <a:cs typeface="B Mitra" panose="00000400000000000000" pitchFamily="2" charset="-78"/>
              </a:rPr>
              <a:t>)</a:t>
            </a:r>
            <a:endParaRPr lang="en-US" sz="2800" b="1" dirty="0">
              <a:solidFill>
                <a:schemeClr val="tx1"/>
              </a:solidFill>
              <a:cs typeface="B Mitra" panose="00000400000000000000" pitchFamily="2" charset="-78"/>
            </a:endParaRPr>
          </a:p>
          <a:p>
            <a:pPr algn="just" rtl="1">
              <a:buClr>
                <a:srgbClr val="99CB38"/>
              </a:buClr>
              <a:buFont typeface="Wingdings" panose="05000000000000000000" pitchFamily="2" charset="2"/>
              <a:buChar char="v"/>
            </a:pPr>
            <a:r>
              <a:rPr lang="en-US" sz="2800" b="1" dirty="0">
                <a:solidFill>
                  <a:schemeClr val="tx1"/>
                </a:solidFill>
                <a:cs typeface="B Mitra" panose="00000400000000000000" pitchFamily="2" charset="-78"/>
              </a:rPr>
              <a:t>500</a:t>
            </a:r>
            <a:r>
              <a:rPr lang="fa-IR" sz="2800" b="1" dirty="0">
                <a:solidFill>
                  <a:schemeClr val="tx1"/>
                </a:solidFill>
                <a:cs typeface="B Mitra" panose="00000400000000000000" pitchFamily="2" charset="-78"/>
              </a:rPr>
              <a:t> عضو هيأت علمي</a:t>
            </a:r>
          </a:p>
          <a:p>
            <a:pPr algn="just" rtl="1">
              <a:buClr>
                <a:srgbClr val="99CB38"/>
              </a:buClr>
              <a:buFont typeface="Wingdings" panose="05000000000000000000" pitchFamily="2" charset="2"/>
              <a:buChar char="v"/>
            </a:pPr>
            <a:r>
              <a:rPr lang="fa-IR" sz="2800" b="1" dirty="0">
                <a:solidFill>
                  <a:schemeClr val="tx1"/>
                </a:solidFill>
                <a:cs typeface="B Mitra" panose="00000400000000000000" pitchFamily="2" charset="-78"/>
              </a:rPr>
              <a:t>10800 </a:t>
            </a:r>
            <a:r>
              <a:rPr lang="ar-SA" sz="2800" b="1" dirty="0">
                <a:solidFill>
                  <a:schemeClr val="tx1"/>
                </a:solidFill>
                <a:cs typeface="B Mitra" panose="00000400000000000000" pitchFamily="2" charset="-78"/>
              </a:rPr>
              <a:t>دانشجو در مقاطع‌ مختلف‌ </a:t>
            </a:r>
            <a:endParaRPr lang="fa-IR" sz="2800" b="1" dirty="0">
              <a:solidFill>
                <a:schemeClr val="tx1"/>
              </a:solidFill>
              <a:cs typeface="B Mitra" panose="00000400000000000000" pitchFamily="2" charset="-78"/>
            </a:endParaRPr>
          </a:p>
          <a:p>
            <a:pPr algn="just" rtl="1">
              <a:buClr>
                <a:srgbClr val="99CB38"/>
              </a:buClr>
              <a:buFont typeface="Wingdings" panose="05000000000000000000" pitchFamily="2" charset="2"/>
              <a:buChar char="v"/>
            </a:pPr>
            <a:r>
              <a:rPr lang="fa-IR" sz="2800" b="1" dirty="0">
                <a:solidFill>
                  <a:schemeClr val="tx1"/>
                </a:solidFill>
                <a:cs typeface="B Mitra" panose="00000400000000000000" pitchFamily="2" charset="-78"/>
              </a:rPr>
              <a:t>5200 دانشجوي تحصيلات تکميلي</a:t>
            </a:r>
          </a:p>
          <a:p>
            <a:pPr algn="just" rtl="1">
              <a:buClr>
                <a:srgbClr val="99CB38"/>
              </a:buClr>
              <a:buFont typeface="Wingdings" panose="05000000000000000000" pitchFamily="2" charset="2"/>
              <a:buChar char="v"/>
            </a:pPr>
            <a:r>
              <a:rPr lang="fa-IR" sz="2800" b="1" dirty="0">
                <a:solidFill>
                  <a:schemeClr val="tx1"/>
                </a:solidFill>
                <a:cs typeface="B Mitra" panose="00000400000000000000" pitchFamily="2" charset="-78"/>
              </a:rPr>
              <a:t>780 كارمند</a:t>
            </a:r>
            <a:endParaRPr lang="fa-IR" sz="2800" dirty="0">
              <a:ln w="12700">
                <a:solidFill>
                  <a:schemeClr val="tx2">
                    <a:satMod val="155000"/>
                  </a:schemeClr>
                </a:solidFill>
                <a:prstDash val="solid"/>
              </a:ln>
              <a:solidFill>
                <a:schemeClr val="accent2">
                  <a:lumMod val="75000"/>
                </a:schemeClr>
              </a:solidFill>
              <a:effectLst>
                <a:outerShdw blurRad="41275" dist="20320" dir="1800000" algn="tl" rotWithShape="0">
                  <a:srgbClr val="000000">
                    <a:alpha val="40000"/>
                  </a:srgbClr>
                </a:outerShdw>
              </a:effectLst>
              <a:cs typeface="B Titr" pitchFamily="2" charset="-78"/>
            </a:endParaRPr>
          </a:p>
        </p:txBody>
      </p:sp>
    </p:spTree>
    <p:extLst>
      <p:ext uri="{BB962C8B-B14F-4D97-AF65-F5344CB8AC3E}">
        <p14:creationId xmlns:p14="http://schemas.microsoft.com/office/powerpoint/2010/main" val="1129663771"/>
      </p:ext>
    </p:extLst>
  </p:cSld>
  <p:clrMapOvr>
    <a:masterClrMapping/>
  </p:clrMapOvr>
  <p:transition>
    <p:diamond/>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CustomShape 1"/>
          <p:cNvSpPr/>
          <p:nvPr/>
        </p:nvSpPr>
        <p:spPr>
          <a:xfrm>
            <a:off x="3923969" y="230566"/>
            <a:ext cx="5119671" cy="61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rtl="1" eaLnBrk="0" fontAlgn="base" hangingPunct="0">
              <a:spcBef>
                <a:spcPct val="0"/>
              </a:spcBef>
              <a:spcAft>
                <a:spcPct val="0"/>
              </a:spcAft>
              <a:defRPr/>
            </a:pPr>
            <a:r>
              <a:rPr lang="fa-IR" sz="4000" dirty="0">
                <a:ln w="18415" cmpd="sng">
                  <a:noFill/>
                  <a:prstDash val="solid"/>
                </a:ln>
                <a:solidFill>
                  <a:srgbClr val="C00000"/>
                </a:solidFill>
                <a:effectLst>
                  <a:outerShdw blurRad="63500" dir="3600000" algn="tl" rotWithShape="0">
                    <a:srgbClr val="000000">
                      <a:alpha val="70000"/>
                    </a:srgbClr>
                  </a:outerShdw>
                </a:effectLst>
                <a:latin typeface="+mj-lt"/>
                <a:ea typeface="+mj-ea"/>
                <a:cs typeface="B Titr" pitchFamily="2" charset="-78"/>
              </a:rPr>
              <a:t>دانشگاه در يك نگاه</a:t>
            </a:r>
            <a:endParaRPr lang="en-US" sz="4000" dirty="0">
              <a:ln w="18415" cmpd="sng">
                <a:noFill/>
                <a:prstDash val="solid"/>
              </a:ln>
              <a:solidFill>
                <a:srgbClr val="C00000"/>
              </a:solidFill>
              <a:effectLst>
                <a:outerShdw blurRad="63500" dir="3600000" algn="tl" rotWithShape="0">
                  <a:srgbClr val="000000">
                    <a:alpha val="70000"/>
                  </a:srgbClr>
                </a:outerShdw>
              </a:effectLst>
              <a:latin typeface="+mj-lt"/>
              <a:ea typeface="+mj-ea"/>
              <a:cs typeface="B Titr" pitchFamily="2" charset="-78"/>
            </a:endParaRPr>
          </a:p>
        </p:txBody>
      </p:sp>
      <p:graphicFrame>
        <p:nvGraphicFramePr>
          <p:cNvPr id="4" name="Table 3">
            <a:extLst>
              <a:ext uri="{FF2B5EF4-FFF2-40B4-BE49-F238E27FC236}">
                <a16:creationId xmlns:a16="http://schemas.microsoft.com/office/drawing/2014/main" id="{2E5E9AEC-CFF1-4EB2-88F2-B6F6CF38EDE2}"/>
              </a:ext>
            </a:extLst>
          </p:cNvPr>
          <p:cNvGraphicFramePr>
            <a:graphicFrameLocks noGrp="1"/>
          </p:cNvGraphicFramePr>
          <p:nvPr>
            <p:extLst>
              <p:ext uri="{D42A27DB-BD31-4B8C-83A1-F6EECF244321}">
                <p14:modId xmlns:p14="http://schemas.microsoft.com/office/powerpoint/2010/main" val="640531530"/>
              </p:ext>
            </p:extLst>
          </p:nvPr>
        </p:nvGraphicFramePr>
        <p:xfrm>
          <a:off x="4870160" y="1097901"/>
          <a:ext cx="2078037" cy="5120224"/>
        </p:xfrm>
        <a:graphic>
          <a:graphicData uri="http://schemas.openxmlformats.org/drawingml/2006/table">
            <a:tbl>
              <a:tblPr rtl="1" firstRow="1" bandRow="1">
                <a:tableStyleId>{F5AB1C69-6EDB-4FF4-983F-18BD219EF322}</a:tableStyleId>
              </a:tblPr>
              <a:tblGrid>
                <a:gridCol w="501650">
                  <a:extLst>
                    <a:ext uri="{9D8B030D-6E8A-4147-A177-3AD203B41FA5}">
                      <a16:colId xmlns:a16="http://schemas.microsoft.com/office/drawing/2014/main" val="2905628846"/>
                    </a:ext>
                  </a:extLst>
                </a:gridCol>
                <a:gridCol w="1576387">
                  <a:extLst>
                    <a:ext uri="{9D8B030D-6E8A-4147-A177-3AD203B41FA5}">
                      <a16:colId xmlns:a16="http://schemas.microsoft.com/office/drawing/2014/main" val="3575283617"/>
                    </a:ext>
                  </a:extLst>
                </a:gridCol>
              </a:tblGrid>
              <a:tr h="548270">
                <a:tc>
                  <a:txBody>
                    <a:bodyPr/>
                    <a:lstStyle/>
                    <a:p>
                      <a:pPr algn="ctr" rtl="1" fontAlgn="ctr"/>
                      <a:r>
                        <a:rPr lang="fa-IR" sz="1800" b="1" u="none" strike="noStrike" dirty="0">
                          <a:effectLst>
                            <a:outerShdw blurRad="38100" dist="38100" dir="2700000" algn="tl">
                              <a:srgbClr val="000000">
                                <a:alpha val="43137"/>
                              </a:srgbClr>
                            </a:outerShdw>
                          </a:effectLst>
                          <a:cs typeface="B Nazanin" pitchFamily="2" charset="-78"/>
                        </a:rPr>
                        <a:t>رديف</a:t>
                      </a:r>
                      <a:endParaRPr lang="fa-IR" sz="1800" b="1" i="0" u="none" strike="noStrike" dirty="0">
                        <a:solidFill>
                          <a:srgbClr val="FFFFFF"/>
                        </a:solidFill>
                        <a:effectLst>
                          <a:outerShdw blurRad="38100" dist="38100" dir="2700000" algn="tl">
                            <a:srgbClr val="000000">
                              <a:alpha val="43137"/>
                            </a:srgbClr>
                          </a:outerShdw>
                        </a:effectLst>
                        <a:latin typeface="Arial"/>
                        <a:cs typeface="B Nazanin" pitchFamily="2" charset="-78"/>
                      </a:endParaRPr>
                    </a:p>
                  </a:txBody>
                  <a:tcPr marL="9525" marR="9525" marT="9525" marB="0" anchor="ctr"/>
                </a:tc>
                <a:tc>
                  <a:txBody>
                    <a:bodyPr/>
                    <a:lstStyle/>
                    <a:p>
                      <a:pPr algn="ctr" rtl="1" fontAlgn="ctr"/>
                      <a:r>
                        <a:rPr lang="fa-IR" sz="1800" b="1" u="none" strike="noStrike" dirty="0">
                          <a:effectLst>
                            <a:outerShdw blurRad="38100" dist="38100" dir="2700000" algn="tl">
                              <a:srgbClr val="000000">
                                <a:alpha val="43137"/>
                              </a:srgbClr>
                            </a:outerShdw>
                          </a:effectLst>
                          <a:cs typeface="B Nazanin" pitchFamily="2" charset="-78"/>
                        </a:rPr>
                        <a:t>نام دانشكده</a:t>
                      </a:r>
                      <a:endParaRPr lang="fa-IR" sz="1800" b="1" i="0" u="none" strike="noStrike" dirty="0">
                        <a:solidFill>
                          <a:srgbClr val="FFFFFF"/>
                        </a:solidFill>
                        <a:effectLst>
                          <a:outerShdw blurRad="38100" dist="38100" dir="2700000" algn="tl">
                            <a:srgbClr val="000000">
                              <a:alpha val="43137"/>
                            </a:srgbClr>
                          </a:outerShdw>
                        </a:effectLst>
                        <a:latin typeface="Arial"/>
                        <a:cs typeface="B Nazanin" pitchFamily="2" charset="-78"/>
                      </a:endParaRPr>
                    </a:p>
                  </a:txBody>
                  <a:tcPr marL="9525" marR="9525" marT="9525" marB="0" anchor="ctr"/>
                </a:tc>
                <a:extLst>
                  <a:ext uri="{0D108BD9-81ED-4DB2-BD59-A6C34878D82A}">
                    <a16:rowId xmlns:a16="http://schemas.microsoft.com/office/drawing/2014/main" val="1010005218"/>
                  </a:ext>
                </a:extLst>
              </a:tr>
              <a:tr h="308753">
                <a:tc>
                  <a:txBody>
                    <a:bodyPr/>
                    <a:lstStyle/>
                    <a:p>
                      <a:pPr algn="ctr" rtl="1" fontAlgn="ctr"/>
                      <a:r>
                        <a:rPr lang="fa-IR" sz="1800" b="1" u="none" strike="noStrike" dirty="0">
                          <a:effectLst>
                            <a:outerShdw blurRad="38100" dist="38100" dir="2700000" algn="tl">
                              <a:srgbClr val="000000">
                                <a:alpha val="43137"/>
                              </a:srgbClr>
                            </a:outerShdw>
                          </a:effectLst>
                          <a:cs typeface="B Nazanin" pitchFamily="2" charset="-78"/>
                        </a:rPr>
                        <a:t>1</a:t>
                      </a:r>
                      <a:endParaRPr lang="en-US" sz="1800" b="1" i="0" u="none" strike="noStrike" dirty="0">
                        <a:solidFill>
                          <a:srgbClr val="000000"/>
                        </a:solidFill>
                        <a:effectLst>
                          <a:outerShdw blurRad="38100" dist="38100" dir="2700000" algn="tl">
                            <a:srgbClr val="000000">
                              <a:alpha val="43137"/>
                            </a:srgbClr>
                          </a:outerShdw>
                        </a:effectLst>
                        <a:latin typeface="Century Gothic"/>
                        <a:cs typeface="B Nazanin" pitchFamily="2" charset="-78"/>
                      </a:endParaRPr>
                    </a:p>
                  </a:txBody>
                  <a:tcPr marL="9525" marR="9525" marT="9525" marB="0" anchor="ctr"/>
                </a:tc>
                <a:tc>
                  <a:txBody>
                    <a:bodyPr/>
                    <a:lstStyle/>
                    <a:p>
                      <a:pPr algn="r" rtl="1" fontAlgn="ctr"/>
                      <a:r>
                        <a:rPr lang="fa-IR" sz="1800" b="1" u="none" strike="noStrike" dirty="0">
                          <a:effectLst>
                            <a:outerShdw blurRad="38100" dist="38100" dir="2700000" algn="tl">
                              <a:srgbClr val="000000">
                                <a:alpha val="43137"/>
                              </a:srgbClr>
                            </a:outerShdw>
                          </a:effectLst>
                          <a:cs typeface="B Nazanin" pitchFamily="2" charset="-78"/>
                        </a:rPr>
                        <a:t>مهندسي</a:t>
                      </a:r>
                      <a:r>
                        <a:rPr lang="fa-IR" sz="1800" b="1" u="none" strike="noStrike" baseline="0" dirty="0">
                          <a:effectLst>
                            <a:outerShdw blurRad="38100" dist="38100" dir="2700000" algn="tl">
                              <a:srgbClr val="000000">
                                <a:alpha val="43137"/>
                              </a:srgbClr>
                            </a:outerShdw>
                          </a:effectLst>
                          <a:cs typeface="B Nazanin" pitchFamily="2" charset="-78"/>
                        </a:rPr>
                        <a:t> </a:t>
                      </a:r>
                      <a:r>
                        <a:rPr lang="fa-IR" sz="1800" b="1" u="none" strike="noStrike" dirty="0">
                          <a:effectLst>
                            <a:outerShdw blurRad="38100" dist="38100" dir="2700000" algn="tl">
                              <a:srgbClr val="000000">
                                <a:alpha val="43137"/>
                              </a:srgbClr>
                            </a:outerShdw>
                          </a:effectLst>
                          <a:cs typeface="B Nazanin" pitchFamily="2" charset="-78"/>
                        </a:rPr>
                        <a:t>مواد</a:t>
                      </a:r>
                      <a:endParaRPr lang="fa-IR" sz="1800" b="1" i="0" u="none" strike="noStrike" dirty="0">
                        <a:solidFill>
                          <a:srgbClr val="000000"/>
                        </a:solidFill>
                        <a:effectLst>
                          <a:outerShdw blurRad="38100" dist="38100" dir="2700000" algn="tl">
                            <a:srgbClr val="000000">
                              <a:alpha val="43137"/>
                            </a:srgbClr>
                          </a:outerShdw>
                        </a:effectLst>
                        <a:latin typeface="Arial"/>
                        <a:cs typeface="B Nazanin" pitchFamily="2" charset="-78"/>
                      </a:endParaRPr>
                    </a:p>
                  </a:txBody>
                  <a:tcPr marL="9525" marR="9525" marT="9525" marB="0" anchor="ctr"/>
                </a:tc>
                <a:extLst>
                  <a:ext uri="{0D108BD9-81ED-4DB2-BD59-A6C34878D82A}">
                    <a16:rowId xmlns:a16="http://schemas.microsoft.com/office/drawing/2014/main" val="1986251853"/>
                  </a:ext>
                </a:extLst>
              </a:tr>
              <a:tr h="308753">
                <a:tc>
                  <a:txBody>
                    <a:bodyPr/>
                    <a:lstStyle/>
                    <a:p>
                      <a:pPr algn="ctr" rtl="1" fontAlgn="ctr"/>
                      <a:r>
                        <a:rPr lang="fa-IR" sz="1800" b="1" u="none" strike="noStrike" dirty="0">
                          <a:effectLst>
                            <a:outerShdw blurRad="38100" dist="38100" dir="2700000" algn="tl">
                              <a:srgbClr val="000000">
                                <a:alpha val="43137"/>
                              </a:srgbClr>
                            </a:outerShdw>
                          </a:effectLst>
                          <a:cs typeface="B Nazanin" pitchFamily="2" charset="-78"/>
                        </a:rPr>
                        <a:t>2</a:t>
                      </a:r>
                      <a:endParaRPr lang="en-US" sz="1800" b="1" i="0" u="none" strike="noStrike" dirty="0">
                        <a:solidFill>
                          <a:srgbClr val="000000"/>
                        </a:solidFill>
                        <a:effectLst>
                          <a:outerShdw blurRad="38100" dist="38100" dir="2700000" algn="tl">
                            <a:srgbClr val="000000">
                              <a:alpha val="43137"/>
                            </a:srgbClr>
                          </a:outerShdw>
                        </a:effectLst>
                        <a:latin typeface="Century Gothic"/>
                        <a:cs typeface="B Nazanin" pitchFamily="2" charset="-78"/>
                      </a:endParaRPr>
                    </a:p>
                  </a:txBody>
                  <a:tcPr marL="9525" marR="9525" marT="9525" marB="0" anchor="ctr"/>
                </a:tc>
                <a:tc>
                  <a:txBody>
                    <a:bodyPr/>
                    <a:lstStyle/>
                    <a:p>
                      <a:pPr algn="r" rtl="1" fontAlgn="ctr"/>
                      <a:r>
                        <a:rPr lang="fa-IR" sz="1800" b="1" u="none" strike="noStrike" dirty="0">
                          <a:effectLst>
                            <a:outerShdw blurRad="38100" dist="38100" dir="2700000" algn="tl">
                              <a:srgbClr val="000000">
                                <a:alpha val="43137"/>
                              </a:srgbClr>
                            </a:outerShdw>
                          </a:effectLst>
                          <a:cs typeface="B Nazanin" pitchFamily="2" charset="-78"/>
                        </a:rPr>
                        <a:t>مهندسي معدن</a:t>
                      </a:r>
                      <a:endParaRPr lang="fa-IR" sz="1800" b="1" i="0" u="none" strike="noStrike" dirty="0">
                        <a:solidFill>
                          <a:srgbClr val="000000"/>
                        </a:solidFill>
                        <a:effectLst>
                          <a:outerShdw blurRad="38100" dist="38100" dir="2700000" algn="tl">
                            <a:srgbClr val="000000">
                              <a:alpha val="43137"/>
                            </a:srgbClr>
                          </a:outerShdw>
                        </a:effectLst>
                        <a:latin typeface="Arial"/>
                        <a:cs typeface="B Nazanin" pitchFamily="2" charset="-78"/>
                      </a:endParaRPr>
                    </a:p>
                  </a:txBody>
                  <a:tcPr marL="9525" marR="9525" marT="9525" marB="0" anchor="ctr"/>
                </a:tc>
                <a:extLst>
                  <a:ext uri="{0D108BD9-81ED-4DB2-BD59-A6C34878D82A}">
                    <a16:rowId xmlns:a16="http://schemas.microsoft.com/office/drawing/2014/main" val="315567168"/>
                  </a:ext>
                </a:extLst>
              </a:tr>
              <a:tr h="308753">
                <a:tc>
                  <a:txBody>
                    <a:bodyPr/>
                    <a:lstStyle/>
                    <a:p>
                      <a:pPr algn="ctr" rtl="1" fontAlgn="ctr"/>
                      <a:r>
                        <a:rPr lang="fa-IR" sz="1800" b="1" u="none" strike="noStrike" dirty="0">
                          <a:effectLst>
                            <a:outerShdw blurRad="38100" dist="38100" dir="2700000" algn="tl">
                              <a:srgbClr val="000000">
                                <a:alpha val="43137"/>
                              </a:srgbClr>
                            </a:outerShdw>
                          </a:effectLst>
                          <a:cs typeface="B Nazanin" pitchFamily="2" charset="-78"/>
                        </a:rPr>
                        <a:t>3</a:t>
                      </a:r>
                      <a:endParaRPr lang="en-US" sz="1800" b="1" i="0" u="none" strike="noStrike" dirty="0">
                        <a:solidFill>
                          <a:srgbClr val="000000"/>
                        </a:solidFill>
                        <a:effectLst>
                          <a:outerShdw blurRad="38100" dist="38100" dir="2700000" algn="tl">
                            <a:srgbClr val="000000">
                              <a:alpha val="43137"/>
                            </a:srgbClr>
                          </a:outerShdw>
                        </a:effectLst>
                        <a:latin typeface="Century Gothic"/>
                        <a:cs typeface="B Nazanin" pitchFamily="2" charset="-78"/>
                      </a:endParaRPr>
                    </a:p>
                  </a:txBody>
                  <a:tcPr marL="9525" marR="9525" marT="9525" marB="0" anchor="ctr"/>
                </a:tc>
                <a:tc>
                  <a:txBody>
                    <a:bodyPr/>
                    <a:lstStyle/>
                    <a:p>
                      <a:pPr algn="r" rtl="1" fontAlgn="ctr"/>
                      <a:r>
                        <a:rPr lang="fa-IR" sz="1800" b="1" u="none" strike="noStrike" dirty="0">
                          <a:effectLst>
                            <a:outerShdw blurRad="38100" dist="38100" dir="2700000" algn="tl">
                              <a:srgbClr val="000000">
                                <a:alpha val="43137"/>
                              </a:srgbClr>
                            </a:outerShdw>
                          </a:effectLst>
                          <a:cs typeface="B Nazanin" pitchFamily="2" charset="-78"/>
                        </a:rPr>
                        <a:t>مهندسي</a:t>
                      </a:r>
                      <a:r>
                        <a:rPr lang="fa-IR" sz="1800" b="1" u="none" strike="noStrike" baseline="0" dirty="0">
                          <a:effectLst>
                            <a:outerShdw blurRad="38100" dist="38100" dir="2700000" algn="tl">
                              <a:srgbClr val="000000">
                                <a:alpha val="43137"/>
                              </a:srgbClr>
                            </a:outerShdw>
                          </a:effectLst>
                          <a:cs typeface="B Nazanin" pitchFamily="2" charset="-78"/>
                        </a:rPr>
                        <a:t> </a:t>
                      </a:r>
                      <a:r>
                        <a:rPr lang="fa-IR" sz="1800" b="1" u="none" strike="noStrike" dirty="0">
                          <a:effectLst>
                            <a:outerShdw blurRad="38100" dist="38100" dir="2700000" algn="tl">
                              <a:srgbClr val="000000">
                                <a:alpha val="43137"/>
                              </a:srgbClr>
                            </a:outerShdw>
                          </a:effectLst>
                          <a:cs typeface="B Nazanin" pitchFamily="2" charset="-78"/>
                        </a:rPr>
                        <a:t>صنايع</a:t>
                      </a:r>
                      <a:endParaRPr lang="fa-IR" sz="1800" b="1" i="0" u="none" strike="noStrike" dirty="0">
                        <a:solidFill>
                          <a:srgbClr val="000000"/>
                        </a:solidFill>
                        <a:effectLst>
                          <a:outerShdw blurRad="38100" dist="38100" dir="2700000" algn="tl">
                            <a:srgbClr val="000000">
                              <a:alpha val="43137"/>
                            </a:srgbClr>
                          </a:outerShdw>
                        </a:effectLst>
                        <a:latin typeface="Arial"/>
                        <a:cs typeface="B Nazanin" pitchFamily="2" charset="-78"/>
                      </a:endParaRPr>
                    </a:p>
                  </a:txBody>
                  <a:tcPr marL="9525" marR="9525" marT="9525" marB="0" anchor="ctr"/>
                </a:tc>
                <a:extLst>
                  <a:ext uri="{0D108BD9-81ED-4DB2-BD59-A6C34878D82A}">
                    <a16:rowId xmlns:a16="http://schemas.microsoft.com/office/drawing/2014/main" val="3521983550"/>
                  </a:ext>
                </a:extLst>
              </a:tr>
              <a:tr h="308753">
                <a:tc>
                  <a:txBody>
                    <a:bodyPr/>
                    <a:lstStyle/>
                    <a:p>
                      <a:pPr algn="ctr" rtl="1" fontAlgn="ctr"/>
                      <a:r>
                        <a:rPr lang="fa-IR" sz="1800" b="1" u="none" strike="noStrike" dirty="0">
                          <a:effectLst>
                            <a:outerShdw blurRad="38100" dist="38100" dir="2700000" algn="tl">
                              <a:srgbClr val="000000">
                                <a:alpha val="43137"/>
                              </a:srgbClr>
                            </a:outerShdw>
                          </a:effectLst>
                          <a:cs typeface="B Nazanin" pitchFamily="2" charset="-78"/>
                        </a:rPr>
                        <a:t>4</a:t>
                      </a:r>
                      <a:endParaRPr lang="en-US" sz="1800" b="1" i="0" u="none" strike="noStrike" dirty="0">
                        <a:solidFill>
                          <a:srgbClr val="000000"/>
                        </a:solidFill>
                        <a:effectLst>
                          <a:outerShdw blurRad="38100" dist="38100" dir="2700000" algn="tl">
                            <a:srgbClr val="000000">
                              <a:alpha val="43137"/>
                            </a:srgbClr>
                          </a:outerShdw>
                        </a:effectLst>
                        <a:latin typeface="Century Gothic"/>
                        <a:cs typeface="B Nazanin" pitchFamily="2" charset="-78"/>
                      </a:endParaRPr>
                    </a:p>
                  </a:txBody>
                  <a:tcPr marL="9525" marR="9525" marT="9525" marB="0" anchor="ctr"/>
                </a:tc>
                <a:tc>
                  <a:txBody>
                    <a:bodyPr/>
                    <a:lstStyle/>
                    <a:p>
                      <a:pPr algn="r" rtl="1" fontAlgn="ctr"/>
                      <a:r>
                        <a:rPr lang="fa-IR" sz="1800" b="1" u="none" strike="noStrike" dirty="0">
                          <a:effectLst>
                            <a:outerShdw blurRad="38100" dist="38100" dir="2700000" algn="tl">
                              <a:srgbClr val="000000">
                                <a:alpha val="43137"/>
                              </a:srgbClr>
                            </a:outerShdw>
                          </a:effectLst>
                          <a:cs typeface="B Nazanin" pitchFamily="2" charset="-78"/>
                        </a:rPr>
                        <a:t>مهندسي شيمي</a:t>
                      </a:r>
                      <a:endParaRPr lang="fa-IR" sz="1800" b="1" i="0" u="none" strike="noStrike" dirty="0">
                        <a:solidFill>
                          <a:srgbClr val="000000"/>
                        </a:solidFill>
                        <a:effectLst>
                          <a:outerShdw blurRad="38100" dist="38100" dir="2700000" algn="tl">
                            <a:srgbClr val="000000">
                              <a:alpha val="43137"/>
                            </a:srgbClr>
                          </a:outerShdw>
                        </a:effectLst>
                        <a:latin typeface="Arial"/>
                        <a:cs typeface="B Nazanin" pitchFamily="2" charset="-78"/>
                      </a:endParaRPr>
                    </a:p>
                  </a:txBody>
                  <a:tcPr marL="9525" marR="9525" marT="9525" marB="0" anchor="ctr"/>
                </a:tc>
                <a:extLst>
                  <a:ext uri="{0D108BD9-81ED-4DB2-BD59-A6C34878D82A}">
                    <a16:rowId xmlns:a16="http://schemas.microsoft.com/office/drawing/2014/main" val="1513280503"/>
                  </a:ext>
                </a:extLst>
              </a:tr>
              <a:tr h="308753">
                <a:tc>
                  <a:txBody>
                    <a:bodyPr/>
                    <a:lstStyle/>
                    <a:p>
                      <a:pPr algn="ctr" rtl="1" fontAlgn="ctr"/>
                      <a:r>
                        <a:rPr lang="fa-IR" sz="1800" b="1" u="none" strike="noStrike" dirty="0">
                          <a:effectLst>
                            <a:outerShdw blurRad="38100" dist="38100" dir="2700000" algn="tl">
                              <a:srgbClr val="000000">
                                <a:alpha val="43137"/>
                              </a:srgbClr>
                            </a:outerShdw>
                          </a:effectLst>
                          <a:cs typeface="B Nazanin" pitchFamily="2" charset="-78"/>
                        </a:rPr>
                        <a:t>5</a:t>
                      </a:r>
                      <a:endParaRPr lang="en-US" sz="1800" b="1" i="0" u="none" strike="noStrike" dirty="0">
                        <a:solidFill>
                          <a:srgbClr val="000000"/>
                        </a:solidFill>
                        <a:effectLst>
                          <a:outerShdw blurRad="38100" dist="38100" dir="2700000" algn="tl">
                            <a:srgbClr val="000000">
                              <a:alpha val="43137"/>
                            </a:srgbClr>
                          </a:outerShdw>
                        </a:effectLst>
                        <a:latin typeface="Century Gothic"/>
                        <a:cs typeface="B Nazanin" pitchFamily="2" charset="-78"/>
                      </a:endParaRPr>
                    </a:p>
                  </a:txBody>
                  <a:tcPr marL="9525" marR="9525" marT="9525" marB="0" anchor="ctr"/>
                </a:tc>
                <a:tc>
                  <a:txBody>
                    <a:bodyPr/>
                    <a:lstStyle/>
                    <a:p>
                      <a:pPr algn="r" rtl="1" fontAlgn="ctr"/>
                      <a:r>
                        <a:rPr lang="fa-IR" sz="1800" b="1" u="none" strike="noStrike" dirty="0">
                          <a:effectLst>
                            <a:outerShdw blurRad="38100" dist="38100" dir="2700000" algn="tl">
                              <a:srgbClr val="000000">
                                <a:alpha val="43137"/>
                              </a:srgbClr>
                            </a:outerShdw>
                          </a:effectLst>
                          <a:cs typeface="B Nazanin" pitchFamily="2" charset="-78"/>
                        </a:rPr>
                        <a:t>مهندسي مكانيك</a:t>
                      </a:r>
                      <a:endParaRPr lang="fa-IR" sz="1800" b="1" i="0" u="none" strike="noStrike" dirty="0">
                        <a:solidFill>
                          <a:srgbClr val="000000"/>
                        </a:solidFill>
                        <a:effectLst>
                          <a:outerShdw blurRad="38100" dist="38100" dir="2700000" algn="tl">
                            <a:srgbClr val="000000">
                              <a:alpha val="43137"/>
                            </a:srgbClr>
                          </a:outerShdw>
                        </a:effectLst>
                        <a:latin typeface="Arial"/>
                        <a:cs typeface="B Nazanin" pitchFamily="2" charset="-78"/>
                      </a:endParaRPr>
                    </a:p>
                  </a:txBody>
                  <a:tcPr marL="9525" marR="9525" marT="9525" marB="0" anchor="ctr"/>
                </a:tc>
                <a:extLst>
                  <a:ext uri="{0D108BD9-81ED-4DB2-BD59-A6C34878D82A}">
                    <a16:rowId xmlns:a16="http://schemas.microsoft.com/office/drawing/2014/main" val="1298767744"/>
                  </a:ext>
                </a:extLst>
              </a:tr>
              <a:tr h="308753">
                <a:tc>
                  <a:txBody>
                    <a:bodyPr/>
                    <a:lstStyle/>
                    <a:p>
                      <a:pPr algn="ctr" rtl="1" fontAlgn="ctr"/>
                      <a:r>
                        <a:rPr lang="fa-IR" sz="1800" b="1" u="none" strike="noStrike" dirty="0">
                          <a:effectLst>
                            <a:outerShdw blurRad="38100" dist="38100" dir="2700000" algn="tl">
                              <a:srgbClr val="000000">
                                <a:alpha val="43137"/>
                              </a:srgbClr>
                            </a:outerShdw>
                          </a:effectLst>
                          <a:cs typeface="B Nazanin" pitchFamily="2" charset="-78"/>
                        </a:rPr>
                        <a:t>6</a:t>
                      </a:r>
                      <a:endParaRPr lang="en-US" sz="1800" b="1" i="0" u="none" strike="noStrike" dirty="0">
                        <a:solidFill>
                          <a:srgbClr val="000000"/>
                        </a:solidFill>
                        <a:effectLst>
                          <a:outerShdw blurRad="38100" dist="38100" dir="2700000" algn="tl">
                            <a:srgbClr val="000000">
                              <a:alpha val="43137"/>
                            </a:srgbClr>
                          </a:outerShdw>
                        </a:effectLst>
                        <a:latin typeface="Century Gothic"/>
                        <a:cs typeface="B Nazanin" pitchFamily="2" charset="-78"/>
                      </a:endParaRPr>
                    </a:p>
                  </a:txBody>
                  <a:tcPr marL="9525" marR="9525" marT="9525" marB="0" anchor="ctr"/>
                </a:tc>
                <a:tc>
                  <a:txBody>
                    <a:bodyPr/>
                    <a:lstStyle/>
                    <a:p>
                      <a:pPr algn="r" rtl="1" fontAlgn="ctr"/>
                      <a:r>
                        <a:rPr lang="fa-IR" sz="1800" b="1" u="none" strike="noStrike" dirty="0">
                          <a:effectLst>
                            <a:outerShdw blurRad="38100" dist="38100" dir="2700000" algn="tl">
                              <a:srgbClr val="000000">
                                <a:alpha val="43137"/>
                              </a:srgbClr>
                            </a:outerShdw>
                          </a:effectLst>
                          <a:cs typeface="B Nazanin" pitchFamily="2" charset="-78"/>
                        </a:rPr>
                        <a:t>مهندسي عمران</a:t>
                      </a:r>
                      <a:endParaRPr lang="fa-IR" sz="1800" b="1" i="0" u="none" strike="noStrike" dirty="0">
                        <a:solidFill>
                          <a:srgbClr val="000000"/>
                        </a:solidFill>
                        <a:effectLst>
                          <a:outerShdw blurRad="38100" dist="38100" dir="2700000" algn="tl">
                            <a:srgbClr val="000000">
                              <a:alpha val="43137"/>
                            </a:srgbClr>
                          </a:outerShdw>
                        </a:effectLst>
                        <a:latin typeface="Arial"/>
                        <a:cs typeface="B Nazanin" pitchFamily="2" charset="-78"/>
                      </a:endParaRPr>
                    </a:p>
                  </a:txBody>
                  <a:tcPr marL="9525" marR="9525" marT="9525" marB="0" anchor="ctr"/>
                </a:tc>
                <a:extLst>
                  <a:ext uri="{0D108BD9-81ED-4DB2-BD59-A6C34878D82A}">
                    <a16:rowId xmlns:a16="http://schemas.microsoft.com/office/drawing/2014/main" val="2348338770"/>
                  </a:ext>
                </a:extLst>
              </a:tr>
              <a:tr h="308753">
                <a:tc>
                  <a:txBody>
                    <a:bodyPr/>
                    <a:lstStyle/>
                    <a:p>
                      <a:pPr algn="ctr" rtl="1" fontAlgn="ctr"/>
                      <a:r>
                        <a:rPr lang="fa-IR" sz="1800" b="1" u="none" strike="noStrike" dirty="0">
                          <a:effectLst>
                            <a:outerShdw blurRad="38100" dist="38100" dir="2700000" algn="tl">
                              <a:srgbClr val="000000">
                                <a:alpha val="43137"/>
                              </a:srgbClr>
                            </a:outerShdw>
                          </a:effectLst>
                          <a:cs typeface="B Nazanin" pitchFamily="2" charset="-78"/>
                        </a:rPr>
                        <a:t>7</a:t>
                      </a:r>
                      <a:endParaRPr lang="en-US" sz="1800" b="1" i="0" u="none" strike="noStrike" dirty="0">
                        <a:solidFill>
                          <a:srgbClr val="000000"/>
                        </a:solidFill>
                        <a:effectLst>
                          <a:outerShdw blurRad="38100" dist="38100" dir="2700000" algn="tl">
                            <a:srgbClr val="000000">
                              <a:alpha val="43137"/>
                            </a:srgbClr>
                          </a:outerShdw>
                        </a:effectLst>
                        <a:latin typeface="Century Gothic"/>
                        <a:cs typeface="B Nazanin" pitchFamily="2" charset="-78"/>
                      </a:endParaRPr>
                    </a:p>
                  </a:txBody>
                  <a:tcPr marL="9525" marR="9525" marT="9525" marB="0" anchor="ctr"/>
                </a:tc>
                <a:tc>
                  <a:txBody>
                    <a:bodyPr/>
                    <a:lstStyle/>
                    <a:p>
                      <a:pPr algn="r" rtl="1" fontAlgn="ctr"/>
                      <a:r>
                        <a:rPr lang="fa-IR" sz="1800" b="1" u="none" strike="noStrike" dirty="0">
                          <a:effectLst>
                            <a:outerShdw blurRad="38100" dist="38100" dir="2700000" algn="tl">
                              <a:srgbClr val="000000">
                                <a:alpha val="43137"/>
                              </a:srgbClr>
                            </a:outerShdw>
                          </a:effectLst>
                          <a:cs typeface="B Nazanin" pitchFamily="2" charset="-78"/>
                        </a:rPr>
                        <a:t>مهندسي برق وكامپيوتر</a:t>
                      </a:r>
                      <a:endParaRPr lang="fa-IR" sz="1800" b="1" i="0" u="none" strike="noStrike" dirty="0">
                        <a:solidFill>
                          <a:srgbClr val="000000"/>
                        </a:solidFill>
                        <a:effectLst>
                          <a:outerShdw blurRad="38100" dist="38100" dir="2700000" algn="tl">
                            <a:srgbClr val="000000">
                              <a:alpha val="43137"/>
                            </a:srgbClr>
                          </a:outerShdw>
                        </a:effectLst>
                        <a:latin typeface="Arial"/>
                        <a:cs typeface="B Nazanin" pitchFamily="2" charset="-78"/>
                      </a:endParaRPr>
                    </a:p>
                  </a:txBody>
                  <a:tcPr marL="9525" marR="9525" marT="9525" marB="0" anchor="ctr"/>
                </a:tc>
                <a:extLst>
                  <a:ext uri="{0D108BD9-81ED-4DB2-BD59-A6C34878D82A}">
                    <a16:rowId xmlns:a16="http://schemas.microsoft.com/office/drawing/2014/main" val="377640868"/>
                  </a:ext>
                </a:extLst>
              </a:tr>
              <a:tr h="308753">
                <a:tc>
                  <a:txBody>
                    <a:bodyPr/>
                    <a:lstStyle/>
                    <a:p>
                      <a:pPr algn="ctr" rtl="1" fontAlgn="ctr"/>
                      <a:r>
                        <a:rPr lang="fa-IR" sz="1800" b="1" u="none" strike="noStrike" dirty="0">
                          <a:effectLst>
                            <a:outerShdw blurRad="38100" dist="38100" dir="2700000" algn="tl">
                              <a:srgbClr val="000000">
                                <a:alpha val="43137"/>
                              </a:srgbClr>
                            </a:outerShdw>
                          </a:effectLst>
                          <a:cs typeface="B Nazanin" pitchFamily="2" charset="-78"/>
                        </a:rPr>
                        <a:t>8</a:t>
                      </a:r>
                      <a:endParaRPr lang="en-US" sz="1800" b="1" i="0" u="none" strike="noStrike" dirty="0">
                        <a:solidFill>
                          <a:srgbClr val="000000"/>
                        </a:solidFill>
                        <a:effectLst>
                          <a:outerShdw blurRad="38100" dist="38100" dir="2700000" algn="tl">
                            <a:srgbClr val="000000">
                              <a:alpha val="43137"/>
                            </a:srgbClr>
                          </a:outerShdw>
                        </a:effectLst>
                        <a:latin typeface="Century Gothic"/>
                        <a:cs typeface="B Nazanin" pitchFamily="2" charset="-78"/>
                      </a:endParaRPr>
                    </a:p>
                  </a:txBody>
                  <a:tcPr marL="9525" marR="9525" marT="9525" marB="0" anchor="ctr"/>
                </a:tc>
                <a:tc>
                  <a:txBody>
                    <a:bodyPr/>
                    <a:lstStyle/>
                    <a:p>
                      <a:pPr algn="r" rtl="1" fontAlgn="ctr"/>
                      <a:r>
                        <a:rPr lang="fa-IR" sz="1600" b="1" u="none" strike="noStrike" dirty="0">
                          <a:effectLst>
                            <a:outerShdw blurRad="38100" dist="38100" dir="2700000" algn="tl">
                              <a:srgbClr val="000000">
                                <a:alpha val="43137"/>
                              </a:srgbClr>
                            </a:outerShdw>
                          </a:effectLst>
                          <a:cs typeface="B Nazanin" pitchFamily="2" charset="-78"/>
                        </a:rPr>
                        <a:t>مهندسي حمل و نقل</a:t>
                      </a:r>
                      <a:endParaRPr lang="fa-IR" sz="1600" b="1" i="0" u="none" strike="noStrike" dirty="0">
                        <a:solidFill>
                          <a:srgbClr val="000000"/>
                        </a:solidFill>
                        <a:effectLst>
                          <a:outerShdw blurRad="38100" dist="38100" dir="2700000" algn="tl">
                            <a:srgbClr val="000000">
                              <a:alpha val="43137"/>
                            </a:srgbClr>
                          </a:outerShdw>
                        </a:effectLst>
                        <a:latin typeface="Arial"/>
                        <a:cs typeface="B Nazanin" pitchFamily="2" charset="-78"/>
                      </a:endParaRPr>
                    </a:p>
                  </a:txBody>
                  <a:tcPr marL="9525" marR="9525" marT="9525" marB="0" anchor="ctr"/>
                </a:tc>
                <a:extLst>
                  <a:ext uri="{0D108BD9-81ED-4DB2-BD59-A6C34878D82A}">
                    <a16:rowId xmlns:a16="http://schemas.microsoft.com/office/drawing/2014/main" val="3740988006"/>
                  </a:ext>
                </a:extLst>
              </a:tr>
              <a:tr h="308753">
                <a:tc>
                  <a:txBody>
                    <a:bodyPr/>
                    <a:lstStyle/>
                    <a:p>
                      <a:pPr algn="ctr" rtl="1" fontAlgn="ctr"/>
                      <a:r>
                        <a:rPr lang="fa-IR" sz="1800" b="1" u="none" strike="noStrike" dirty="0">
                          <a:effectLst>
                            <a:outerShdw blurRad="38100" dist="38100" dir="2700000" algn="tl">
                              <a:srgbClr val="000000">
                                <a:alpha val="43137"/>
                              </a:srgbClr>
                            </a:outerShdw>
                          </a:effectLst>
                          <a:cs typeface="B Nazanin" pitchFamily="2" charset="-78"/>
                        </a:rPr>
                        <a:t>9</a:t>
                      </a:r>
                      <a:endParaRPr lang="en-US" sz="1800" b="1" i="0" u="none" strike="noStrike" dirty="0">
                        <a:solidFill>
                          <a:srgbClr val="000000"/>
                        </a:solidFill>
                        <a:effectLst>
                          <a:outerShdw blurRad="38100" dist="38100" dir="2700000" algn="tl">
                            <a:srgbClr val="000000">
                              <a:alpha val="43137"/>
                            </a:srgbClr>
                          </a:outerShdw>
                        </a:effectLst>
                        <a:latin typeface="Century Gothic"/>
                        <a:cs typeface="B Nazanin" pitchFamily="2" charset="-78"/>
                      </a:endParaRPr>
                    </a:p>
                  </a:txBody>
                  <a:tcPr marL="9525" marR="9525" marT="9525" marB="0" anchor="ctr"/>
                </a:tc>
                <a:tc>
                  <a:txBody>
                    <a:bodyPr/>
                    <a:lstStyle/>
                    <a:p>
                      <a:pPr algn="r" rtl="1" fontAlgn="ctr"/>
                      <a:r>
                        <a:rPr lang="fa-IR" sz="1800" b="1" u="none" strike="noStrike" dirty="0">
                          <a:effectLst>
                            <a:outerShdw blurRad="38100" dist="38100" dir="2700000" algn="tl">
                              <a:srgbClr val="000000">
                                <a:alpha val="43137"/>
                              </a:srgbClr>
                            </a:outerShdw>
                          </a:effectLst>
                          <a:cs typeface="B Nazanin" pitchFamily="2" charset="-78"/>
                        </a:rPr>
                        <a:t>مهندسي نساجي</a:t>
                      </a:r>
                      <a:endParaRPr lang="fa-IR" sz="1800" b="1" i="0" u="none" strike="noStrike" dirty="0">
                        <a:solidFill>
                          <a:srgbClr val="000000"/>
                        </a:solidFill>
                        <a:effectLst>
                          <a:outerShdw blurRad="38100" dist="38100" dir="2700000" algn="tl">
                            <a:srgbClr val="000000">
                              <a:alpha val="43137"/>
                            </a:srgbClr>
                          </a:outerShdw>
                        </a:effectLst>
                        <a:latin typeface="Arial"/>
                        <a:cs typeface="B Nazanin" pitchFamily="2" charset="-78"/>
                      </a:endParaRPr>
                    </a:p>
                  </a:txBody>
                  <a:tcPr marL="9525" marR="9525" marT="9525" marB="0" anchor="ctr"/>
                </a:tc>
                <a:extLst>
                  <a:ext uri="{0D108BD9-81ED-4DB2-BD59-A6C34878D82A}">
                    <a16:rowId xmlns:a16="http://schemas.microsoft.com/office/drawing/2014/main" val="2316364443"/>
                  </a:ext>
                </a:extLst>
              </a:tr>
              <a:tr h="308753">
                <a:tc>
                  <a:txBody>
                    <a:bodyPr/>
                    <a:lstStyle/>
                    <a:p>
                      <a:pPr algn="ctr" rtl="1" fontAlgn="ctr"/>
                      <a:r>
                        <a:rPr lang="fa-IR" sz="1800" b="1" u="none" strike="noStrike" dirty="0">
                          <a:effectLst>
                            <a:outerShdw blurRad="38100" dist="38100" dir="2700000" algn="tl">
                              <a:srgbClr val="000000">
                                <a:alpha val="43137"/>
                              </a:srgbClr>
                            </a:outerShdw>
                          </a:effectLst>
                          <a:cs typeface="B Nazanin" pitchFamily="2" charset="-78"/>
                        </a:rPr>
                        <a:t>10</a:t>
                      </a:r>
                      <a:endParaRPr lang="en-US" sz="1800" b="1" i="0" u="none" strike="noStrike" dirty="0">
                        <a:solidFill>
                          <a:srgbClr val="000000"/>
                        </a:solidFill>
                        <a:effectLst>
                          <a:outerShdw blurRad="38100" dist="38100" dir="2700000" algn="tl">
                            <a:srgbClr val="000000">
                              <a:alpha val="43137"/>
                            </a:srgbClr>
                          </a:outerShdw>
                        </a:effectLst>
                        <a:latin typeface="Century Gothic"/>
                        <a:cs typeface="B Nazanin" pitchFamily="2" charset="-78"/>
                      </a:endParaRPr>
                    </a:p>
                  </a:txBody>
                  <a:tcPr marL="9525" marR="9525" marT="9525" marB="0" anchor="ctr"/>
                </a:tc>
                <a:tc>
                  <a:txBody>
                    <a:bodyPr/>
                    <a:lstStyle/>
                    <a:p>
                      <a:pPr algn="r" rtl="1" fontAlgn="ctr"/>
                      <a:r>
                        <a:rPr lang="fa-IR" sz="1800" b="1" u="none" strike="noStrike" dirty="0">
                          <a:effectLst>
                            <a:outerShdw blurRad="38100" dist="38100" dir="2700000" algn="tl">
                              <a:srgbClr val="000000">
                                <a:alpha val="43137"/>
                              </a:srgbClr>
                            </a:outerShdw>
                          </a:effectLst>
                          <a:cs typeface="B Nazanin" pitchFamily="2" charset="-78"/>
                        </a:rPr>
                        <a:t>فيزيك</a:t>
                      </a:r>
                      <a:endParaRPr lang="fa-IR" sz="1800" b="1" i="0" u="none" strike="noStrike" dirty="0">
                        <a:solidFill>
                          <a:srgbClr val="000000"/>
                        </a:solidFill>
                        <a:effectLst>
                          <a:outerShdw blurRad="38100" dist="38100" dir="2700000" algn="tl">
                            <a:srgbClr val="000000">
                              <a:alpha val="43137"/>
                            </a:srgbClr>
                          </a:outerShdw>
                        </a:effectLst>
                        <a:latin typeface="Arial"/>
                        <a:cs typeface="B Nazanin" pitchFamily="2" charset="-78"/>
                      </a:endParaRPr>
                    </a:p>
                  </a:txBody>
                  <a:tcPr marL="9525" marR="9525" marT="9525" marB="0" anchor="ctr"/>
                </a:tc>
                <a:extLst>
                  <a:ext uri="{0D108BD9-81ED-4DB2-BD59-A6C34878D82A}">
                    <a16:rowId xmlns:a16="http://schemas.microsoft.com/office/drawing/2014/main" val="2506953771"/>
                  </a:ext>
                </a:extLst>
              </a:tr>
              <a:tr h="308753">
                <a:tc>
                  <a:txBody>
                    <a:bodyPr/>
                    <a:lstStyle/>
                    <a:p>
                      <a:pPr algn="ctr" rtl="1" fontAlgn="ctr"/>
                      <a:r>
                        <a:rPr lang="fa-IR" sz="1800" b="1" u="none" strike="noStrike" dirty="0">
                          <a:effectLst>
                            <a:outerShdw blurRad="38100" dist="38100" dir="2700000" algn="tl">
                              <a:srgbClr val="000000">
                                <a:alpha val="43137"/>
                              </a:srgbClr>
                            </a:outerShdw>
                          </a:effectLst>
                          <a:cs typeface="B Nazanin" pitchFamily="2" charset="-78"/>
                        </a:rPr>
                        <a:t>11</a:t>
                      </a:r>
                      <a:endParaRPr lang="en-US" sz="1800" b="1" i="0" u="none" strike="noStrike" dirty="0">
                        <a:solidFill>
                          <a:srgbClr val="000000"/>
                        </a:solidFill>
                        <a:effectLst>
                          <a:outerShdw blurRad="38100" dist="38100" dir="2700000" algn="tl">
                            <a:srgbClr val="000000">
                              <a:alpha val="43137"/>
                            </a:srgbClr>
                          </a:outerShdw>
                        </a:effectLst>
                        <a:latin typeface="Century Gothic"/>
                        <a:cs typeface="B Nazanin" pitchFamily="2" charset="-78"/>
                      </a:endParaRPr>
                    </a:p>
                  </a:txBody>
                  <a:tcPr marL="9525" marR="9525" marT="9525" marB="0" anchor="ctr"/>
                </a:tc>
                <a:tc>
                  <a:txBody>
                    <a:bodyPr/>
                    <a:lstStyle/>
                    <a:p>
                      <a:pPr algn="r" rtl="1" fontAlgn="ctr"/>
                      <a:r>
                        <a:rPr lang="fa-IR" sz="1800" b="1" u="none" strike="noStrike" dirty="0">
                          <a:effectLst>
                            <a:outerShdw blurRad="38100" dist="38100" dir="2700000" algn="tl">
                              <a:srgbClr val="000000">
                                <a:alpha val="43137"/>
                              </a:srgbClr>
                            </a:outerShdw>
                          </a:effectLst>
                          <a:cs typeface="B Nazanin" pitchFamily="2" charset="-78"/>
                        </a:rPr>
                        <a:t>علوم رياضي</a:t>
                      </a:r>
                      <a:endParaRPr lang="fa-IR" sz="1800" b="1" i="0" u="none" strike="noStrike" dirty="0">
                        <a:solidFill>
                          <a:srgbClr val="000000"/>
                        </a:solidFill>
                        <a:effectLst>
                          <a:outerShdw blurRad="38100" dist="38100" dir="2700000" algn="tl">
                            <a:srgbClr val="000000">
                              <a:alpha val="43137"/>
                            </a:srgbClr>
                          </a:outerShdw>
                        </a:effectLst>
                        <a:latin typeface="Arial"/>
                        <a:cs typeface="B Nazanin" pitchFamily="2" charset="-78"/>
                      </a:endParaRPr>
                    </a:p>
                  </a:txBody>
                  <a:tcPr marL="9525" marR="9525" marT="9525" marB="0" anchor="ctr"/>
                </a:tc>
                <a:extLst>
                  <a:ext uri="{0D108BD9-81ED-4DB2-BD59-A6C34878D82A}">
                    <a16:rowId xmlns:a16="http://schemas.microsoft.com/office/drawing/2014/main" val="2686580495"/>
                  </a:ext>
                </a:extLst>
              </a:tr>
              <a:tr h="308753">
                <a:tc>
                  <a:txBody>
                    <a:bodyPr/>
                    <a:lstStyle/>
                    <a:p>
                      <a:pPr algn="ctr" rtl="1" fontAlgn="ctr"/>
                      <a:r>
                        <a:rPr lang="fa-IR" sz="1800" b="1" u="none" strike="noStrike" dirty="0">
                          <a:effectLst>
                            <a:outerShdw blurRad="38100" dist="38100" dir="2700000" algn="tl">
                              <a:srgbClr val="000000">
                                <a:alpha val="43137"/>
                              </a:srgbClr>
                            </a:outerShdw>
                          </a:effectLst>
                          <a:cs typeface="B Nazanin" pitchFamily="2" charset="-78"/>
                        </a:rPr>
                        <a:t>12</a:t>
                      </a:r>
                      <a:endParaRPr lang="en-US" sz="1800" b="1" i="0" u="none" strike="noStrike" dirty="0">
                        <a:solidFill>
                          <a:srgbClr val="000000"/>
                        </a:solidFill>
                        <a:effectLst>
                          <a:outerShdw blurRad="38100" dist="38100" dir="2700000" algn="tl">
                            <a:srgbClr val="000000">
                              <a:alpha val="43137"/>
                            </a:srgbClr>
                          </a:outerShdw>
                        </a:effectLst>
                        <a:latin typeface="Century Gothic"/>
                        <a:cs typeface="B Nazanin" pitchFamily="2" charset="-78"/>
                      </a:endParaRPr>
                    </a:p>
                  </a:txBody>
                  <a:tcPr marL="9525" marR="9525" marT="9525" marB="0" anchor="ctr"/>
                </a:tc>
                <a:tc>
                  <a:txBody>
                    <a:bodyPr/>
                    <a:lstStyle/>
                    <a:p>
                      <a:pPr algn="r" rtl="1" fontAlgn="ctr"/>
                      <a:r>
                        <a:rPr lang="fa-IR" sz="1800" b="1" u="none" strike="noStrike" dirty="0">
                          <a:effectLst>
                            <a:outerShdw blurRad="38100" dist="38100" dir="2700000" algn="tl">
                              <a:srgbClr val="000000">
                                <a:alpha val="43137"/>
                              </a:srgbClr>
                            </a:outerShdw>
                          </a:effectLst>
                          <a:cs typeface="B Nazanin" pitchFamily="2" charset="-78"/>
                        </a:rPr>
                        <a:t>شيمي</a:t>
                      </a:r>
                      <a:endParaRPr lang="fa-IR" sz="1800" b="1" i="0" u="none" strike="noStrike" dirty="0">
                        <a:solidFill>
                          <a:srgbClr val="000000"/>
                        </a:solidFill>
                        <a:effectLst>
                          <a:outerShdw blurRad="38100" dist="38100" dir="2700000" algn="tl">
                            <a:srgbClr val="000000">
                              <a:alpha val="43137"/>
                            </a:srgbClr>
                          </a:outerShdw>
                        </a:effectLst>
                        <a:latin typeface="Arial"/>
                        <a:cs typeface="B Nazanin" pitchFamily="2" charset="-78"/>
                      </a:endParaRPr>
                    </a:p>
                  </a:txBody>
                  <a:tcPr marL="9525" marR="9525" marT="9525" marB="0" anchor="ctr"/>
                </a:tc>
                <a:extLst>
                  <a:ext uri="{0D108BD9-81ED-4DB2-BD59-A6C34878D82A}">
                    <a16:rowId xmlns:a16="http://schemas.microsoft.com/office/drawing/2014/main" val="3463602330"/>
                  </a:ext>
                </a:extLst>
              </a:tr>
              <a:tr h="308753">
                <a:tc>
                  <a:txBody>
                    <a:bodyPr/>
                    <a:lstStyle/>
                    <a:p>
                      <a:pPr algn="ctr" rtl="1" fontAlgn="ctr"/>
                      <a:r>
                        <a:rPr lang="fa-IR" sz="1800" b="1" u="none" strike="noStrike" dirty="0">
                          <a:effectLst>
                            <a:outerShdw blurRad="38100" dist="38100" dir="2700000" algn="tl">
                              <a:srgbClr val="000000">
                                <a:alpha val="43137"/>
                              </a:srgbClr>
                            </a:outerShdw>
                          </a:effectLst>
                          <a:cs typeface="B Nazanin" pitchFamily="2" charset="-78"/>
                        </a:rPr>
                        <a:t>13</a:t>
                      </a:r>
                      <a:endParaRPr lang="en-US" sz="1800" b="1" i="0" u="none" strike="noStrike" dirty="0">
                        <a:solidFill>
                          <a:srgbClr val="000000"/>
                        </a:solidFill>
                        <a:effectLst>
                          <a:outerShdw blurRad="38100" dist="38100" dir="2700000" algn="tl">
                            <a:srgbClr val="000000">
                              <a:alpha val="43137"/>
                            </a:srgbClr>
                          </a:outerShdw>
                        </a:effectLst>
                        <a:latin typeface="Century Gothic"/>
                        <a:cs typeface="B Nazanin" pitchFamily="2" charset="-78"/>
                      </a:endParaRPr>
                    </a:p>
                  </a:txBody>
                  <a:tcPr marL="9525" marR="9525" marT="9525" marB="0" anchor="ctr"/>
                </a:tc>
                <a:tc>
                  <a:txBody>
                    <a:bodyPr/>
                    <a:lstStyle/>
                    <a:p>
                      <a:pPr algn="r" rtl="1" fontAlgn="ctr"/>
                      <a:r>
                        <a:rPr lang="fa-IR" sz="1800" b="1" u="none" strike="noStrike" dirty="0">
                          <a:effectLst>
                            <a:outerShdw blurRad="38100" dist="38100" dir="2700000" algn="tl">
                              <a:srgbClr val="000000">
                                <a:alpha val="43137"/>
                              </a:srgbClr>
                            </a:outerShdw>
                          </a:effectLst>
                          <a:cs typeface="B Nazanin" pitchFamily="2" charset="-78"/>
                        </a:rPr>
                        <a:t>مهندسی كشاورزي</a:t>
                      </a:r>
                      <a:endParaRPr lang="fa-IR" sz="1800" b="1" i="0" u="none" strike="noStrike" dirty="0">
                        <a:solidFill>
                          <a:srgbClr val="000000"/>
                        </a:solidFill>
                        <a:effectLst>
                          <a:outerShdw blurRad="38100" dist="38100" dir="2700000" algn="tl">
                            <a:srgbClr val="000000">
                              <a:alpha val="43137"/>
                            </a:srgbClr>
                          </a:outerShdw>
                        </a:effectLst>
                        <a:latin typeface="Arial"/>
                        <a:cs typeface="B Nazanin" pitchFamily="2" charset="-78"/>
                      </a:endParaRPr>
                    </a:p>
                  </a:txBody>
                  <a:tcPr marL="9525" marR="9525" marT="9525" marB="0" anchor="ctr"/>
                </a:tc>
                <a:extLst>
                  <a:ext uri="{0D108BD9-81ED-4DB2-BD59-A6C34878D82A}">
                    <a16:rowId xmlns:a16="http://schemas.microsoft.com/office/drawing/2014/main" val="3739580737"/>
                  </a:ext>
                </a:extLst>
              </a:tr>
              <a:tr h="308753">
                <a:tc>
                  <a:txBody>
                    <a:bodyPr/>
                    <a:lstStyle/>
                    <a:p>
                      <a:pPr algn="ctr" rtl="1" fontAlgn="ctr"/>
                      <a:r>
                        <a:rPr lang="fa-IR" sz="1800" b="1" u="none" strike="noStrike" dirty="0">
                          <a:effectLst>
                            <a:outerShdw blurRad="38100" dist="38100" dir="2700000" algn="tl">
                              <a:srgbClr val="000000">
                                <a:alpha val="43137"/>
                              </a:srgbClr>
                            </a:outerShdw>
                          </a:effectLst>
                          <a:cs typeface="B Nazanin" pitchFamily="2" charset="-78"/>
                        </a:rPr>
                        <a:t>14</a:t>
                      </a:r>
                      <a:endParaRPr lang="en-US" sz="1800" b="1" i="0" u="none" strike="noStrike" dirty="0">
                        <a:solidFill>
                          <a:srgbClr val="000000"/>
                        </a:solidFill>
                        <a:effectLst>
                          <a:outerShdw blurRad="38100" dist="38100" dir="2700000" algn="tl">
                            <a:srgbClr val="000000">
                              <a:alpha val="43137"/>
                            </a:srgbClr>
                          </a:outerShdw>
                        </a:effectLst>
                        <a:latin typeface="Century Gothic"/>
                        <a:cs typeface="B Nazanin" pitchFamily="2" charset="-78"/>
                      </a:endParaRPr>
                    </a:p>
                  </a:txBody>
                  <a:tcPr marL="9525" marR="9525" marT="9525" marB="0" anchor="ctr"/>
                </a:tc>
                <a:tc>
                  <a:txBody>
                    <a:bodyPr/>
                    <a:lstStyle/>
                    <a:p>
                      <a:pPr algn="r" rtl="1" fontAlgn="ctr"/>
                      <a:r>
                        <a:rPr lang="fa-IR" sz="1800" b="1" u="none" strike="noStrike" dirty="0">
                          <a:effectLst>
                            <a:outerShdw blurRad="38100" dist="38100" dir="2700000" algn="tl">
                              <a:srgbClr val="000000">
                                <a:alpha val="43137"/>
                              </a:srgbClr>
                            </a:outerShdw>
                          </a:effectLst>
                          <a:cs typeface="B Nazanin" pitchFamily="2" charset="-78"/>
                        </a:rPr>
                        <a:t>منابع طبيعي</a:t>
                      </a:r>
                      <a:endParaRPr lang="fa-IR" sz="1800" b="1" i="0" u="none" strike="noStrike" dirty="0">
                        <a:solidFill>
                          <a:srgbClr val="000000"/>
                        </a:solidFill>
                        <a:effectLst>
                          <a:outerShdw blurRad="38100" dist="38100" dir="2700000" algn="tl">
                            <a:srgbClr val="000000">
                              <a:alpha val="43137"/>
                            </a:srgbClr>
                          </a:outerShdw>
                        </a:effectLst>
                        <a:latin typeface="Arial"/>
                        <a:cs typeface="B Nazanin" pitchFamily="2" charset="-78"/>
                      </a:endParaRPr>
                    </a:p>
                  </a:txBody>
                  <a:tcPr marL="9525" marR="9525" marT="9525" marB="0" anchor="ctr"/>
                </a:tc>
                <a:extLst>
                  <a:ext uri="{0D108BD9-81ED-4DB2-BD59-A6C34878D82A}">
                    <a16:rowId xmlns:a16="http://schemas.microsoft.com/office/drawing/2014/main" val="88426507"/>
                  </a:ext>
                </a:extLst>
              </a:tr>
            </a:tbl>
          </a:graphicData>
        </a:graphic>
      </p:graphicFrame>
    </p:spTree>
    <p:extLst>
      <p:ext uri="{BB962C8B-B14F-4D97-AF65-F5344CB8AC3E}">
        <p14:creationId xmlns:p14="http://schemas.microsoft.com/office/powerpoint/2010/main" val="3706263963"/>
      </p:ext>
    </p:extLst>
  </p:cSld>
  <p:clrMapOvr>
    <a:masterClrMapping/>
  </p:clrMapOvr>
  <p:transition>
    <p:diamond/>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709F74-40CE-42E9-8415-090D91B47045}"/>
              </a:ext>
            </a:extLst>
          </p:cNvPr>
          <p:cNvSpPr txBox="1"/>
          <p:nvPr/>
        </p:nvSpPr>
        <p:spPr>
          <a:xfrm>
            <a:off x="4626590" y="360569"/>
            <a:ext cx="4016990" cy="461665"/>
          </a:xfrm>
          <a:prstGeom prst="rect">
            <a:avLst/>
          </a:prstGeom>
          <a:noFill/>
        </p:spPr>
        <p:txBody>
          <a:bodyPr wrap="square">
            <a:spAutoFit/>
          </a:bodyPr>
          <a:lstStyle/>
          <a:p>
            <a:pPr marL="342900" indent="-342900" algn="r" rtl="1">
              <a:buFont typeface="Wingdings" panose="05000000000000000000" pitchFamily="2" charset="2"/>
              <a:buChar char="q"/>
            </a:pPr>
            <a:r>
              <a:rPr lang="fa-IR" dirty="0">
                <a:solidFill>
                  <a:srgbClr val="C00000"/>
                </a:solidFill>
              </a:rPr>
              <a:t>معرفی دانشکده فیزیک</a:t>
            </a:r>
            <a:endParaRPr lang="en-US" dirty="0">
              <a:solidFill>
                <a:srgbClr val="C00000"/>
              </a:solidFill>
            </a:endParaRPr>
          </a:p>
        </p:txBody>
      </p:sp>
      <p:pic>
        <p:nvPicPr>
          <p:cNvPr id="4" name="Picture 3">
            <a:extLst>
              <a:ext uri="{FF2B5EF4-FFF2-40B4-BE49-F238E27FC236}">
                <a16:creationId xmlns:a16="http://schemas.microsoft.com/office/drawing/2014/main" id="{33615C5E-1E37-45AC-AEB1-1EE2675C7C19}"/>
              </a:ext>
            </a:extLst>
          </p:cNvPr>
          <p:cNvPicPr>
            <a:picLocks noChangeAspect="1"/>
          </p:cNvPicPr>
          <p:nvPr/>
        </p:nvPicPr>
        <p:blipFill>
          <a:blip r:embed="rId2"/>
          <a:stretch>
            <a:fillRect/>
          </a:stretch>
        </p:blipFill>
        <p:spPr>
          <a:xfrm>
            <a:off x="2044192" y="858627"/>
            <a:ext cx="5287628" cy="2787529"/>
          </a:xfrm>
          <a:prstGeom prst="rect">
            <a:avLst/>
          </a:prstGeom>
        </p:spPr>
      </p:pic>
      <p:sp>
        <p:nvSpPr>
          <p:cNvPr id="8" name="TextBox 7">
            <a:extLst>
              <a:ext uri="{FF2B5EF4-FFF2-40B4-BE49-F238E27FC236}">
                <a16:creationId xmlns:a16="http://schemas.microsoft.com/office/drawing/2014/main" id="{0979960F-3096-49DD-938A-06BEE25C157C}"/>
              </a:ext>
            </a:extLst>
          </p:cNvPr>
          <p:cNvSpPr txBox="1"/>
          <p:nvPr/>
        </p:nvSpPr>
        <p:spPr>
          <a:xfrm>
            <a:off x="832514" y="3682549"/>
            <a:ext cx="7911153" cy="2806859"/>
          </a:xfrm>
          <a:prstGeom prst="rect">
            <a:avLst/>
          </a:prstGeom>
          <a:noFill/>
        </p:spPr>
        <p:txBody>
          <a:bodyPr wrap="square">
            <a:spAutoFit/>
          </a:bodyPr>
          <a:lstStyle/>
          <a:p>
            <a:pPr marL="342900" marR="0" indent="-342900" algn="just" rtl="1">
              <a:spcBef>
                <a:spcPts val="0"/>
              </a:spcBef>
              <a:spcAft>
                <a:spcPts val="0"/>
              </a:spcAft>
              <a:buFont typeface="Arial" panose="020B0604020202020204" pitchFamily="34" charset="0"/>
              <a:buChar char="•"/>
            </a:pPr>
            <a:r>
              <a:rPr lang="fa-IR" kern="1200" dirty="0">
                <a:effectLst/>
                <a:latin typeface="Microsoft Uighur" panose="02000000000000000000" pitchFamily="2" charset="-78"/>
                <a:ea typeface="Calibri" panose="020F0502020204030204" pitchFamily="34" charset="0"/>
                <a:cs typeface="Microsoft Uighur" panose="02000000000000000000" pitchFamily="2" charset="-78"/>
              </a:rPr>
              <a:t>گروه فيزيك از سال </a:t>
            </a:r>
            <a:r>
              <a:rPr lang="fa-IR" dirty="0">
                <a:latin typeface="Microsoft Uighur" panose="02000000000000000000" pitchFamily="2" charset="-78"/>
                <a:ea typeface="Calibri" panose="020F0502020204030204" pitchFamily="34" charset="0"/>
                <a:cs typeface="Microsoft Uighur" panose="02000000000000000000" pitchFamily="2" charset="-78"/>
              </a:rPr>
              <a:t>۱۳۵۶</a:t>
            </a:r>
            <a:r>
              <a:rPr lang="fa-IR" kern="1200" dirty="0">
                <a:effectLst/>
                <a:latin typeface="Microsoft Uighur" panose="02000000000000000000" pitchFamily="2" charset="-78"/>
                <a:ea typeface="Calibri" panose="020F0502020204030204" pitchFamily="34" charset="0"/>
                <a:cs typeface="Microsoft Uighur" panose="02000000000000000000" pitchFamily="2" charset="-78"/>
              </a:rPr>
              <a:t> همزمان با شروع فعالیتهای آموزشی دانشگاه، در دانشکده علوم فعالیتهای خود را آغاز کرد. </a:t>
            </a:r>
          </a:p>
          <a:p>
            <a:pPr marL="342900" marR="0" indent="-342900" algn="just" rtl="1">
              <a:lnSpc>
                <a:spcPct val="107000"/>
              </a:lnSpc>
              <a:spcBef>
                <a:spcPts val="0"/>
              </a:spcBef>
              <a:spcAft>
                <a:spcPts val="0"/>
              </a:spcAft>
              <a:buFont typeface="Arial" panose="020B0604020202020204" pitchFamily="34" charset="0"/>
              <a:buChar char="•"/>
            </a:pPr>
            <a:r>
              <a:rPr lang="fa-IR" kern="1200" dirty="0">
                <a:effectLst/>
                <a:latin typeface="Microsoft Uighur" panose="02000000000000000000" pitchFamily="2" charset="-78"/>
                <a:ea typeface="Calibri" panose="020F0502020204030204" pitchFamily="34" charset="0"/>
                <a:cs typeface="Microsoft Uighur" panose="02000000000000000000" pitchFamily="2" charset="-78"/>
              </a:rPr>
              <a:t>با تکمیل کادر هیأت علمی و تجهیز آزمایشگاههای تخصصی فیزیک، دانشکده فیزیک در سال ۱۳۶۴ تاسیس شد.</a:t>
            </a:r>
          </a:p>
          <a:p>
            <a:pPr marL="342900" marR="0" indent="-342900" algn="just" rtl="1">
              <a:lnSpc>
                <a:spcPct val="107000"/>
              </a:lnSpc>
              <a:spcBef>
                <a:spcPts val="0"/>
              </a:spcBef>
              <a:spcAft>
                <a:spcPts val="0"/>
              </a:spcAft>
              <a:buFont typeface="Arial" panose="020B0604020202020204" pitchFamily="34" charset="0"/>
              <a:buChar char="•"/>
            </a:pPr>
            <a:r>
              <a:rPr lang="fa-IR" dirty="0">
                <a:latin typeface="Microsoft Uighur" panose="02000000000000000000" pitchFamily="2" charset="-78"/>
                <a:ea typeface="Calibri" panose="020F0502020204030204" pitchFamily="34" charset="0"/>
                <a:cs typeface="Microsoft Uighur" panose="02000000000000000000" pitchFamily="2" charset="-78"/>
              </a:rPr>
              <a:t>اولین </a:t>
            </a:r>
            <a:r>
              <a:rPr lang="fa-IR" kern="1200" dirty="0">
                <a:effectLst/>
                <a:latin typeface="Microsoft Uighur" panose="02000000000000000000" pitchFamily="2" charset="-78"/>
                <a:ea typeface="Calibri" panose="020F0502020204030204" pitchFamily="34" charset="0"/>
                <a:cs typeface="Microsoft Uighur" panose="02000000000000000000" pitchFamily="2" charset="-78"/>
              </a:rPr>
              <a:t>دورة کارشناسی رشتة فیزیک در سال۱۳۶۴. </a:t>
            </a:r>
          </a:p>
          <a:p>
            <a:pPr marL="342900" marR="0" indent="-342900" algn="just" rtl="1">
              <a:lnSpc>
                <a:spcPct val="107000"/>
              </a:lnSpc>
              <a:spcBef>
                <a:spcPts val="0"/>
              </a:spcBef>
              <a:spcAft>
                <a:spcPts val="0"/>
              </a:spcAft>
              <a:buFont typeface="Arial" panose="020B0604020202020204" pitchFamily="34" charset="0"/>
              <a:buChar char="•"/>
            </a:pPr>
            <a:r>
              <a:rPr lang="fa-IR" dirty="0">
                <a:latin typeface="Microsoft Uighur" panose="02000000000000000000" pitchFamily="2" charset="-78"/>
                <a:ea typeface="Calibri" panose="020F0502020204030204" pitchFamily="34" charset="0"/>
                <a:cs typeface="Microsoft Uighur" panose="02000000000000000000" pitchFamily="2" charset="-78"/>
              </a:rPr>
              <a:t>اولین</a:t>
            </a:r>
            <a:r>
              <a:rPr lang="fa-IR" kern="1200" dirty="0">
                <a:effectLst/>
                <a:latin typeface="Microsoft Uighur" panose="02000000000000000000" pitchFamily="2" charset="-78"/>
                <a:ea typeface="Calibri" panose="020F0502020204030204" pitchFamily="34" charset="0"/>
                <a:cs typeface="Microsoft Uighur" panose="02000000000000000000" pitchFamily="2" charset="-78"/>
              </a:rPr>
              <a:t> دوره های کارشناسی ارشد در سال ۱۳۶۸. </a:t>
            </a:r>
          </a:p>
          <a:p>
            <a:pPr marL="342900" marR="0" indent="-342900" algn="just" rtl="1">
              <a:lnSpc>
                <a:spcPct val="107000"/>
              </a:lnSpc>
              <a:spcBef>
                <a:spcPts val="0"/>
              </a:spcBef>
              <a:spcAft>
                <a:spcPts val="0"/>
              </a:spcAft>
              <a:buFont typeface="Arial" panose="020B0604020202020204" pitchFamily="34" charset="0"/>
              <a:buChar char="•"/>
            </a:pPr>
            <a:r>
              <a:rPr lang="fa-IR" dirty="0">
                <a:latin typeface="Microsoft Uighur" panose="02000000000000000000" pitchFamily="2" charset="-78"/>
                <a:ea typeface="Calibri" panose="020F0502020204030204" pitchFamily="34" charset="0"/>
                <a:cs typeface="Microsoft Uighur" panose="02000000000000000000" pitchFamily="2" charset="-78"/>
              </a:rPr>
              <a:t>اولین دوره دکتری در سال ۱۳۷۷.</a:t>
            </a:r>
            <a:r>
              <a:rPr lang="fa-IR" kern="1200" dirty="0">
                <a:effectLst/>
                <a:latin typeface="Microsoft Uighur" panose="02000000000000000000" pitchFamily="2" charset="-78"/>
                <a:ea typeface="Calibri" panose="020F0502020204030204" pitchFamily="34" charset="0"/>
                <a:cs typeface="Microsoft Uighur" panose="02000000000000000000" pitchFamily="2" charset="-78"/>
              </a:rPr>
              <a:t> </a:t>
            </a:r>
            <a:endParaRPr lang="en-US" dirty="0">
              <a:effectLst/>
              <a:latin typeface="Microsoft Uighur" panose="02000000000000000000" pitchFamily="2" charset="-78"/>
              <a:ea typeface="Calibri" panose="020F0502020204030204" pitchFamily="34" charset="0"/>
              <a:cs typeface="Microsoft Uighur" panose="02000000000000000000" pitchFamily="2" charset="-78"/>
            </a:endParaRPr>
          </a:p>
        </p:txBody>
      </p:sp>
    </p:spTree>
    <p:extLst>
      <p:ext uri="{BB962C8B-B14F-4D97-AF65-F5344CB8AC3E}">
        <p14:creationId xmlns:p14="http://schemas.microsoft.com/office/powerpoint/2010/main" val="1013699458"/>
      </p:ext>
    </p:extLst>
  </p:cSld>
  <p:clrMapOvr>
    <a:masterClrMapping/>
  </p:clrMapOvr>
  <p:transition>
    <p:diamon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20BB7B-AE2C-4673-B4C4-68729210BFCC}"/>
              </a:ext>
            </a:extLst>
          </p:cNvPr>
          <p:cNvSpPr txBox="1"/>
          <p:nvPr/>
        </p:nvSpPr>
        <p:spPr>
          <a:xfrm>
            <a:off x="-97869" y="827781"/>
            <a:ext cx="1603628" cy="246221"/>
          </a:xfrm>
          <a:prstGeom prst="rect">
            <a:avLst/>
          </a:prstGeom>
          <a:noFill/>
        </p:spPr>
        <p:txBody>
          <a:bodyPr wrap="square">
            <a:spAutoFit/>
          </a:bodyPr>
          <a:lstStyle/>
          <a:p>
            <a:r>
              <a:rPr lang="fa-IR" sz="1000" b="1" dirty="0">
                <a:solidFill>
                  <a:schemeClr val="bg1"/>
                </a:solidFill>
              </a:rPr>
              <a:t>معرفی دانشکده فیزیک</a:t>
            </a:r>
            <a:endParaRPr lang="en-US" sz="1000" b="1" dirty="0">
              <a:solidFill>
                <a:schemeClr val="bg1"/>
              </a:solidFill>
            </a:endParaRPr>
          </a:p>
        </p:txBody>
      </p:sp>
      <p:sp>
        <p:nvSpPr>
          <p:cNvPr id="7" name="TextBox 6">
            <a:extLst>
              <a:ext uri="{FF2B5EF4-FFF2-40B4-BE49-F238E27FC236}">
                <a16:creationId xmlns:a16="http://schemas.microsoft.com/office/drawing/2014/main" id="{F750C5A6-AE4A-4741-A3F1-937D144C8C6C}"/>
              </a:ext>
            </a:extLst>
          </p:cNvPr>
          <p:cNvSpPr txBox="1"/>
          <p:nvPr/>
        </p:nvSpPr>
        <p:spPr>
          <a:xfrm>
            <a:off x="718873" y="331076"/>
            <a:ext cx="5513761" cy="2308324"/>
          </a:xfrm>
          <a:prstGeom prst="rect">
            <a:avLst/>
          </a:prstGeom>
          <a:noFill/>
        </p:spPr>
        <p:txBody>
          <a:bodyPr wrap="square">
            <a:spAutoFit/>
          </a:bodyPr>
          <a:lstStyle/>
          <a:p>
            <a:pPr marL="457200" indent="-457200" algn="r" rtl="1">
              <a:buFont typeface="Wingdings" panose="05000000000000000000" pitchFamily="2" charset="2"/>
              <a:buChar char="q"/>
            </a:pPr>
            <a:r>
              <a:rPr lang="fa-IR" dirty="0">
                <a:solidFill>
                  <a:srgbClr val="C00000"/>
                </a:solidFill>
                <a:effectLst/>
                <a:latin typeface="Microsoft Uighur" panose="02000000000000000000" pitchFamily="2" charset="-78"/>
                <a:ea typeface="Calibri" panose="020F0502020204030204" pitchFamily="34" charset="0"/>
                <a:cs typeface="Microsoft Uighur" panose="02000000000000000000" pitchFamily="2" charset="-78"/>
              </a:rPr>
              <a:t> </a:t>
            </a:r>
            <a:r>
              <a:rPr lang="ar-SA" b="1" dirty="0">
                <a:solidFill>
                  <a:srgbClr val="C00000"/>
                </a:solidFill>
                <a:effectLst/>
                <a:latin typeface="Microsoft Uighur" panose="02000000000000000000" pitchFamily="2" charset="-78"/>
                <a:ea typeface="Calibri" panose="020F0502020204030204" pitchFamily="34" charset="0"/>
                <a:cs typeface="Microsoft Uighur" panose="02000000000000000000" pitchFamily="2" charset="-78"/>
              </a:rPr>
              <a:t>گرایش‌های</a:t>
            </a:r>
            <a:r>
              <a:rPr lang="fa-IR" b="1" dirty="0">
                <a:solidFill>
                  <a:srgbClr val="C00000"/>
                </a:solidFill>
                <a:effectLst/>
                <a:latin typeface="Microsoft Uighur" panose="02000000000000000000" pitchFamily="2" charset="-78"/>
                <a:ea typeface="Calibri" panose="020F0502020204030204" pitchFamily="34" charset="0"/>
                <a:cs typeface="Microsoft Uighur" panose="02000000000000000000" pitchFamily="2" charset="-78"/>
              </a:rPr>
              <a:t> دانشکده فیزیک:</a:t>
            </a:r>
            <a:r>
              <a:rPr lang="ar-SA" dirty="0">
                <a:solidFill>
                  <a:srgbClr val="C00000"/>
                </a:solidFill>
                <a:effectLst/>
                <a:latin typeface="Microsoft Uighur" panose="02000000000000000000" pitchFamily="2" charset="-78"/>
                <a:ea typeface="Calibri" panose="020F0502020204030204" pitchFamily="34" charset="0"/>
                <a:cs typeface="Microsoft Uighur" panose="02000000000000000000" pitchFamily="2" charset="-78"/>
              </a:rPr>
              <a:t> </a:t>
            </a:r>
            <a:endParaRPr lang="fa-IR" dirty="0">
              <a:solidFill>
                <a:srgbClr val="C00000"/>
              </a:solidFill>
              <a:effectLst/>
              <a:latin typeface="Microsoft Uighur" panose="02000000000000000000" pitchFamily="2" charset="-78"/>
              <a:ea typeface="Calibri" panose="020F0502020204030204" pitchFamily="34" charset="0"/>
              <a:cs typeface="Microsoft Uighur" panose="02000000000000000000" pitchFamily="2" charset="-78"/>
            </a:endParaRPr>
          </a:p>
          <a:p>
            <a:pPr marL="457200" indent="-457200" algn="r" rtl="1">
              <a:buFont typeface="Arial" panose="020B0604020202020204" pitchFamily="34" charset="0"/>
              <a:buChar char="•"/>
            </a:pPr>
            <a:r>
              <a:rPr lang="ar-SA" dirty="0">
                <a:effectLst/>
                <a:latin typeface="Microsoft Uighur" panose="02000000000000000000" pitchFamily="2" charset="-78"/>
                <a:ea typeface="Calibri" panose="020F0502020204030204" pitchFamily="34" charset="0"/>
                <a:cs typeface="Microsoft Uighur" panose="02000000000000000000" pitchFamily="2" charset="-78"/>
              </a:rPr>
              <a:t>فیزیک ماده چگال </a:t>
            </a:r>
            <a:r>
              <a:rPr lang="fa-IR" dirty="0">
                <a:effectLst/>
                <a:latin typeface="Microsoft Uighur" panose="02000000000000000000" pitchFamily="2" charset="-78"/>
                <a:ea typeface="Calibri" panose="020F0502020204030204" pitchFamily="34" charset="0"/>
                <a:cs typeface="Microsoft Uighur" panose="02000000000000000000" pitchFamily="2" charset="-78"/>
              </a:rPr>
              <a:t>(</a:t>
            </a:r>
            <a:r>
              <a:rPr lang="ar-SA" dirty="0">
                <a:effectLst/>
                <a:latin typeface="Microsoft Uighur" panose="02000000000000000000" pitchFamily="2" charset="-78"/>
                <a:ea typeface="Calibri" panose="020F0502020204030204" pitchFamily="34" charset="0"/>
                <a:cs typeface="Microsoft Uighur" panose="02000000000000000000" pitchFamily="2" charset="-78"/>
              </a:rPr>
              <a:t>نظری، تجربی و محاسباتی</a:t>
            </a:r>
            <a:r>
              <a:rPr lang="fa-IR" dirty="0">
                <a:effectLst/>
                <a:latin typeface="Microsoft Uighur" panose="02000000000000000000" pitchFamily="2" charset="-78"/>
                <a:ea typeface="Calibri" panose="020F0502020204030204" pitchFamily="34" charset="0"/>
                <a:cs typeface="Microsoft Uighur" panose="02000000000000000000" pitchFamily="2" charset="-78"/>
              </a:rPr>
              <a:t>)</a:t>
            </a:r>
            <a:endParaRPr lang="fa-IR" dirty="0">
              <a:latin typeface="Microsoft Uighur" panose="02000000000000000000" pitchFamily="2" charset="-78"/>
              <a:ea typeface="Calibri" panose="020F0502020204030204" pitchFamily="34" charset="0"/>
              <a:cs typeface="Microsoft Uighur" panose="02000000000000000000" pitchFamily="2" charset="-78"/>
            </a:endParaRPr>
          </a:p>
          <a:p>
            <a:pPr marL="457200" indent="-457200" algn="r" rtl="1">
              <a:buFont typeface="Arial" panose="020B0604020202020204" pitchFamily="34" charset="0"/>
              <a:buChar char="•"/>
            </a:pPr>
            <a:r>
              <a:rPr lang="ar-SA" dirty="0">
                <a:effectLst/>
                <a:latin typeface="Microsoft Uighur" panose="02000000000000000000" pitchFamily="2" charset="-78"/>
                <a:ea typeface="Calibri" panose="020F0502020204030204" pitchFamily="34" charset="0"/>
                <a:cs typeface="Microsoft Uighur" panose="02000000000000000000" pitchFamily="2" charset="-78"/>
              </a:rPr>
              <a:t> فیزیک هسته‌ای</a:t>
            </a:r>
            <a:endParaRPr lang="fa-IR" dirty="0">
              <a:effectLst/>
              <a:latin typeface="Microsoft Uighur" panose="02000000000000000000" pitchFamily="2" charset="-78"/>
              <a:ea typeface="Calibri" panose="020F0502020204030204" pitchFamily="34" charset="0"/>
              <a:cs typeface="Microsoft Uighur" panose="02000000000000000000" pitchFamily="2" charset="-78"/>
            </a:endParaRPr>
          </a:p>
          <a:p>
            <a:pPr marL="457200" indent="-457200" algn="r" rtl="1">
              <a:buFont typeface="Arial" panose="020B0604020202020204" pitchFamily="34" charset="0"/>
              <a:buChar char="•"/>
            </a:pPr>
            <a:r>
              <a:rPr lang="ar-SA" dirty="0">
                <a:effectLst/>
                <a:latin typeface="Microsoft Uighur" panose="02000000000000000000" pitchFamily="2" charset="-78"/>
                <a:ea typeface="Calibri" panose="020F0502020204030204" pitchFamily="34" charset="0"/>
                <a:cs typeface="Microsoft Uighur" panose="02000000000000000000" pitchFamily="2" charset="-78"/>
              </a:rPr>
              <a:t> فیزیک ذرات بنیادی و کیهان‌شناسی </a:t>
            </a:r>
            <a:endParaRPr lang="fa-IR" dirty="0">
              <a:effectLst/>
              <a:latin typeface="Microsoft Uighur" panose="02000000000000000000" pitchFamily="2" charset="-78"/>
              <a:ea typeface="Calibri" panose="020F0502020204030204" pitchFamily="34" charset="0"/>
              <a:cs typeface="Microsoft Uighur" panose="02000000000000000000" pitchFamily="2" charset="-78"/>
            </a:endParaRPr>
          </a:p>
          <a:p>
            <a:pPr marL="457200" indent="-457200" algn="r" rtl="1">
              <a:buFont typeface="Arial" panose="020B0604020202020204" pitchFamily="34" charset="0"/>
              <a:buChar char="•"/>
            </a:pPr>
            <a:r>
              <a:rPr lang="fa-IR" dirty="0">
                <a:latin typeface="Microsoft Uighur" panose="02000000000000000000" pitchFamily="2" charset="-78"/>
                <a:cs typeface="Microsoft Uighur" panose="02000000000000000000" pitchFamily="2" charset="-78"/>
              </a:rPr>
              <a:t>سامانه های پیچیده</a:t>
            </a:r>
          </a:p>
          <a:p>
            <a:pPr marL="457200" indent="-457200" algn="r" rtl="1">
              <a:buFont typeface="Arial" panose="020B0604020202020204" pitchFamily="34" charset="0"/>
              <a:buChar char="•"/>
            </a:pPr>
            <a:r>
              <a:rPr lang="fa-IR" dirty="0">
                <a:latin typeface="Microsoft Uighur" panose="02000000000000000000" pitchFamily="2" charset="-78"/>
                <a:cs typeface="Microsoft Uighur" panose="02000000000000000000" pitchFamily="2" charset="-78"/>
              </a:rPr>
              <a:t>اپتیک کوانتومی</a:t>
            </a:r>
            <a:endParaRPr lang="en-US" dirty="0">
              <a:latin typeface="Microsoft Uighur" panose="02000000000000000000" pitchFamily="2" charset="-78"/>
              <a:cs typeface="Microsoft Uighur" panose="02000000000000000000" pitchFamily="2" charset="-78"/>
            </a:endParaRPr>
          </a:p>
        </p:txBody>
      </p:sp>
      <p:sp>
        <p:nvSpPr>
          <p:cNvPr id="9" name="TextBox 8">
            <a:extLst>
              <a:ext uri="{FF2B5EF4-FFF2-40B4-BE49-F238E27FC236}">
                <a16:creationId xmlns:a16="http://schemas.microsoft.com/office/drawing/2014/main" id="{24C7C6FF-BC14-4294-83CC-56CF29D2B3BC}"/>
              </a:ext>
            </a:extLst>
          </p:cNvPr>
          <p:cNvSpPr txBox="1"/>
          <p:nvPr/>
        </p:nvSpPr>
        <p:spPr>
          <a:xfrm>
            <a:off x="4755799" y="2961887"/>
            <a:ext cx="3993032" cy="3016210"/>
          </a:xfrm>
          <a:prstGeom prst="rect">
            <a:avLst/>
          </a:prstGeom>
          <a:noFill/>
        </p:spPr>
        <p:txBody>
          <a:bodyPr wrap="square">
            <a:spAutoFit/>
          </a:bodyPr>
          <a:lstStyle/>
          <a:p>
            <a:pPr marL="457200" marR="0" indent="-457200" algn="just" rtl="1">
              <a:spcBef>
                <a:spcPts val="0"/>
              </a:spcBef>
              <a:spcAft>
                <a:spcPts val="1200"/>
              </a:spcAft>
              <a:buFont typeface="Wingdings" panose="05000000000000000000" pitchFamily="2" charset="2"/>
              <a:buChar char="q"/>
            </a:pPr>
            <a:r>
              <a:rPr lang="ar-SA" sz="3200" b="1" dirty="0">
                <a:ln>
                  <a:noFill/>
                </a:ln>
                <a:solidFill>
                  <a:srgbClr val="C00000"/>
                </a:solidFill>
                <a:effectLst/>
                <a:latin typeface="Microsoft Uighur" panose="02000000000000000000" pitchFamily="2" charset="-78"/>
                <a:ea typeface="Arial Unicode MS"/>
                <a:cs typeface="Microsoft Uighur" panose="02000000000000000000" pitchFamily="2" charset="-78"/>
              </a:rPr>
              <a:t>آمار دانشجویان</a:t>
            </a:r>
            <a:r>
              <a:rPr lang="fa-IR" sz="3200" b="1" dirty="0">
                <a:ln>
                  <a:noFill/>
                </a:ln>
                <a:solidFill>
                  <a:srgbClr val="C00000"/>
                </a:solidFill>
                <a:effectLst/>
                <a:latin typeface="Microsoft Uighur" panose="02000000000000000000" pitchFamily="2" charset="-78"/>
                <a:ea typeface="Arial Unicode MS"/>
                <a:cs typeface="Microsoft Uighur" panose="02000000000000000000" pitchFamily="2" charset="-78"/>
              </a:rPr>
              <a:t> </a:t>
            </a:r>
            <a:r>
              <a:rPr lang="ar-SA" sz="3200" b="1" dirty="0">
                <a:solidFill>
                  <a:srgbClr val="C00000"/>
                </a:solidFill>
                <a:effectLst/>
                <a:latin typeface="Microsoft Uighur" panose="02000000000000000000" pitchFamily="2" charset="-78"/>
                <a:ea typeface="Calibri" panose="020F0502020204030204" pitchFamily="34" charset="0"/>
                <a:cs typeface="Microsoft Uighur" panose="02000000000000000000" pitchFamily="2" charset="-78"/>
              </a:rPr>
              <a:t>در سال  تحصیلی جاری</a:t>
            </a:r>
            <a:r>
              <a:rPr lang="fa-IR" sz="3200" b="1" dirty="0">
                <a:solidFill>
                  <a:srgbClr val="C00000"/>
                </a:solidFill>
                <a:effectLst/>
                <a:latin typeface="Microsoft Uighur" panose="02000000000000000000" pitchFamily="2" charset="-78"/>
                <a:ea typeface="Calibri" panose="020F0502020204030204" pitchFamily="34" charset="0"/>
                <a:cs typeface="Microsoft Uighur" panose="02000000000000000000" pitchFamily="2" charset="-78"/>
              </a:rPr>
              <a:t>:</a:t>
            </a:r>
            <a:endParaRPr lang="fa-IR" sz="3200" dirty="0">
              <a:effectLst/>
              <a:latin typeface="Microsoft Uighur" panose="02000000000000000000" pitchFamily="2" charset="-78"/>
              <a:ea typeface="Calibri" panose="020F0502020204030204" pitchFamily="34" charset="0"/>
              <a:cs typeface="Microsoft Uighur" panose="02000000000000000000" pitchFamily="2" charset="-78"/>
            </a:endParaRPr>
          </a:p>
          <a:p>
            <a:pPr marL="457200" marR="0" indent="-457200" algn="just" rtl="1">
              <a:spcBef>
                <a:spcPts val="0"/>
              </a:spcBef>
              <a:spcAft>
                <a:spcPts val="1200"/>
              </a:spcAft>
              <a:buFont typeface="Arial" panose="020B0604020202020204" pitchFamily="34" charset="0"/>
              <a:buChar char="•"/>
            </a:pPr>
            <a:r>
              <a:rPr lang="fa-IR" sz="3200" dirty="0">
                <a:latin typeface="IPT.Nazanin" panose="00000400000000000000" pitchFamily="2" charset="2"/>
                <a:ea typeface="Calibri" panose="020F0502020204030204" pitchFamily="34" charset="0"/>
                <a:cs typeface="Microsoft Uighur" panose="02000000000000000000" pitchFamily="2" charset="-78"/>
              </a:rPr>
              <a:t>۲۵۰</a:t>
            </a:r>
            <a:r>
              <a:rPr lang="ar-SA" sz="3200" dirty="0">
                <a:effectLst/>
                <a:latin typeface="Microsoft Uighur" panose="02000000000000000000" pitchFamily="2" charset="-78"/>
                <a:ea typeface="Calibri" panose="020F0502020204030204" pitchFamily="34" charset="0"/>
                <a:cs typeface="Microsoft Uighur" panose="02000000000000000000" pitchFamily="2" charset="-78"/>
              </a:rPr>
              <a:t> دانشجوی دوره کارشناسی،</a:t>
            </a:r>
            <a:r>
              <a:rPr lang="fa-IR" sz="3200" dirty="0">
                <a:effectLst/>
                <a:latin typeface="Microsoft Uighur" panose="02000000000000000000" pitchFamily="2" charset="-78"/>
                <a:ea typeface="Calibri" panose="020F0502020204030204" pitchFamily="34" charset="0"/>
                <a:cs typeface="Microsoft Uighur" panose="02000000000000000000" pitchFamily="2" charset="-78"/>
              </a:rPr>
              <a:t> </a:t>
            </a:r>
          </a:p>
          <a:p>
            <a:pPr marL="457200" marR="0" indent="-457200" algn="just" rtl="1">
              <a:spcBef>
                <a:spcPts val="0"/>
              </a:spcBef>
              <a:spcAft>
                <a:spcPts val="1200"/>
              </a:spcAft>
              <a:buFont typeface="Arial" panose="020B0604020202020204" pitchFamily="34" charset="0"/>
              <a:buChar char="•"/>
            </a:pPr>
            <a:r>
              <a:rPr lang="ar-SA" sz="3200" dirty="0">
                <a:effectLst/>
                <a:latin typeface="Microsoft Uighur" panose="02000000000000000000" pitchFamily="2" charset="-78"/>
                <a:ea typeface="Calibri" panose="020F0502020204030204" pitchFamily="34" charset="0"/>
                <a:cs typeface="Microsoft Uighur" panose="02000000000000000000" pitchFamily="2" charset="-78"/>
              </a:rPr>
              <a:t> </a:t>
            </a:r>
            <a:r>
              <a:rPr lang="fa-IR" sz="3200" dirty="0">
                <a:effectLst/>
                <a:latin typeface="IPT.Nazanin" panose="00000400000000000000" pitchFamily="2" charset="2"/>
                <a:ea typeface="Calibri" panose="020F0502020204030204" pitchFamily="34" charset="0"/>
                <a:cs typeface="Microsoft Uighur" panose="02000000000000000000" pitchFamily="2" charset="-78"/>
              </a:rPr>
              <a:t>۱۶۰</a:t>
            </a:r>
            <a:r>
              <a:rPr lang="ar-SA" sz="3200" dirty="0">
                <a:effectLst/>
                <a:latin typeface="Microsoft Uighur" panose="02000000000000000000" pitchFamily="2" charset="-78"/>
                <a:ea typeface="Calibri" panose="020F0502020204030204" pitchFamily="34" charset="0"/>
                <a:cs typeface="Microsoft Uighur" panose="02000000000000000000" pitchFamily="2" charset="-78"/>
              </a:rPr>
              <a:t> دانشجوی</a:t>
            </a:r>
            <a:r>
              <a:rPr lang="fa-IR" sz="3200" dirty="0">
                <a:effectLst/>
                <a:latin typeface="Microsoft Uighur" panose="02000000000000000000" pitchFamily="2" charset="-78"/>
                <a:ea typeface="Calibri" panose="020F0502020204030204" pitchFamily="34" charset="0"/>
                <a:cs typeface="Microsoft Uighur" panose="02000000000000000000" pitchFamily="2" charset="-78"/>
              </a:rPr>
              <a:t> </a:t>
            </a:r>
            <a:r>
              <a:rPr lang="ar-SA" sz="3200" dirty="0">
                <a:effectLst/>
                <a:latin typeface="Microsoft Uighur" panose="02000000000000000000" pitchFamily="2" charset="-78"/>
                <a:ea typeface="Calibri" panose="020F0502020204030204" pitchFamily="34" charset="0"/>
                <a:cs typeface="Microsoft Uighur" panose="02000000000000000000" pitchFamily="2" charset="-78"/>
              </a:rPr>
              <a:t>کارشناسی ارشد </a:t>
            </a:r>
            <a:endParaRPr lang="fa-IR" sz="3200" dirty="0">
              <a:effectLst/>
              <a:latin typeface="Microsoft Uighur" panose="02000000000000000000" pitchFamily="2" charset="-78"/>
              <a:ea typeface="Calibri" panose="020F0502020204030204" pitchFamily="34" charset="0"/>
              <a:cs typeface="Microsoft Uighur" panose="02000000000000000000" pitchFamily="2" charset="-78"/>
            </a:endParaRPr>
          </a:p>
          <a:p>
            <a:pPr marL="457200" marR="0" indent="-457200" algn="just" rtl="1">
              <a:spcBef>
                <a:spcPts val="0"/>
              </a:spcBef>
              <a:spcAft>
                <a:spcPts val="0"/>
              </a:spcAft>
              <a:buFont typeface="Arial" panose="020B0604020202020204" pitchFamily="34" charset="0"/>
              <a:buChar char="•"/>
            </a:pPr>
            <a:r>
              <a:rPr lang="fa-IR" sz="3200" dirty="0">
                <a:effectLst/>
                <a:latin typeface="IPT.Nazanin" panose="00000400000000000000" pitchFamily="2" charset="2"/>
                <a:ea typeface="Calibri" panose="020F0502020204030204" pitchFamily="34" charset="0"/>
                <a:cs typeface="Microsoft Uighur" panose="02000000000000000000" pitchFamily="2" charset="-78"/>
              </a:rPr>
              <a:t>۷۰</a:t>
            </a:r>
            <a:r>
              <a:rPr lang="ar-SA" sz="3200" dirty="0">
                <a:effectLst/>
                <a:latin typeface="Microsoft Uighur" panose="02000000000000000000" pitchFamily="2" charset="-78"/>
                <a:ea typeface="Calibri" panose="020F0502020204030204" pitchFamily="34" charset="0"/>
                <a:cs typeface="Microsoft Uighur" panose="02000000000000000000" pitchFamily="2" charset="-78"/>
              </a:rPr>
              <a:t> دانشجوی دکتری</a:t>
            </a:r>
            <a:endParaRPr lang="fa-IR" sz="3200" dirty="0">
              <a:effectLst/>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11" name="TextBox 10">
            <a:extLst>
              <a:ext uri="{FF2B5EF4-FFF2-40B4-BE49-F238E27FC236}">
                <a16:creationId xmlns:a16="http://schemas.microsoft.com/office/drawing/2014/main" id="{DC89051D-1597-45DC-8FBD-E6CFCB998CF5}"/>
              </a:ext>
            </a:extLst>
          </p:cNvPr>
          <p:cNvSpPr txBox="1"/>
          <p:nvPr/>
        </p:nvSpPr>
        <p:spPr>
          <a:xfrm>
            <a:off x="578968" y="3059306"/>
            <a:ext cx="3993032" cy="2369880"/>
          </a:xfrm>
          <a:prstGeom prst="rect">
            <a:avLst/>
          </a:prstGeom>
          <a:noFill/>
        </p:spPr>
        <p:txBody>
          <a:bodyPr wrap="square">
            <a:spAutoFit/>
          </a:bodyPr>
          <a:lstStyle/>
          <a:p>
            <a:pPr marL="342900" indent="-342900" algn="r" rtl="1">
              <a:spcBef>
                <a:spcPts val="0"/>
              </a:spcBef>
              <a:spcAft>
                <a:spcPts val="1200"/>
              </a:spcAft>
              <a:buFont typeface="Wingdings" panose="05000000000000000000" pitchFamily="2" charset="2"/>
              <a:buChar char="q"/>
            </a:pPr>
            <a:r>
              <a:rPr lang="fa-IR" sz="3200" b="1" dirty="0">
                <a:ln>
                  <a:noFill/>
                </a:ln>
                <a:solidFill>
                  <a:srgbClr val="C00000"/>
                </a:solidFill>
                <a:effectLst/>
                <a:latin typeface="Microsoft Uighur" panose="02000000000000000000" pitchFamily="2" charset="-78"/>
                <a:ea typeface="Arial Unicode MS"/>
                <a:cs typeface="Microsoft Uighur" panose="02000000000000000000" pitchFamily="2" charset="-78"/>
              </a:rPr>
              <a:t> </a:t>
            </a:r>
            <a:r>
              <a:rPr lang="ar-SA" sz="3200" b="1" dirty="0">
                <a:ln>
                  <a:noFill/>
                </a:ln>
                <a:solidFill>
                  <a:srgbClr val="C00000"/>
                </a:solidFill>
                <a:effectLst/>
                <a:latin typeface="Microsoft Uighur" panose="02000000000000000000" pitchFamily="2" charset="-78"/>
                <a:ea typeface="Arial Unicode MS"/>
                <a:cs typeface="Microsoft Uighur" panose="02000000000000000000" pitchFamily="2" charset="-78"/>
              </a:rPr>
              <a:t>آمار دانش</a:t>
            </a:r>
            <a:r>
              <a:rPr lang="fa-IR" sz="3200" b="1" dirty="0">
                <a:ln>
                  <a:noFill/>
                </a:ln>
                <a:solidFill>
                  <a:srgbClr val="C00000"/>
                </a:solidFill>
                <a:effectLst/>
                <a:latin typeface="Microsoft Uighur" panose="02000000000000000000" pitchFamily="2" charset="-78"/>
                <a:ea typeface="Arial Unicode MS"/>
                <a:cs typeface="Microsoft Uighur" panose="02000000000000000000" pitchFamily="2" charset="-78"/>
              </a:rPr>
              <a:t> آموختگان </a:t>
            </a:r>
            <a:r>
              <a:rPr lang="fa-IR" sz="3200" b="1" dirty="0">
                <a:solidFill>
                  <a:srgbClr val="C00000"/>
                </a:solidFill>
                <a:effectLst/>
                <a:latin typeface="Microsoft Uighur" panose="02000000000000000000" pitchFamily="2" charset="-78"/>
                <a:ea typeface="Calibri" panose="020F0502020204030204" pitchFamily="34" charset="0"/>
                <a:cs typeface="Microsoft Uighur" panose="02000000000000000000" pitchFamily="2" charset="-78"/>
              </a:rPr>
              <a:t>تاکنون:</a:t>
            </a:r>
          </a:p>
          <a:p>
            <a:pPr marL="342900" marR="0" indent="-342900" algn="r" rtl="1">
              <a:spcBef>
                <a:spcPts val="0"/>
              </a:spcBef>
              <a:spcAft>
                <a:spcPts val="1200"/>
              </a:spcAft>
              <a:buFont typeface="Arial" panose="020B0604020202020204" pitchFamily="34" charset="0"/>
              <a:buChar char="•"/>
            </a:pPr>
            <a:r>
              <a:rPr lang="fa-IR" sz="3200" dirty="0">
                <a:solidFill>
                  <a:srgbClr val="000000"/>
                </a:solidFill>
                <a:latin typeface="IPT.Nazanin" panose="00000400000000000000" pitchFamily="2" charset="2"/>
                <a:ea typeface="Arial Unicode MS"/>
                <a:cs typeface="B Zar" panose="00000400000000000000" pitchFamily="2" charset="-78"/>
              </a:rPr>
              <a:t>۱۵۰۰</a:t>
            </a:r>
            <a:r>
              <a:rPr lang="fa-IR" sz="3200" dirty="0">
                <a:ln>
                  <a:noFill/>
                </a:ln>
                <a:solidFill>
                  <a:srgbClr val="000000"/>
                </a:solidFill>
                <a:effectLst/>
                <a:latin typeface="Microsoft Uighur" panose="02000000000000000000" pitchFamily="2" charset="-78"/>
                <a:ea typeface="Arial Unicode MS"/>
                <a:cs typeface="Microsoft Uighur" panose="02000000000000000000" pitchFamily="2" charset="-78"/>
              </a:rPr>
              <a:t> </a:t>
            </a:r>
            <a:r>
              <a:rPr lang="ar-SA" sz="3200" dirty="0">
                <a:ln>
                  <a:noFill/>
                </a:ln>
                <a:solidFill>
                  <a:srgbClr val="000000"/>
                </a:solidFill>
                <a:effectLst/>
                <a:latin typeface="Microsoft Uighur" panose="02000000000000000000" pitchFamily="2" charset="-78"/>
                <a:ea typeface="Arial Unicode MS"/>
                <a:cs typeface="Microsoft Uighur" panose="02000000000000000000" pitchFamily="2" charset="-78"/>
              </a:rPr>
              <a:t>نفر در </a:t>
            </a:r>
            <a:r>
              <a:rPr lang="ar-SA" sz="3200" dirty="0">
                <a:ln>
                  <a:noFill/>
                </a:ln>
                <a:solidFill>
                  <a:srgbClr val="000000"/>
                </a:solidFill>
                <a:effectLst/>
                <a:latin typeface="Microsoft Uighur" panose="02000000000000000000" pitchFamily="2" charset="-78"/>
                <a:ea typeface="Arial Unicode MS"/>
                <a:cs typeface="B Zar" panose="00000400000000000000" pitchFamily="2" charset="-78"/>
              </a:rPr>
              <a:t>دوره</a:t>
            </a:r>
            <a:r>
              <a:rPr lang="ar-SA" sz="3200" dirty="0">
                <a:ln>
                  <a:noFill/>
                </a:ln>
                <a:solidFill>
                  <a:srgbClr val="000000"/>
                </a:solidFill>
                <a:effectLst/>
                <a:latin typeface="Microsoft Uighur" panose="02000000000000000000" pitchFamily="2" charset="-78"/>
                <a:ea typeface="Arial Unicode MS"/>
                <a:cs typeface="Microsoft Uighur" panose="02000000000000000000" pitchFamily="2" charset="-78"/>
              </a:rPr>
              <a:t> کارشناسی</a:t>
            </a:r>
            <a:r>
              <a:rPr lang="fa-IR" sz="3200" dirty="0">
                <a:solidFill>
                  <a:srgbClr val="000000"/>
                </a:solidFill>
                <a:latin typeface="Microsoft Uighur" panose="02000000000000000000" pitchFamily="2" charset="-78"/>
                <a:ea typeface="Arial Unicode MS"/>
                <a:cs typeface="Microsoft Uighur" panose="02000000000000000000" pitchFamily="2" charset="-78"/>
              </a:rPr>
              <a:t>.   </a:t>
            </a:r>
            <a:endParaRPr lang="fa-IR" sz="3200" dirty="0">
              <a:ln>
                <a:noFill/>
              </a:ln>
              <a:solidFill>
                <a:srgbClr val="996600"/>
              </a:solidFill>
              <a:effectLst/>
              <a:latin typeface="Microsoft Uighur" panose="02000000000000000000" pitchFamily="2" charset="-78"/>
              <a:ea typeface="Arial Unicode MS"/>
              <a:cs typeface="Microsoft Uighur" panose="02000000000000000000" pitchFamily="2" charset="-78"/>
            </a:endParaRPr>
          </a:p>
          <a:p>
            <a:pPr marL="342900" marR="0" indent="-342900" algn="r" rtl="1">
              <a:spcBef>
                <a:spcPts val="0"/>
              </a:spcBef>
              <a:spcAft>
                <a:spcPts val="0"/>
              </a:spcAft>
              <a:buFont typeface="Arial" panose="020B0604020202020204" pitchFamily="34" charset="0"/>
              <a:buChar char="•"/>
            </a:pPr>
            <a:r>
              <a:rPr lang="fa-IR" sz="3200" dirty="0">
                <a:ln>
                  <a:noFill/>
                </a:ln>
                <a:solidFill>
                  <a:srgbClr val="000000"/>
                </a:solidFill>
                <a:effectLst/>
                <a:latin typeface="IPT.Nazanin" panose="00000400000000000000" pitchFamily="2" charset="2"/>
                <a:ea typeface="Arial Unicode MS"/>
                <a:cs typeface="B Zar" panose="00000400000000000000" pitchFamily="2" charset="-78"/>
              </a:rPr>
              <a:t>۸۵۰</a:t>
            </a:r>
            <a:r>
              <a:rPr lang="ar-SA" sz="3200" dirty="0">
                <a:ln>
                  <a:noFill/>
                </a:ln>
                <a:solidFill>
                  <a:srgbClr val="000000"/>
                </a:solidFill>
                <a:effectLst/>
                <a:latin typeface="Microsoft Uighur" panose="02000000000000000000" pitchFamily="2" charset="-78"/>
                <a:ea typeface="Arial Unicode MS"/>
                <a:cs typeface="Microsoft Uighur" panose="02000000000000000000" pitchFamily="2" charset="-78"/>
              </a:rPr>
              <a:t>  نفر در دوره کارشناسی ارشد</a:t>
            </a:r>
            <a:r>
              <a:rPr lang="fa-IR" sz="3200" dirty="0">
                <a:ln>
                  <a:noFill/>
                </a:ln>
                <a:solidFill>
                  <a:srgbClr val="000000"/>
                </a:solidFill>
                <a:effectLst/>
                <a:latin typeface="Microsoft Uighur" panose="02000000000000000000" pitchFamily="2" charset="-78"/>
                <a:ea typeface="Arial Unicode MS"/>
                <a:cs typeface="Microsoft Uighur" panose="02000000000000000000" pitchFamily="2" charset="-78"/>
              </a:rPr>
              <a:t>.</a:t>
            </a:r>
          </a:p>
          <a:p>
            <a:pPr marL="342900" marR="0" indent="-342900" algn="r" rtl="1">
              <a:spcBef>
                <a:spcPts val="0"/>
              </a:spcBef>
              <a:spcAft>
                <a:spcPts val="0"/>
              </a:spcAft>
              <a:buFont typeface="Arial" panose="020B0604020202020204" pitchFamily="34" charset="0"/>
              <a:buChar char="•"/>
            </a:pPr>
            <a:r>
              <a:rPr lang="ar-SA" sz="3200" dirty="0">
                <a:ln>
                  <a:noFill/>
                </a:ln>
                <a:solidFill>
                  <a:srgbClr val="000000"/>
                </a:solidFill>
                <a:effectLst/>
                <a:latin typeface="Microsoft Uighur" panose="02000000000000000000" pitchFamily="2" charset="-78"/>
                <a:ea typeface="Arial Unicode MS"/>
                <a:cs typeface="Microsoft Uighur" panose="02000000000000000000" pitchFamily="2" charset="-78"/>
              </a:rPr>
              <a:t> </a:t>
            </a:r>
            <a:r>
              <a:rPr lang="fa-IR" sz="3200" dirty="0">
                <a:ln>
                  <a:noFill/>
                </a:ln>
                <a:solidFill>
                  <a:srgbClr val="000000"/>
                </a:solidFill>
                <a:effectLst/>
                <a:latin typeface="IPT.Nazanin" panose="00000400000000000000" pitchFamily="2" charset="2"/>
                <a:ea typeface="Arial Unicode MS"/>
                <a:cs typeface="B Zar" panose="00000400000000000000" pitchFamily="2" charset="-78"/>
              </a:rPr>
              <a:t>۱۱۰</a:t>
            </a:r>
            <a:r>
              <a:rPr lang="ar-SA" sz="3200" dirty="0">
                <a:ln>
                  <a:noFill/>
                </a:ln>
                <a:solidFill>
                  <a:srgbClr val="000000"/>
                </a:solidFill>
                <a:effectLst/>
                <a:latin typeface="Microsoft Uighur" panose="02000000000000000000" pitchFamily="2" charset="-78"/>
                <a:ea typeface="Arial Unicode MS"/>
                <a:cs typeface="Microsoft Uighur" panose="02000000000000000000" pitchFamily="2" charset="-78"/>
              </a:rPr>
              <a:t> نفر در دوره دکتری</a:t>
            </a:r>
            <a:r>
              <a:rPr lang="fa-IR" sz="3200" dirty="0">
                <a:ln>
                  <a:noFill/>
                </a:ln>
                <a:solidFill>
                  <a:srgbClr val="000000"/>
                </a:solidFill>
                <a:effectLst/>
                <a:latin typeface="Microsoft Uighur" panose="02000000000000000000" pitchFamily="2" charset="-78"/>
                <a:ea typeface="Arial Unicode MS"/>
                <a:cs typeface="Microsoft Uighur" panose="02000000000000000000" pitchFamily="2" charset="-78"/>
              </a:rPr>
              <a:t>.                     </a:t>
            </a:r>
            <a:endParaRPr lang="en-US" sz="3200" dirty="0">
              <a:ln>
                <a:noFill/>
              </a:ln>
              <a:solidFill>
                <a:srgbClr val="000000"/>
              </a:solidFill>
              <a:effectLst/>
              <a:latin typeface="Microsoft Uighur" panose="02000000000000000000" pitchFamily="2" charset="-78"/>
              <a:ea typeface="Arial Unicode MS"/>
              <a:cs typeface="Microsoft Uighur" panose="02000000000000000000" pitchFamily="2" charset="-78"/>
            </a:endParaRPr>
          </a:p>
        </p:txBody>
      </p:sp>
      <p:sp>
        <p:nvSpPr>
          <p:cNvPr id="8" name="TextBox 7">
            <a:extLst>
              <a:ext uri="{FF2B5EF4-FFF2-40B4-BE49-F238E27FC236}">
                <a16:creationId xmlns:a16="http://schemas.microsoft.com/office/drawing/2014/main" id="{8CE9E10C-4A80-4A4E-89CD-4C321831487D}"/>
              </a:ext>
            </a:extLst>
          </p:cNvPr>
          <p:cNvSpPr txBox="1"/>
          <p:nvPr/>
        </p:nvSpPr>
        <p:spPr>
          <a:xfrm>
            <a:off x="6027712" y="1266572"/>
            <a:ext cx="2883021" cy="461665"/>
          </a:xfrm>
          <a:prstGeom prst="rect">
            <a:avLst/>
          </a:prstGeom>
          <a:noFill/>
        </p:spPr>
        <p:txBody>
          <a:bodyPr wrap="square">
            <a:spAutoFit/>
          </a:bodyPr>
          <a:lstStyle/>
          <a:p>
            <a:pPr marL="342900" indent="-342900" algn="r" rtl="1">
              <a:spcBef>
                <a:spcPts val="0"/>
              </a:spcBef>
              <a:spcAft>
                <a:spcPts val="1200"/>
              </a:spcAft>
              <a:buFont typeface="Wingdings" panose="05000000000000000000" pitchFamily="2" charset="2"/>
              <a:buChar char="q"/>
            </a:pPr>
            <a:r>
              <a:rPr lang="fa-IR" sz="2400" b="1" dirty="0">
                <a:ln>
                  <a:noFill/>
                </a:ln>
                <a:solidFill>
                  <a:srgbClr val="C00000"/>
                </a:solidFill>
                <a:effectLst/>
                <a:latin typeface="Microsoft Uighur" panose="02000000000000000000" pitchFamily="2" charset="-78"/>
                <a:ea typeface="Arial Unicode MS"/>
                <a:cs typeface="Microsoft Uighur" panose="02000000000000000000" pitchFamily="2" charset="-78"/>
              </a:rPr>
              <a:t> اعضای هیئت علمی:</a:t>
            </a:r>
            <a:r>
              <a:rPr lang="fa-IR" sz="2400" b="1" dirty="0">
                <a:ln>
                  <a:noFill/>
                </a:ln>
                <a:solidFill>
                  <a:srgbClr val="C00000"/>
                </a:solidFill>
                <a:latin typeface="Microsoft Uighur" panose="02000000000000000000" pitchFamily="2" charset="-78"/>
                <a:ea typeface="Arial Unicode MS"/>
                <a:cs typeface="Microsoft Uighur" panose="02000000000000000000" pitchFamily="2" charset="-78"/>
              </a:rPr>
              <a:t> </a:t>
            </a:r>
            <a:r>
              <a:rPr lang="fa-IR" sz="2400" b="1" dirty="0">
                <a:ln>
                  <a:noFill/>
                </a:ln>
                <a:solidFill>
                  <a:schemeClr val="accent4">
                    <a:lumMod val="50000"/>
                  </a:schemeClr>
                </a:solidFill>
                <a:latin typeface="Microsoft Uighur" panose="02000000000000000000" pitchFamily="2" charset="-78"/>
                <a:ea typeface="Arial Unicode MS"/>
                <a:cs typeface="Microsoft Uighur" panose="02000000000000000000" pitchFamily="2" charset="-78"/>
              </a:rPr>
              <a:t>۲۶ نفر</a:t>
            </a:r>
            <a:endParaRPr lang="fa-IR" sz="2400" dirty="0">
              <a:solidFill>
                <a:schemeClr val="accent4">
                  <a:lumMod val="50000"/>
                </a:schemeClr>
              </a:solidFill>
              <a:latin typeface="Microsoft Uighur" panose="02000000000000000000" pitchFamily="2" charset="-78"/>
              <a:ea typeface="Arial Unicode MS"/>
              <a:cs typeface="Microsoft Uighur" panose="02000000000000000000" pitchFamily="2" charset="-78"/>
            </a:endParaRPr>
          </a:p>
        </p:txBody>
      </p:sp>
    </p:spTree>
    <p:extLst>
      <p:ext uri="{BB962C8B-B14F-4D97-AF65-F5344CB8AC3E}">
        <p14:creationId xmlns:p14="http://schemas.microsoft.com/office/powerpoint/2010/main" val="2425486100"/>
      </p:ext>
    </p:extLst>
  </p:cSld>
  <p:clrMapOvr>
    <a:masterClrMapping/>
  </p:clrMapOvr>
  <p:transition>
    <p:diamon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96CE-6B51-E7A0-C03A-4A77EC004F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8718" y="189337"/>
            <a:ext cx="5663449" cy="3053103"/>
          </a:xfrm>
          <a:prstGeom prst="rect">
            <a:avLst/>
          </a:prstGeom>
          <a:noFill/>
        </p:spPr>
      </p:pic>
      <p:pic>
        <p:nvPicPr>
          <p:cNvPr id="3" name="Picture 2">
            <a:extLst>
              <a:ext uri="{FF2B5EF4-FFF2-40B4-BE49-F238E27FC236}">
                <a16:creationId xmlns:a16="http://schemas.microsoft.com/office/drawing/2014/main" id="{30090406-4A67-A37E-194A-94760FE192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63463" y="3440486"/>
            <a:ext cx="5706274" cy="3212410"/>
          </a:xfrm>
          <a:prstGeom prst="rect">
            <a:avLst/>
          </a:prstGeom>
          <a:noFill/>
        </p:spPr>
      </p:pic>
      <p:sp>
        <p:nvSpPr>
          <p:cNvPr id="5" name="TextBox 4">
            <a:extLst>
              <a:ext uri="{FF2B5EF4-FFF2-40B4-BE49-F238E27FC236}">
                <a16:creationId xmlns:a16="http://schemas.microsoft.com/office/drawing/2014/main" id="{AC5C93F4-135E-BFAF-D1B4-0E365292079C}"/>
              </a:ext>
            </a:extLst>
          </p:cNvPr>
          <p:cNvSpPr txBox="1"/>
          <p:nvPr/>
        </p:nvSpPr>
        <p:spPr>
          <a:xfrm>
            <a:off x="4608787" y="3645446"/>
            <a:ext cx="4225159" cy="461665"/>
          </a:xfrm>
          <a:prstGeom prst="rect">
            <a:avLst/>
          </a:prstGeom>
          <a:noFill/>
        </p:spPr>
        <p:txBody>
          <a:bodyPr wrap="square">
            <a:spAutoFit/>
          </a:bodyPr>
          <a:lstStyle/>
          <a:p>
            <a:r>
              <a:rPr lang="fa-IR" sz="2400" b="1" kern="1200" dirty="0">
                <a:solidFill>
                  <a:schemeClr val="bg1"/>
                </a:solidFill>
                <a:effectLst/>
                <a:latin typeface="Calibri" panose="020F0502020204030204" pitchFamily="34" charset="0"/>
                <a:ea typeface="Calibri" panose="020F0502020204030204" pitchFamily="34" charset="0"/>
                <a:cs typeface="2  Nazanin"/>
              </a:rPr>
              <a:t> آزمایشگاه تحقیقاتی مغناطواپتیک.</a:t>
            </a:r>
            <a:endParaRPr lang="en-US" dirty="0">
              <a:solidFill>
                <a:schemeClr val="bg1"/>
              </a:solidFill>
            </a:endParaRPr>
          </a:p>
        </p:txBody>
      </p:sp>
      <p:sp>
        <p:nvSpPr>
          <p:cNvPr id="7" name="TextBox 6">
            <a:extLst>
              <a:ext uri="{FF2B5EF4-FFF2-40B4-BE49-F238E27FC236}">
                <a16:creationId xmlns:a16="http://schemas.microsoft.com/office/drawing/2014/main" id="{8085D0C3-509B-00B2-5E6F-A6F958411C9C}"/>
              </a:ext>
            </a:extLst>
          </p:cNvPr>
          <p:cNvSpPr txBox="1"/>
          <p:nvPr/>
        </p:nvSpPr>
        <p:spPr>
          <a:xfrm>
            <a:off x="2075793" y="2557132"/>
            <a:ext cx="4572000" cy="461665"/>
          </a:xfrm>
          <a:prstGeom prst="rect">
            <a:avLst/>
          </a:prstGeom>
          <a:noFill/>
        </p:spPr>
        <p:txBody>
          <a:bodyPr wrap="square">
            <a:spAutoFit/>
          </a:bodyPr>
          <a:lstStyle/>
          <a:p>
            <a:r>
              <a:rPr lang="fa-IR" sz="2400" b="1" kern="1200" dirty="0">
                <a:solidFill>
                  <a:schemeClr val="bg1"/>
                </a:solidFill>
                <a:effectLst/>
                <a:latin typeface="Calibri" panose="020F0502020204030204" pitchFamily="34" charset="0"/>
                <a:ea typeface="Calibri" panose="020F0502020204030204" pitchFamily="34" charset="0"/>
                <a:cs typeface="2  Nazanin"/>
              </a:rPr>
              <a:t> دستگاه لايه نشاني ليزر تپشی.</a:t>
            </a:r>
            <a:endParaRPr lang="en-US" dirty="0">
              <a:solidFill>
                <a:schemeClr val="bg1"/>
              </a:solidFill>
            </a:endParaRPr>
          </a:p>
        </p:txBody>
      </p:sp>
      <p:sp>
        <p:nvSpPr>
          <p:cNvPr id="4" name="TextBox 3">
            <a:extLst>
              <a:ext uri="{FF2B5EF4-FFF2-40B4-BE49-F238E27FC236}">
                <a16:creationId xmlns:a16="http://schemas.microsoft.com/office/drawing/2014/main" id="{4EC275B7-654E-A0DC-0B98-5E76253FAB23}"/>
              </a:ext>
            </a:extLst>
          </p:cNvPr>
          <p:cNvSpPr txBox="1"/>
          <p:nvPr/>
        </p:nvSpPr>
        <p:spPr>
          <a:xfrm>
            <a:off x="5827985" y="917752"/>
            <a:ext cx="3042747" cy="830997"/>
          </a:xfrm>
          <a:prstGeom prst="rect">
            <a:avLst/>
          </a:prstGeom>
          <a:noFill/>
        </p:spPr>
        <p:txBody>
          <a:bodyPr wrap="square">
            <a:spAutoFit/>
          </a:bodyPr>
          <a:lstStyle/>
          <a:p>
            <a:pPr marL="285750" indent="-285750" algn="r" rtl="1">
              <a:buFont typeface="Arial" panose="020B0604020202020204" pitchFamily="34" charset="0"/>
              <a:buChar char="•"/>
            </a:pPr>
            <a:r>
              <a:rPr lang="fa-IR" sz="1600" b="1" kern="1200" dirty="0">
                <a:solidFill>
                  <a:schemeClr val="tx2"/>
                </a:solidFill>
                <a:effectLst/>
                <a:latin typeface="Calibri" panose="020F0502020204030204" pitchFamily="34" charset="0"/>
                <a:ea typeface="Calibri" panose="020F0502020204030204" pitchFamily="34" charset="0"/>
                <a:cs typeface="2  Nazanin"/>
              </a:rPr>
              <a:t>۱۲ آزمایشگاه آموزشی</a:t>
            </a:r>
          </a:p>
          <a:p>
            <a:pPr marL="285750" indent="-285750" algn="r" rtl="1">
              <a:buFont typeface="Arial" panose="020B0604020202020204" pitchFamily="34" charset="0"/>
              <a:buChar char="•"/>
            </a:pPr>
            <a:r>
              <a:rPr lang="fa-IR" sz="1600" b="1" dirty="0">
                <a:solidFill>
                  <a:schemeClr val="tx2"/>
                </a:solidFill>
                <a:latin typeface="Calibri" panose="020F0502020204030204" pitchFamily="34" charset="0"/>
                <a:ea typeface="Calibri" panose="020F0502020204030204" pitchFamily="34" charset="0"/>
                <a:cs typeface="2  Nazanin"/>
              </a:rPr>
              <a:t>۱۲ آزمایشگاه پژوهشی</a:t>
            </a:r>
            <a:endParaRPr lang="fa-IR" sz="1600" b="1" kern="1200" dirty="0">
              <a:solidFill>
                <a:schemeClr val="tx2"/>
              </a:solidFill>
              <a:effectLst/>
              <a:latin typeface="Calibri" panose="020F0502020204030204" pitchFamily="34" charset="0"/>
              <a:ea typeface="Calibri" panose="020F0502020204030204" pitchFamily="34" charset="0"/>
              <a:cs typeface="2  Nazanin"/>
            </a:endParaRPr>
          </a:p>
          <a:p>
            <a:endParaRPr lang="en-US" sz="1600" dirty="0">
              <a:solidFill>
                <a:schemeClr val="tx2"/>
              </a:solidFill>
            </a:endParaRPr>
          </a:p>
        </p:txBody>
      </p:sp>
    </p:spTree>
    <p:extLst>
      <p:ext uri="{BB962C8B-B14F-4D97-AF65-F5344CB8AC3E}">
        <p14:creationId xmlns:p14="http://schemas.microsoft.com/office/powerpoint/2010/main" val="3340257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lab coats sitting at a table&#10;&#10;Description automatically generated">
            <a:extLst>
              <a:ext uri="{FF2B5EF4-FFF2-40B4-BE49-F238E27FC236}">
                <a16:creationId xmlns:a16="http://schemas.microsoft.com/office/drawing/2014/main" id="{8B7B5B76-9377-48DD-2493-F0DC5700EA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434" y="239205"/>
            <a:ext cx="4734912" cy="3156609"/>
          </a:xfrm>
          <a:prstGeom prst="rect">
            <a:avLst/>
          </a:prstGeom>
        </p:spPr>
      </p:pic>
      <p:pic>
        <p:nvPicPr>
          <p:cNvPr id="3" name="Picture 2">
            <a:extLst>
              <a:ext uri="{FF2B5EF4-FFF2-40B4-BE49-F238E27FC236}">
                <a16:creationId xmlns:a16="http://schemas.microsoft.com/office/drawing/2014/main" id="{A0E6904C-C0BF-C5AA-9EC6-6B2669EC89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9902" y="3557752"/>
            <a:ext cx="4734912" cy="3156607"/>
          </a:xfrm>
          <a:prstGeom prst="rect">
            <a:avLst/>
          </a:prstGeom>
        </p:spPr>
      </p:pic>
    </p:spTree>
    <p:extLst>
      <p:ext uri="{BB962C8B-B14F-4D97-AF65-F5344CB8AC3E}">
        <p14:creationId xmlns:p14="http://schemas.microsoft.com/office/powerpoint/2010/main" val="1068112790"/>
      </p:ext>
    </p:extLst>
  </p:cSld>
  <p:clrMapOvr>
    <a:masterClrMapping/>
  </p:clrMapOvr>
</p:sld>
</file>

<file path=ppt/theme/theme1.xml><?xml version="1.0" encoding="utf-8"?>
<a:theme xmlns:a="http://schemas.openxmlformats.org/drawingml/2006/main" name="Wisp">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17987</TotalTime>
  <Words>1111</Words>
  <Application>Microsoft Office PowerPoint</Application>
  <PresentationFormat>On-screen Show (4:3)</PresentationFormat>
  <Paragraphs>125</Paragraphs>
  <Slides>29</Slides>
  <Notes>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41" baseType="lpstr">
      <vt:lpstr>Arial</vt:lpstr>
      <vt:lpstr>B Nazanin</vt:lpstr>
      <vt:lpstr>Calibri</vt:lpstr>
      <vt:lpstr>Century Gothic</vt:lpstr>
      <vt:lpstr>Helvetica Neue</vt:lpstr>
      <vt:lpstr>IPT.Nazanin</vt:lpstr>
      <vt:lpstr>Microsoft Uighur</vt:lpstr>
      <vt:lpstr>Times New Roman</vt:lpstr>
      <vt:lpstr>Wingdings</vt:lpstr>
      <vt:lpstr>Wingdings 3</vt:lpstr>
      <vt:lpstr>Wisp</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سپاسگزارم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Ink the Deal</dc:title>
  <dc:creator>Koosha</dc:creator>
  <cp:lastModifiedBy>Seyedzafarollah Kalantari</cp:lastModifiedBy>
  <cp:revision>1133</cp:revision>
  <dcterms:created xsi:type="dcterms:W3CDTF">2014-05-14T18:07:22Z</dcterms:created>
  <dcterms:modified xsi:type="dcterms:W3CDTF">2023-08-18T21:02:32Z</dcterms:modified>
</cp:coreProperties>
</file>