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Lst>
  <p:notesMasterIdLst>
    <p:notesMasterId r:id="rId12"/>
  </p:notesMasterIdLst>
  <p:sldIdLst>
    <p:sldId id="266" r:id="rId2"/>
    <p:sldId id="258" r:id="rId3"/>
    <p:sldId id="257" r:id="rId4"/>
    <p:sldId id="260" r:id="rId5"/>
    <p:sldId id="259" r:id="rId6"/>
    <p:sldId id="261" r:id="rId7"/>
    <p:sldId id="262" r:id="rId8"/>
    <p:sldId id="263" r:id="rId9"/>
    <p:sldId id="268"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76" d="100"/>
          <a:sy n="76" d="100"/>
        </p:scale>
        <p:origin x="132"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F71D76-6A79-49AA-9C28-A8160FA3B049}" type="datetimeFigureOut">
              <a:rPr lang="en-US" smtClean="0"/>
              <a:t>8/26/2023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C66911-BB90-41B3-83BD-2558C666B75E}" type="slidenum">
              <a:rPr lang="en-US" smtClean="0"/>
              <a:t>‹#›</a:t>
            </a:fld>
            <a:endParaRPr lang="en-US"/>
          </a:p>
        </p:txBody>
      </p:sp>
    </p:spTree>
    <p:extLst>
      <p:ext uri="{BB962C8B-B14F-4D97-AF65-F5344CB8AC3E}">
        <p14:creationId xmlns:p14="http://schemas.microsoft.com/office/powerpoint/2010/main" val="1955319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4C3637-8BD4-48C6-9676-E0F0D01EDAB6}" type="datetimeFigureOut">
              <a:rPr lang="en-US" smtClean="0"/>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2488589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4C3637-8BD4-48C6-9676-E0F0D01EDAB6}" type="datetimeFigureOut">
              <a:rPr lang="en-US" smtClean="0"/>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30687928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4C3637-8BD4-48C6-9676-E0F0D01EDAB6}" type="datetimeFigureOut">
              <a:rPr lang="en-US" smtClean="0"/>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21D1B-E5D2-42C3-9520-A53F712265C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39315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4C3637-8BD4-48C6-9676-E0F0D01EDAB6}" type="datetimeFigureOut">
              <a:rPr lang="en-US" smtClean="0"/>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432581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4C3637-8BD4-48C6-9676-E0F0D01EDAB6}" type="datetimeFigureOut">
              <a:rPr lang="en-US" smtClean="0"/>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21D1B-E5D2-42C3-9520-A53F712265C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9892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4C3637-8BD4-48C6-9676-E0F0D01EDAB6}" type="datetimeFigureOut">
              <a:rPr lang="en-US" smtClean="0"/>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21029567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4C3637-8BD4-48C6-9676-E0F0D01EDAB6}" type="datetimeFigureOut">
              <a:rPr lang="en-US" smtClean="0"/>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11737908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4C3637-8BD4-48C6-9676-E0F0D01EDAB6}" type="datetimeFigureOut">
              <a:rPr lang="en-US" smtClean="0"/>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28997256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4C3637-8BD4-48C6-9676-E0F0D01EDAB6}" type="datetimeFigureOut">
              <a:rPr lang="en-US" smtClean="0"/>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662544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4C3637-8BD4-48C6-9676-E0F0D01EDAB6}" type="datetimeFigureOut">
              <a:rPr lang="en-US" smtClean="0"/>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28763843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4C3637-8BD4-48C6-9676-E0F0D01EDAB6}" type="datetimeFigureOut">
              <a:rPr lang="en-US" smtClean="0"/>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2458507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B4C3637-8BD4-48C6-9676-E0F0D01EDAB6}" type="datetimeFigureOut">
              <a:rPr lang="en-US" smtClean="0"/>
              <a:t>8/26/2023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2199484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B4C3637-8BD4-48C6-9676-E0F0D01EDAB6}" type="datetimeFigureOut">
              <a:rPr lang="en-US" smtClean="0"/>
              <a:t>8/26/2023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940892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C3637-8BD4-48C6-9676-E0F0D01EDAB6}" type="datetimeFigureOut">
              <a:rPr lang="en-US" smtClean="0"/>
              <a:t>8/26/2023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13507289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4C3637-8BD4-48C6-9676-E0F0D01EDAB6}" type="datetimeFigureOut">
              <a:rPr lang="en-US" smtClean="0"/>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21D1B-E5D2-42C3-9520-A53F712265C2}" type="slidenum">
              <a:rPr lang="en-US" smtClean="0"/>
              <a:t>‹#›</a:t>
            </a:fld>
            <a:endParaRPr lang="en-US"/>
          </a:p>
        </p:txBody>
      </p:sp>
    </p:spTree>
    <p:extLst>
      <p:ext uri="{BB962C8B-B14F-4D97-AF65-F5344CB8AC3E}">
        <p14:creationId xmlns:p14="http://schemas.microsoft.com/office/powerpoint/2010/main" val="4227507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21D1B-E5D2-42C3-9520-A53F712265C2}" type="slidenum">
              <a:rPr lang="en-US" smtClean="0"/>
              <a:t>‹#›</a:t>
            </a:fld>
            <a:endParaRPr lang="en-US"/>
          </a:p>
        </p:txBody>
      </p:sp>
      <p:sp>
        <p:nvSpPr>
          <p:cNvPr id="5" name="Date Placeholder 4"/>
          <p:cNvSpPr>
            <a:spLocks noGrp="1"/>
          </p:cNvSpPr>
          <p:nvPr>
            <p:ph type="dt" sz="half" idx="10"/>
          </p:nvPr>
        </p:nvSpPr>
        <p:spPr/>
        <p:txBody>
          <a:bodyPr/>
          <a:lstStyle/>
          <a:p>
            <a:fld id="{FB4C3637-8BD4-48C6-9676-E0F0D01EDAB6}" type="datetimeFigureOut">
              <a:rPr lang="en-US" smtClean="0"/>
              <a:t>8/26/2023</a:t>
            </a:fld>
            <a:endParaRPr lang="en-US"/>
          </a:p>
        </p:txBody>
      </p:sp>
    </p:spTree>
    <p:extLst>
      <p:ext uri="{BB962C8B-B14F-4D97-AF65-F5344CB8AC3E}">
        <p14:creationId xmlns:p14="http://schemas.microsoft.com/office/powerpoint/2010/main" val="3034898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4C3637-8BD4-48C6-9676-E0F0D01EDAB6}" type="datetimeFigureOut">
              <a:rPr lang="en-US" smtClean="0"/>
              <a:t>8/26/2023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8321D1B-E5D2-42C3-9520-A53F712265C2}" type="slidenum">
              <a:rPr lang="en-US" smtClean="0"/>
              <a:t>‹#›</a:t>
            </a:fld>
            <a:endParaRPr lang="en-US"/>
          </a:p>
        </p:txBody>
      </p:sp>
    </p:spTree>
    <p:extLst>
      <p:ext uri="{BB962C8B-B14F-4D97-AF65-F5344CB8AC3E}">
        <p14:creationId xmlns:p14="http://schemas.microsoft.com/office/powerpoint/2010/main" val="261794365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9882" y="0"/>
            <a:ext cx="2948243" cy="1569660"/>
          </a:xfrm>
          <a:prstGeom prst="rect">
            <a:avLst/>
          </a:prstGeom>
          <a:noFill/>
        </p:spPr>
        <p:txBody>
          <a:bodyPr wrap="none" lIns="91440" tIns="45720" rIns="91440" bIns="45720">
            <a:spAutoFit/>
          </a:bodyPr>
          <a:lstStyle/>
          <a:p>
            <a:pPr algn="ctr"/>
            <a:r>
              <a:rPr lang="fa-IR" sz="9600" b="0" cap="none" spc="0" dirty="0" smtClean="0">
                <a:ln w="0"/>
                <a:solidFill>
                  <a:schemeClr val="accent1">
                    <a:lumMod val="75000"/>
                  </a:schemeClr>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به نام خدا</a:t>
            </a:r>
            <a:endParaRPr lang="en-US" sz="9600" b="0" cap="none" spc="0" dirty="0">
              <a:ln w="0"/>
              <a:solidFill>
                <a:schemeClr val="accent1">
                  <a:lumMod val="75000"/>
                </a:schemeClr>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endParaRPr>
          </a:p>
        </p:txBody>
      </p:sp>
      <p:sp>
        <p:nvSpPr>
          <p:cNvPr id="3" name="Rectangle 2"/>
          <p:cNvSpPr/>
          <p:nvPr/>
        </p:nvSpPr>
        <p:spPr>
          <a:xfrm>
            <a:off x="907697" y="4426228"/>
            <a:ext cx="8210902" cy="1384995"/>
          </a:xfrm>
          <a:prstGeom prst="rect">
            <a:avLst/>
          </a:prstGeom>
          <a:noFill/>
        </p:spPr>
        <p:txBody>
          <a:bodyPr wrap="none" lIns="91440" tIns="45720" rIns="91440" bIns="45720">
            <a:spAutoFit/>
          </a:bodyPr>
          <a:lstStyle/>
          <a:p>
            <a:pPr algn="r"/>
            <a:r>
              <a:rPr lang="fa-IR" sz="2800" b="0" cap="none" spc="0" dirty="0" smtClean="0">
                <a:ln w="0"/>
                <a:solidFill>
                  <a:schemeClr val="accent1">
                    <a:lumMod val="75000"/>
                  </a:schemeClr>
                </a:solidFill>
                <a:effectLst>
                  <a:outerShdw blurRad="38100" dist="19050" dir="2700000" algn="tl" rotWithShape="0">
                    <a:schemeClr val="dk1">
                      <a:alpha val="40000"/>
                    </a:schemeClr>
                  </a:outerShdw>
                </a:effectLst>
                <a:latin typeface="Arabic Typesetting" panose="03020402040406030203" pitchFamily="66" charset="-78"/>
                <a:cs typeface="B Nazanin" panose="00000400000000000000" pitchFamily="2" charset="-78"/>
              </a:rPr>
              <a:t>استاد راهنما : دکتر مهدی رنجبر</a:t>
            </a:r>
            <a:endParaRPr lang="fa-IR" sz="2800" dirty="0">
              <a:ln w="0"/>
              <a:solidFill>
                <a:schemeClr val="accent1">
                  <a:lumMod val="75000"/>
                </a:schemeClr>
              </a:solidFill>
              <a:effectLst>
                <a:outerShdw blurRad="38100" dist="19050" dir="2700000" algn="tl" rotWithShape="0">
                  <a:schemeClr val="dk1">
                    <a:alpha val="40000"/>
                  </a:schemeClr>
                </a:outerShdw>
              </a:effectLst>
              <a:latin typeface="Arabic Typesetting" panose="03020402040406030203" pitchFamily="66" charset="-78"/>
              <a:cs typeface="B Nazanin" panose="00000400000000000000" pitchFamily="2" charset="-78"/>
            </a:endParaRPr>
          </a:p>
          <a:p>
            <a:pPr algn="r"/>
            <a:endParaRPr lang="fa-IR" sz="2800" b="0" cap="none" spc="0" dirty="0" smtClean="0">
              <a:ln w="0"/>
              <a:solidFill>
                <a:schemeClr val="accent1">
                  <a:lumMod val="75000"/>
                </a:schemeClr>
              </a:solidFill>
              <a:effectLst>
                <a:outerShdw blurRad="38100" dist="19050" dir="2700000" algn="tl" rotWithShape="0">
                  <a:schemeClr val="dk1">
                    <a:alpha val="40000"/>
                  </a:schemeClr>
                </a:outerShdw>
              </a:effectLst>
              <a:latin typeface="Arabic Typesetting" panose="03020402040406030203" pitchFamily="66" charset="-78"/>
              <a:cs typeface="B Nazanin" panose="00000400000000000000" pitchFamily="2" charset="-78"/>
            </a:endParaRPr>
          </a:p>
          <a:p>
            <a:pPr algn="r"/>
            <a:r>
              <a:rPr lang="fa-IR" sz="2800" b="0" cap="none" spc="0" dirty="0" smtClean="0">
                <a:ln w="0"/>
                <a:solidFill>
                  <a:schemeClr val="accent1">
                    <a:lumMod val="75000"/>
                  </a:schemeClr>
                </a:solidFill>
                <a:effectLst>
                  <a:outerShdw blurRad="38100" dist="19050" dir="2700000" algn="tl" rotWithShape="0">
                    <a:schemeClr val="dk1">
                      <a:alpha val="40000"/>
                    </a:schemeClr>
                  </a:outerShdw>
                </a:effectLst>
                <a:latin typeface="Arabic Typesetting" panose="03020402040406030203" pitchFamily="66" charset="-78"/>
                <a:cs typeface="B Nazanin" panose="00000400000000000000" pitchFamily="2" charset="-78"/>
              </a:rPr>
              <a:t>گرد آوردنگان : نگار روزبهانی،فاطمه فاضلی،فاطمه خادمی،فاطمه ولی اللهی</a:t>
            </a:r>
            <a:endParaRPr lang="en-US" sz="2800" b="0" cap="none" spc="0" dirty="0">
              <a:ln w="0"/>
              <a:solidFill>
                <a:schemeClr val="accent1">
                  <a:lumMod val="75000"/>
                </a:schemeClr>
              </a:solidFill>
              <a:effectLst>
                <a:outerShdw blurRad="38100" dist="19050" dir="2700000" algn="tl" rotWithShape="0">
                  <a:schemeClr val="dk1">
                    <a:alpha val="40000"/>
                  </a:schemeClr>
                </a:outerShdw>
              </a:effectLst>
              <a:latin typeface="Arabic Typesetting" panose="03020402040406030203" pitchFamily="66" charset="-78"/>
              <a:cs typeface="B Nazanin" panose="00000400000000000000" pitchFamily="2" charset="-78"/>
            </a:endParaRPr>
          </a:p>
        </p:txBody>
      </p:sp>
      <p:sp>
        <p:nvSpPr>
          <p:cNvPr id="4" name="Rectangle 3"/>
          <p:cNvSpPr/>
          <p:nvPr/>
        </p:nvSpPr>
        <p:spPr>
          <a:xfrm>
            <a:off x="6181652" y="2459335"/>
            <a:ext cx="2936947" cy="1077218"/>
          </a:xfrm>
          <a:prstGeom prst="rect">
            <a:avLst/>
          </a:prstGeom>
          <a:noFill/>
        </p:spPr>
        <p:txBody>
          <a:bodyPr wrap="square" lIns="91440" tIns="45720" rIns="91440" bIns="45720">
            <a:spAutoFit/>
          </a:bodyPr>
          <a:lstStyle/>
          <a:p>
            <a:pPr algn="ctr" rtl="1"/>
            <a:r>
              <a:rPr lang="fa-IR" sz="3200" dirty="0" smtClean="0">
                <a:ln w="0"/>
                <a:solidFill>
                  <a:schemeClr val="accent1">
                    <a:lumMod val="75000"/>
                  </a:schemeClr>
                </a:solidFill>
                <a:latin typeface="Arabic Typesetting" panose="03020402040406030203" pitchFamily="66" charset="-78"/>
                <a:cs typeface="B Nazanin" panose="00000400000000000000" pitchFamily="2" charset="-78"/>
              </a:rPr>
              <a:t>1_حسگرها (2</a:t>
            </a:r>
            <a:r>
              <a:rPr lang="en-US" sz="3200" dirty="0" smtClean="0">
                <a:ln w="0"/>
                <a:solidFill>
                  <a:schemeClr val="accent1">
                    <a:lumMod val="75000"/>
                  </a:schemeClr>
                </a:solidFill>
                <a:latin typeface="Arabic Typesetting" panose="03020402040406030203" pitchFamily="66" charset="-78"/>
                <a:cs typeface="B Nazanin" panose="00000400000000000000" pitchFamily="2" charset="-78"/>
              </a:rPr>
              <a:t>MQ</a:t>
            </a:r>
            <a:r>
              <a:rPr lang="fa-IR" sz="3200" dirty="0" smtClean="0">
                <a:ln w="0"/>
                <a:solidFill>
                  <a:schemeClr val="accent1">
                    <a:lumMod val="75000"/>
                  </a:schemeClr>
                </a:solidFill>
                <a:latin typeface="Arabic Typesetting" panose="03020402040406030203" pitchFamily="66" charset="-78"/>
                <a:cs typeface="B Nazanin" panose="00000400000000000000" pitchFamily="2" charset="-78"/>
              </a:rPr>
              <a:t>)</a:t>
            </a:r>
            <a:endParaRPr lang="en-US" sz="3200" dirty="0" smtClean="0">
              <a:ln w="0"/>
              <a:solidFill>
                <a:schemeClr val="accent1">
                  <a:lumMod val="75000"/>
                </a:schemeClr>
              </a:solidFill>
              <a:latin typeface="Arabic Typesetting" panose="03020402040406030203" pitchFamily="66" charset="-78"/>
              <a:cs typeface="B Nazanin" panose="00000400000000000000" pitchFamily="2" charset="-78"/>
            </a:endParaRPr>
          </a:p>
          <a:p>
            <a:pPr algn="ctr" rtl="1"/>
            <a:r>
              <a:rPr lang="fa-IR" sz="3200" dirty="0" smtClean="0">
                <a:ln w="0"/>
                <a:solidFill>
                  <a:schemeClr val="accent1">
                    <a:lumMod val="75000"/>
                  </a:schemeClr>
                </a:solidFill>
                <a:latin typeface="Arabic Typesetting" panose="03020402040406030203" pitchFamily="66" charset="-78"/>
                <a:cs typeface="B Nazanin" panose="00000400000000000000" pitchFamily="2" charset="-78"/>
              </a:rPr>
              <a:t>2_ نانو ذرات طلا </a:t>
            </a:r>
            <a:r>
              <a:rPr lang="fa-IR" sz="3200" cap="none" spc="0" dirty="0" smtClean="0">
                <a:ln w="0"/>
                <a:solidFill>
                  <a:schemeClr val="accent1">
                    <a:lumMod val="75000"/>
                  </a:schemeClr>
                </a:solidFill>
                <a:latin typeface="Arabic Typesetting" panose="03020402040406030203" pitchFamily="66" charset="-78"/>
                <a:cs typeface="B Nazanin" panose="00000400000000000000" pitchFamily="2" charset="-78"/>
              </a:rPr>
              <a:t> </a:t>
            </a:r>
            <a:endParaRPr lang="en-US" sz="3200" cap="none" spc="0" dirty="0">
              <a:ln w="0"/>
              <a:solidFill>
                <a:schemeClr val="accent1">
                  <a:lumMod val="75000"/>
                </a:schemeClr>
              </a:solidFill>
              <a:latin typeface="Arabic Typesetting" panose="03020402040406030203" pitchFamily="66" charset="-78"/>
              <a:cs typeface="B Nazanin" panose="00000400000000000000" pitchFamily="2" charset="-78"/>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400" t="5353" r="4400" b="5353"/>
          <a:stretch/>
        </p:blipFill>
        <p:spPr>
          <a:xfrm>
            <a:off x="190500" y="266700"/>
            <a:ext cx="2857500" cy="2857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594583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52234" y="2438400"/>
            <a:ext cx="3854528" cy="1278466"/>
          </a:xfrm>
        </p:spPr>
        <p:txBody>
          <a:bodyPr>
            <a:normAutofit/>
          </a:bodyPr>
          <a:lstStyle/>
          <a:p>
            <a:pPr algn="ctr"/>
            <a:r>
              <a:rPr lang="fa-IR" sz="3200" dirty="0" smtClean="0"/>
              <a:t>از توجه شما سپاسگزاریم</a:t>
            </a:r>
            <a:endParaRPr lang="en-US" sz="3200" dirty="0"/>
          </a:p>
        </p:txBody>
      </p:sp>
    </p:spTree>
    <p:extLst>
      <p:ext uri="{BB962C8B-B14F-4D97-AF65-F5344CB8AC3E}">
        <p14:creationId xmlns:p14="http://schemas.microsoft.com/office/powerpoint/2010/main" val="3751663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6656" y="2847713"/>
            <a:ext cx="8902701" cy="4140915"/>
          </a:xfrm>
        </p:spPr>
        <p:txBody>
          <a:bodyPr/>
          <a:lstStyle/>
          <a:p>
            <a:pPr rtl="1"/>
            <a:r>
              <a:rPr lang="fa-IR" sz="4800" i="1" dirty="0" smtClean="0">
                <a:solidFill>
                  <a:schemeClr val="accent1">
                    <a:lumMod val="50000"/>
                  </a:schemeClr>
                </a:solidFill>
                <a:cs typeface="B Nazanin" panose="00000400000000000000" pitchFamily="2" charset="-78"/>
              </a:rPr>
              <a:t>حسگرها</a:t>
            </a:r>
            <a:r>
              <a:rPr lang="fa-IR" sz="1800" i="1" dirty="0" smtClean="0">
                <a:solidFill>
                  <a:schemeClr val="accent1">
                    <a:lumMod val="50000"/>
                  </a:schemeClr>
                </a:solidFill>
              </a:rPr>
              <a:t/>
            </a:r>
            <a:br>
              <a:rPr lang="fa-IR" sz="1800" i="1" dirty="0" smtClean="0">
                <a:solidFill>
                  <a:schemeClr val="accent1">
                    <a:lumMod val="50000"/>
                  </a:schemeClr>
                </a:solidFill>
              </a:rPr>
            </a:br>
            <a:r>
              <a:rPr lang="fa-IR" sz="1800" i="1" dirty="0" smtClean="0">
                <a:solidFill>
                  <a:schemeClr val="accent1">
                    <a:lumMod val="50000"/>
                  </a:schemeClr>
                </a:solidFill>
              </a:rPr>
              <a:t/>
            </a:r>
            <a:br>
              <a:rPr lang="fa-IR" sz="1800" i="1" dirty="0" smtClean="0">
                <a:solidFill>
                  <a:schemeClr val="accent1">
                    <a:lumMod val="50000"/>
                  </a:schemeClr>
                </a:solidFill>
              </a:rPr>
            </a:br>
            <a:r>
              <a:rPr lang="fa-IR" sz="2400" i="1" dirty="0" smtClean="0">
                <a:solidFill>
                  <a:schemeClr val="accent1">
                    <a:lumMod val="50000"/>
                  </a:schemeClr>
                </a:solidFill>
                <a:cs typeface="B Nazanin" panose="00000400000000000000" pitchFamily="2" charset="-78"/>
              </a:rPr>
              <a:t>حسگر از کلمه </a:t>
            </a:r>
            <a:r>
              <a:rPr lang="en-US" sz="2400" i="1" dirty="0" smtClean="0">
                <a:solidFill>
                  <a:schemeClr val="accent1">
                    <a:lumMod val="50000"/>
                  </a:schemeClr>
                </a:solidFill>
                <a:cs typeface="B Nazanin" panose="00000400000000000000" pitchFamily="2" charset="-78"/>
              </a:rPr>
              <a:t>sense</a:t>
            </a:r>
            <a:r>
              <a:rPr lang="fa-IR" sz="2400" i="1" dirty="0" smtClean="0">
                <a:solidFill>
                  <a:schemeClr val="accent1">
                    <a:lumMod val="50000"/>
                  </a:schemeClr>
                </a:solidFill>
                <a:cs typeface="B Nazanin" panose="00000400000000000000" pitchFamily="2" charset="-78"/>
              </a:rPr>
              <a:t>  گرفته شده که به معنای حس کننده است که می‌تواند هر تغییر فیزیکی و شیمیایی اطرافشان را مثل فشار،دما،رطوبت،نور و ... را حس کند.</a:t>
            </a:r>
            <a:r>
              <a:rPr lang="fa-IR" sz="2000" i="1" dirty="0" smtClean="0">
                <a:solidFill>
                  <a:schemeClr val="accent1">
                    <a:lumMod val="50000"/>
                  </a:schemeClr>
                </a:solidFill>
                <a:cs typeface="B Nazanin" panose="00000400000000000000" pitchFamily="2" charset="-78"/>
              </a:rPr>
              <a:t/>
            </a:r>
            <a:br>
              <a:rPr lang="fa-IR" sz="2000" i="1" dirty="0" smtClean="0">
                <a:solidFill>
                  <a:schemeClr val="accent1">
                    <a:lumMod val="50000"/>
                  </a:schemeClr>
                </a:solidFill>
                <a:cs typeface="B Nazanin" panose="00000400000000000000" pitchFamily="2" charset="-78"/>
              </a:rPr>
            </a:br>
            <a:r>
              <a:rPr lang="fa-IR" sz="2000" i="1" dirty="0" smtClean="0">
                <a:solidFill>
                  <a:schemeClr val="accent1">
                    <a:lumMod val="50000"/>
                  </a:schemeClr>
                </a:solidFill>
                <a:cs typeface="B Nazanin" panose="00000400000000000000" pitchFamily="2" charset="-78"/>
              </a:rPr>
              <a:t/>
            </a:r>
            <a:br>
              <a:rPr lang="fa-IR" sz="2000" i="1" dirty="0" smtClean="0">
                <a:solidFill>
                  <a:schemeClr val="accent1">
                    <a:lumMod val="50000"/>
                  </a:schemeClr>
                </a:solidFill>
                <a:cs typeface="B Nazanin" panose="00000400000000000000" pitchFamily="2" charset="-78"/>
              </a:rPr>
            </a:br>
            <a:r>
              <a:rPr lang="fa-IR" sz="3600" i="1" dirty="0" smtClean="0">
                <a:solidFill>
                  <a:schemeClr val="accent1">
                    <a:lumMod val="50000"/>
                  </a:schemeClr>
                </a:solidFill>
                <a:cs typeface="B Nazanin" panose="00000400000000000000" pitchFamily="2" charset="-78"/>
              </a:rPr>
              <a:t>انواع حسگرها</a:t>
            </a:r>
            <a:br>
              <a:rPr lang="fa-IR" sz="3600" i="1" dirty="0" smtClean="0">
                <a:solidFill>
                  <a:schemeClr val="accent1">
                    <a:lumMod val="50000"/>
                  </a:schemeClr>
                </a:solidFill>
                <a:cs typeface="B Nazanin" panose="00000400000000000000" pitchFamily="2" charset="-78"/>
              </a:rPr>
            </a:br>
            <a:r>
              <a:rPr lang="fa-IR" sz="2400" i="1" dirty="0" smtClean="0">
                <a:solidFill>
                  <a:schemeClr val="accent1">
                    <a:lumMod val="50000"/>
                  </a:schemeClr>
                </a:solidFill>
                <a:cs typeface="B Nazanin" panose="00000400000000000000" pitchFamily="2" charset="-78"/>
              </a:rPr>
              <a:t>فعال و غیر فعال</a:t>
            </a:r>
            <a:br>
              <a:rPr lang="fa-IR" sz="2400" i="1" dirty="0" smtClean="0">
                <a:solidFill>
                  <a:schemeClr val="accent1">
                    <a:lumMod val="50000"/>
                  </a:schemeClr>
                </a:solidFill>
                <a:cs typeface="B Nazanin" panose="00000400000000000000" pitchFamily="2" charset="-78"/>
              </a:rPr>
            </a:br>
            <a:r>
              <a:rPr lang="fa-IR" sz="2400" i="1" dirty="0" smtClean="0">
                <a:solidFill>
                  <a:schemeClr val="accent1">
                    <a:lumMod val="50000"/>
                  </a:schemeClr>
                </a:solidFill>
                <a:cs typeface="B Nazanin" panose="00000400000000000000" pitchFamily="2" charset="-78"/>
              </a:rPr>
              <a:t>ابزار تشخیص</a:t>
            </a:r>
            <a:br>
              <a:rPr lang="fa-IR" sz="2400" i="1" dirty="0" smtClean="0">
                <a:solidFill>
                  <a:schemeClr val="accent1">
                    <a:lumMod val="50000"/>
                  </a:schemeClr>
                </a:solidFill>
                <a:cs typeface="B Nazanin" panose="00000400000000000000" pitchFamily="2" charset="-78"/>
              </a:rPr>
            </a:br>
            <a:r>
              <a:rPr lang="fa-IR" sz="2400" i="1" dirty="0" smtClean="0">
                <a:solidFill>
                  <a:schemeClr val="accent1">
                    <a:lumMod val="50000"/>
                  </a:schemeClr>
                </a:solidFill>
                <a:cs typeface="B Nazanin" panose="00000400000000000000" pitchFamily="2" charset="-78"/>
              </a:rPr>
              <a:t>پدیده تبدیل</a:t>
            </a:r>
            <a:br>
              <a:rPr lang="fa-IR" sz="2400" i="1" dirty="0" smtClean="0">
                <a:solidFill>
                  <a:schemeClr val="accent1">
                    <a:lumMod val="50000"/>
                  </a:schemeClr>
                </a:solidFill>
                <a:cs typeface="B Nazanin" panose="00000400000000000000" pitchFamily="2" charset="-78"/>
              </a:rPr>
            </a:br>
            <a:r>
              <a:rPr lang="fa-IR" sz="2400" i="1" dirty="0" smtClean="0">
                <a:solidFill>
                  <a:schemeClr val="accent1">
                    <a:lumMod val="50000"/>
                  </a:schemeClr>
                </a:solidFill>
                <a:cs typeface="B Nazanin" panose="00000400000000000000" pitchFamily="2" charset="-78"/>
              </a:rPr>
              <a:t>حسگرهای دیجیتال</a:t>
            </a:r>
            <a:br>
              <a:rPr lang="fa-IR" sz="2400" i="1" dirty="0" smtClean="0">
                <a:solidFill>
                  <a:schemeClr val="accent1">
                    <a:lumMod val="50000"/>
                  </a:schemeClr>
                </a:solidFill>
                <a:cs typeface="B Nazanin" panose="00000400000000000000" pitchFamily="2" charset="-78"/>
              </a:rPr>
            </a:br>
            <a:r>
              <a:rPr lang="fa-IR" sz="2400" i="1" dirty="0" smtClean="0">
                <a:solidFill>
                  <a:schemeClr val="accent1">
                    <a:lumMod val="50000"/>
                  </a:schemeClr>
                </a:solidFill>
                <a:cs typeface="B Nazanin" panose="00000400000000000000" pitchFamily="2" charset="-78"/>
              </a:rPr>
              <a:t>آنالوگ:یک خروجی آنالوگ تولید می‌کند یعنی یک سیگنال خروجی پیوسته(ولتاژ و گاهی اوقات مقاومت)</a:t>
            </a:r>
            <a:br>
              <a:rPr lang="fa-IR" sz="2400" i="1" dirty="0" smtClean="0">
                <a:solidFill>
                  <a:schemeClr val="accent1">
                    <a:lumMod val="50000"/>
                  </a:schemeClr>
                </a:solidFill>
                <a:cs typeface="B Nazanin" panose="00000400000000000000" pitchFamily="2" charset="-78"/>
              </a:rPr>
            </a:br>
            <a:r>
              <a:rPr lang="fa-IR" sz="2400" i="1" dirty="0">
                <a:solidFill>
                  <a:schemeClr val="accent1">
                    <a:lumMod val="50000"/>
                  </a:schemeClr>
                </a:solidFill>
                <a:cs typeface="B Nazanin" panose="00000400000000000000" pitchFamily="2" charset="-78"/>
              </a:rPr>
              <a:t/>
            </a:r>
            <a:br>
              <a:rPr lang="fa-IR" sz="2400" i="1" dirty="0">
                <a:solidFill>
                  <a:schemeClr val="accent1">
                    <a:lumMod val="50000"/>
                  </a:schemeClr>
                </a:solidFill>
                <a:cs typeface="B Nazanin" panose="00000400000000000000" pitchFamily="2" charset="-78"/>
              </a:rPr>
            </a:br>
            <a:r>
              <a:rPr lang="fa-IR" sz="3200" i="1" dirty="0" smtClean="0">
                <a:solidFill>
                  <a:schemeClr val="accent1">
                    <a:lumMod val="50000"/>
                  </a:schemeClr>
                </a:solidFill>
                <a:cs typeface="B Nazanin" panose="00000400000000000000" pitchFamily="2" charset="-78"/>
              </a:rPr>
              <a:t>دسته بندی بر اساس نوع خروجی</a:t>
            </a:r>
            <a:r>
              <a:rPr lang="fa-IR" sz="2400" i="1" dirty="0" smtClean="0">
                <a:solidFill>
                  <a:schemeClr val="accent1">
                    <a:lumMod val="50000"/>
                  </a:schemeClr>
                </a:solidFill>
                <a:cs typeface="B Nazanin" panose="00000400000000000000" pitchFamily="2" charset="-78"/>
              </a:rPr>
              <a:t/>
            </a:r>
            <a:br>
              <a:rPr lang="fa-IR" sz="2400" i="1" dirty="0" smtClean="0">
                <a:solidFill>
                  <a:schemeClr val="accent1">
                    <a:lumMod val="50000"/>
                  </a:schemeClr>
                </a:solidFill>
                <a:cs typeface="B Nazanin" panose="00000400000000000000" pitchFamily="2" charset="-78"/>
              </a:rPr>
            </a:br>
            <a:r>
              <a:rPr lang="fa-IR" sz="2400" i="1" dirty="0" smtClean="0">
                <a:solidFill>
                  <a:schemeClr val="accent1">
                    <a:lumMod val="50000"/>
                  </a:schemeClr>
                </a:solidFill>
                <a:cs typeface="B Nazanin" panose="00000400000000000000" pitchFamily="2" charset="-78"/>
              </a:rPr>
              <a:t>خروجی آنالوگ:این حسگر ها در خروجی خود یک سیگنال مقاومت دارند که متناسب با کمیت اندازه گیری شده است،در این حسگرها هر پارامتر اندازه گیری شده به یک سیگنال (معمولا از نوع ولتاژ)نسبت داده می‌شود که با دریافت این سیگنال مقدار کمیت مورد نظر مشخص خواهد شد.</a:t>
            </a:r>
            <a:endParaRPr lang="en-US" sz="2400" i="1" dirty="0">
              <a:solidFill>
                <a:schemeClr val="accent1">
                  <a:lumMod val="50000"/>
                </a:schemeClr>
              </a:solidFill>
            </a:endParaRPr>
          </a:p>
        </p:txBody>
      </p:sp>
      <p:sp>
        <p:nvSpPr>
          <p:cNvPr id="3" name="Oval 2"/>
          <p:cNvSpPr/>
          <p:nvPr/>
        </p:nvSpPr>
        <p:spPr>
          <a:xfrm>
            <a:off x="9245600" y="25019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9235941" y="2847713"/>
            <a:ext cx="146317" cy="146317"/>
          </a:xfrm>
          <a:prstGeom prst="rect">
            <a:avLst/>
          </a:prstGeom>
        </p:spPr>
      </p:pic>
      <p:pic>
        <p:nvPicPr>
          <p:cNvPr id="6" name="Picture 5"/>
          <p:cNvPicPr>
            <a:picLocks noChangeAspect="1"/>
          </p:cNvPicPr>
          <p:nvPr/>
        </p:nvPicPr>
        <p:blipFill>
          <a:blip r:embed="rId2"/>
          <a:stretch>
            <a:fillRect/>
          </a:stretch>
        </p:blipFill>
        <p:spPr>
          <a:xfrm>
            <a:off x="9245600" y="3226631"/>
            <a:ext cx="146317" cy="146317"/>
          </a:xfrm>
          <a:prstGeom prst="rect">
            <a:avLst/>
          </a:prstGeom>
        </p:spPr>
      </p:pic>
      <p:pic>
        <p:nvPicPr>
          <p:cNvPr id="8" name="Picture 7"/>
          <p:cNvPicPr>
            <a:picLocks noChangeAspect="1"/>
          </p:cNvPicPr>
          <p:nvPr/>
        </p:nvPicPr>
        <p:blipFill>
          <a:blip r:embed="rId2"/>
          <a:stretch>
            <a:fillRect/>
          </a:stretch>
        </p:blipFill>
        <p:spPr>
          <a:xfrm>
            <a:off x="9235941" y="3605550"/>
            <a:ext cx="146317" cy="146317"/>
          </a:xfrm>
          <a:prstGeom prst="rect">
            <a:avLst/>
          </a:prstGeom>
        </p:spPr>
      </p:pic>
      <p:pic>
        <p:nvPicPr>
          <p:cNvPr id="10" name="Picture 9"/>
          <p:cNvPicPr>
            <a:picLocks noChangeAspect="1"/>
          </p:cNvPicPr>
          <p:nvPr/>
        </p:nvPicPr>
        <p:blipFill>
          <a:blip r:embed="rId2"/>
          <a:stretch>
            <a:fillRect/>
          </a:stretch>
        </p:blipFill>
        <p:spPr>
          <a:xfrm>
            <a:off x="9235941" y="3947889"/>
            <a:ext cx="146317" cy="146317"/>
          </a:xfrm>
          <a:prstGeom prst="rect">
            <a:avLst/>
          </a:prstGeom>
        </p:spPr>
      </p:pic>
    </p:spTree>
    <p:extLst>
      <p:ext uri="{BB962C8B-B14F-4D97-AF65-F5344CB8AC3E}">
        <p14:creationId xmlns:p14="http://schemas.microsoft.com/office/powerpoint/2010/main" val="1694595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74765" y="220522"/>
            <a:ext cx="9038871" cy="3267064"/>
          </a:xfrm>
        </p:spPr>
        <p:txBody>
          <a:bodyPr/>
          <a:lstStyle/>
          <a:p>
            <a:r>
              <a:rPr lang="fa-IR" sz="2400" dirty="0" smtClean="0">
                <a:solidFill>
                  <a:schemeClr val="accent1">
                    <a:lumMod val="50000"/>
                  </a:schemeClr>
                </a:solidFill>
                <a:cs typeface="B Nazanin" panose="00000400000000000000" pitchFamily="2" charset="-78"/>
              </a:rPr>
              <a:t>خروجی دیجیتال:در واقع </a:t>
            </a:r>
            <a:r>
              <a:rPr lang="fa-IR" sz="2400" dirty="0" smtClean="0">
                <a:solidFill>
                  <a:schemeClr val="accent1">
                    <a:lumMod val="50000"/>
                  </a:schemeClr>
                </a:solidFill>
                <a:cs typeface="B Nazanin" panose="00000400000000000000" pitchFamily="2" charset="-78"/>
              </a:rPr>
              <a:t>این </a:t>
            </a:r>
            <a:r>
              <a:rPr lang="fa-IR" sz="2400" dirty="0" smtClean="0">
                <a:solidFill>
                  <a:schemeClr val="accent1">
                    <a:lumMod val="50000"/>
                  </a:schemeClr>
                </a:solidFill>
                <a:cs typeface="B Nazanin" panose="00000400000000000000" pitchFamily="2" charset="-78"/>
              </a:rPr>
              <a:t>حسگر ها در مواقعی که نیاز به مشخص شدن داده های دو حالتی مانند خاموش/ روشن ،صحیح/ خطا استفاده می‌شوند</a:t>
            </a:r>
            <a:br>
              <a:rPr lang="fa-IR" sz="2400" dirty="0" smtClean="0">
                <a:solidFill>
                  <a:schemeClr val="accent1">
                    <a:lumMod val="50000"/>
                  </a:schemeClr>
                </a:solidFill>
                <a:cs typeface="B Nazanin" panose="00000400000000000000" pitchFamily="2" charset="-78"/>
              </a:rPr>
            </a:br>
            <a:r>
              <a:rPr lang="fa-IR" sz="2400" dirty="0" smtClean="0">
                <a:solidFill>
                  <a:schemeClr val="accent1">
                    <a:lumMod val="50000"/>
                  </a:schemeClr>
                </a:solidFill>
                <a:cs typeface="B Nazanin" panose="00000400000000000000" pitchFamily="2" charset="-78"/>
              </a:rPr>
              <a:t/>
            </a:r>
            <a:br>
              <a:rPr lang="fa-IR" sz="2400" dirty="0" smtClean="0">
                <a:solidFill>
                  <a:schemeClr val="accent1">
                    <a:lumMod val="50000"/>
                  </a:schemeClr>
                </a:solidFill>
                <a:cs typeface="B Nazanin" panose="00000400000000000000" pitchFamily="2" charset="-78"/>
              </a:rPr>
            </a:br>
            <a:r>
              <a:rPr lang="fa-IR" sz="3200" dirty="0" smtClean="0">
                <a:solidFill>
                  <a:schemeClr val="accent1">
                    <a:lumMod val="50000"/>
                  </a:schemeClr>
                </a:solidFill>
                <a:cs typeface="B Nazanin" panose="00000400000000000000" pitchFamily="2" charset="-78"/>
              </a:rPr>
              <a:t>نحوه عملکرد حسگرها</a:t>
            </a:r>
            <a:br>
              <a:rPr lang="fa-IR" sz="3200" dirty="0" smtClean="0">
                <a:solidFill>
                  <a:schemeClr val="accent1">
                    <a:lumMod val="50000"/>
                  </a:schemeClr>
                </a:solidFill>
                <a:cs typeface="B Nazanin" panose="00000400000000000000" pitchFamily="2" charset="-78"/>
              </a:rPr>
            </a:br>
            <a:r>
              <a:rPr lang="fa-IR" sz="2400" dirty="0" smtClean="0">
                <a:solidFill>
                  <a:schemeClr val="accent1">
                    <a:lumMod val="50000"/>
                  </a:schemeClr>
                </a:solidFill>
                <a:cs typeface="B Nazanin" panose="00000400000000000000" pitchFamily="2" charset="-78"/>
              </a:rPr>
              <a:t>لازمه واکنش نشان دادن حسگرها تغییر در خواص الکتریکی آن </a:t>
            </a:r>
            <a:r>
              <a:rPr lang="fa-IR" sz="2400" dirty="0" smtClean="0">
                <a:solidFill>
                  <a:schemeClr val="accent1">
                    <a:lumMod val="50000"/>
                  </a:schemeClr>
                </a:solidFill>
                <a:cs typeface="B Nazanin" panose="00000400000000000000" pitchFamily="2" charset="-78"/>
              </a:rPr>
              <a:t>ها است.اساس </a:t>
            </a:r>
            <a:r>
              <a:rPr lang="fa-IR" sz="2400" dirty="0" smtClean="0">
                <a:solidFill>
                  <a:schemeClr val="accent1">
                    <a:lumMod val="50000"/>
                  </a:schemeClr>
                </a:solidFill>
                <a:cs typeface="B Nazanin" panose="00000400000000000000" pitchFamily="2" charset="-78"/>
              </a:rPr>
              <a:t>کار حسگرها عمدتا </a:t>
            </a:r>
            <a:r>
              <a:rPr lang="fa-IR" sz="2400" dirty="0" smtClean="0">
                <a:solidFill>
                  <a:schemeClr val="accent1">
                    <a:lumMod val="50000"/>
                  </a:schemeClr>
                </a:solidFill>
                <a:cs typeface="B Nazanin" panose="00000400000000000000" pitchFamily="2" charset="-78"/>
              </a:rPr>
              <a:t>بر مبنای این </a:t>
            </a:r>
            <a:r>
              <a:rPr lang="fa-IR" sz="2400" dirty="0" smtClean="0">
                <a:solidFill>
                  <a:schemeClr val="accent1">
                    <a:lumMod val="50000"/>
                  </a:schemeClr>
                </a:solidFill>
                <a:cs typeface="B Nazanin" panose="00000400000000000000" pitchFamily="2" charset="-78"/>
              </a:rPr>
              <a:t>است که محرک هایی مانند صدا،حرکت،گرما و... را به سیگنال های الکتریکی تبدیل می‌کنند و این سیگنال ها از طریق یک رابط منتقل می‌شوند.</a:t>
            </a:r>
            <a:br>
              <a:rPr lang="fa-IR" sz="2400" dirty="0" smtClean="0">
                <a:solidFill>
                  <a:schemeClr val="accent1">
                    <a:lumMod val="50000"/>
                  </a:schemeClr>
                </a:solidFill>
                <a:cs typeface="B Nazanin" panose="00000400000000000000" pitchFamily="2" charset="-78"/>
              </a:rPr>
            </a:br>
            <a:endParaRPr lang="en-US" sz="2400" dirty="0">
              <a:solidFill>
                <a:schemeClr val="accent1">
                  <a:lumMod val="50000"/>
                </a:schemeClr>
              </a:solidFill>
              <a:cs typeface="B Nazanin" panose="00000400000000000000" pitchFamily="2" charset="-78"/>
            </a:endParaRPr>
          </a:p>
        </p:txBody>
      </p:sp>
      <p:sp>
        <p:nvSpPr>
          <p:cNvPr id="6" name="Rectangle 5"/>
          <p:cNvSpPr/>
          <p:nvPr/>
        </p:nvSpPr>
        <p:spPr>
          <a:xfrm>
            <a:off x="3827104" y="3267064"/>
            <a:ext cx="1267097" cy="4180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8" name="Straight Arrow Connector 7"/>
          <p:cNvCxnSpPr>
            <a:endCxn id="6" idx="1"/>
          </p:cNvCxnSpPr>
          <p:nvPr/>
        </p:nvCxnSpPr>
        <p:spPr>
          <a:xfrm>
            <a:off x="1815737" y="3473141"/>
            <a:ext cx="2011367" cy="2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a:stCxn id="6" idx="3"/>
          </p:cNvCxnSpPr>
          <p:nvPr/>
        </p:nvCxnSpPr>
        <p:spPr>
          <a:xfrm>
            <a:off x="5094201" y="3476070"/>
            <a:ext cx="1972805" cy="19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ectangle 11"/>
          <p:cNvSpPr/>
          <p:nvPr/>
        </p:nvSpPr>
        <p:spPr>
          <a:xfrm>
            <a:off x="4078977" y="3245238"/>
            <a:ext cx="763349" cy="461665"/>
          </a:xfrm>
          <a:prstGeom prst="rect">
            <a:avLst/>
          </a:prstGeom>
          <a:noFill/>
        </p:spPr>
        <p:txBody>
          <a:bodyPr wrap="none" lIns="91440" tIns="45720" rIns="91440" bIns="45720">
            <a:spAutoFit/>
          </a:bodyPr>
          <a:lstStyle/>
          <a:p>
            <a:pPr algn="ctr"/>
            <a:r>
              <a:rPr lang="fa-IR" sz="2400" dirty="0" smtClean="0">
                <a:ln w="0"/>
                <a:effectLst>
                  <a:outerShdw blurRad="38100" dist="19050" dir="2700000" algn="tl" rotWithShape="0">
                    <a:schemeClr val="dk1">
                      <a:alpha val="40000"/>
                    </a:schemeClr>
                  </a:outerShdw>
                </a:effectLst>
                <a:cs typeface="B Nazanin" panose="00000400000000000000" pitchFamily="2" charset="-78"/>
              </a:rPr>
              <a:t>حسگر</a:t>
            </a:r>
            <a:endParaRPr lang="en-US" sz="2400" b="0" cap="none" spc="0" dirty="0">
              <a:ln w="0"/>
              <a:solidFill>
                <a:schemeClr val="tx1"/>
              </a:solidFill>
              <a:effectLst>
                <a:outerShdw blurRad="38100" dist="19050" dir="2700000" algn="tl" rotWithShape="0">
                  <a:schemeClr val="dk1">
                    <a:alpha val="40000"/>
                  </a:schemeClr>
                </a:outerShdw>
              </a:effectLst>
              <a:cs typeface="B Nazanin" panose="00000400000000000000" pitchFamily="2" charset="-78"/>
            </a:endParaRPr>
          </a:p>
        </p:txBody>
      </p:sp>
      <mc:AlternateContent xmlns:mc="http://schemas.openxmlformats.org/markup-compatibility/2006" xmlns:a14="http://schemas.microsoft.com/office/drawing/2010/main">
        <mc:Choice Requires="a14">
          <p:sp>
            <p:nvSpPr>
              <p:cNvPr id="13" name="Rectangle 12"/>
              <p:cNvSpPr/>
              <p:nvPr/>
            </p:nvSpPr>
            <p:spPr>
              <a:xfrm>
                <a:off x="1424778" y="3095825"/>
                <a:ext cx="2402324" cy="400110"/>
              </a:xfrm>
              <a:prstGeom prst="rect">
                <a:avLst/>
              </a:prstGeom>
              <a:noFill/>
            </p:spPr>
            <p:txBody>
              <a:bodyPr wrap="none" lIns="91440" tIns="45720" rIns="91440" bIns="45720">
                <a:spAutoFit/>
              </a:bodyPr>
              <a:lstStyle/>
              <a:p>
                <a:pPr algn="ctr"/>
                <a14:m>
                  <m:oMath xmlns:m="http://schemas.openxmlformats.org/officeDocument/2006/math">
                    <m:r>
                      <a:rPr lang="fa-IR" sz="20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𝜑</m:t>
                    </m:r>
                  </m:oMath>
                </a14:m>
                <a:r>
                  <a:rPr lang="fa-IR" sz="2000" b="0" cap="none" spc="0" dirty="0" smtClean="0">
                    <a:ln w="0"/>
                    <a:solidFill>
                      <a:schemeClr val="tx1"/>
                    </a:solidFill>
                    <a:effectLst>
                      <a:outerShdw blurRad="38100" dist="19050" dir="2700000" algn="tl" rotWithShape="0">
                        <a:schemeClr val="dk1">
                          <a:alpha val="40000"/>
                        </a:schemeClr>
                      </a:outerShdw>
                    </a:effectLst>
                    <a:cs typeface="B Nazanin" panose="00000400000000000000" pitchFamily="2" charset="-78"/>
                  </a:rPr>
                  <a:t>مقادیر فیزیکی یا شیمیایی</a:t>
                </a:r>
                <a:endParaRPr lang="en-US" sz="2000" b="0" cap="none" spc="0" dirty="0">
                  <a:ln w="0"/>
                  <a:solidFill>
                    <a:schemeClr val="tx1"/>
                  </a:solidFill>
                  <a:effectLst>
                    <a:outerShdw blurRad="38100" dist="19050" dir="2700000" algn="tl" rotWithShape="0">
                      <a:schemeClr val="dk1">
                        <a:alpha val="40000"/>
                      </a:schemeClr>
                    </a:outerShdw>
                  </a:effectLst>
                  <a:cs typeface="B Nazanin" panose="00000400000000000000" pitchFamily="2" charset="-78"/>
                </a:endParaRPr>
              </a:p>
            </p:txBody>
          </p:sp>
        </mc:Choice>
        <mc:Fallback xmlns="">
          <p:sp>
            <p:nvSpPr>
              <p:cNvPr id="13" name="Rectangle 12"/>
              <p:cNvSpPr>
                <a:spLocks noRot="1" noChangeAspect="1" noMove="1" noResize="1" noEditPoints="1" noAdjustHandles="1" noChangeArrowheads="1" noChangeShapeType="1" noTextEdit="1"/>
              </p:cNvSpPr>
              <p:nvPr/>
            </p:nvSpPr>
            <p:spPr>
              <a:xfrm>
                <a:off x="1424778" y="3095825"/>
                <a:ext cx="2402324" cy="400110"/>
              </a:xfrm>
              <a:prstGeom prst="rect">
                <a:avLst/>
              </a:prstGeom>
              <a:blipFill>
                <a:blip r:embed="rId2"/>
                <a:stretch>
                  <a:fillRect l="-254" t="-7692" r="-2792" b="-35385"/>
                </a:stretch>
              </a:blipFill>
            </p:spPr>
            <p:txBody>
              <a:bodyPr/>
              <a:lstStyle/>
              <a:p>
                <a:r>
                  <a:rPr lang="en-US">
                    <a:noFill/>
                  </a:rPr>
                  <a:t> </a:t>
                </a:r>
              </a:p>
            </p:txBody>
          </p:sp>
        </mc:Fallback>
      </mc:AlternateContent>
      <p:sp>
        <p:nvSpPr>
          <p:cNvPr id="17" name="Rectangle 16"/>
          <p:cNvSpPr/>
          <p:nvPr/>
        </p:nvSpPr>
        <p:spPr>
          <a:xfrm>
            <a:off x="5346074" y="3132059"/>
            <a:ext cx="1640193" cy="707886"/>
          </a:xfrm>
          <a:prstGeom prst="rect">
            <a:avLst/>
          </a:prstGeom>
          <a:noFill/>
        </p:spPr>
        <p:txBody>
          <a:bodyPr wrap="none" lIns="91440" tIns="45720" rIns="91440" bIns="45720">
            <a:spAutoFit/>
          </a:bodyPr>
          <a:lstStyle/>
          <a:p>
            <a:pPr algn="ctr" rtl="1"/>
            <a:r>
              <a:rPr lang="fa-IR" sz="2000" dirty="0" smtClean="0">
                <a:ln w="0"/>
                <a:effectLst>
                  <a:outerShdw blurRad="38100" dist="19050" dir="2700000" algn="tl" rotWithShape="0">
                    <a:schemeClr val="dk1">
                      <a:alpha val="40000"/>
                    </a:schemeClr>
                  </a:outerShdw>
                </a:effectLst>
                <a:cs typeface="B Nazanin" panose="00000400000000000000" pitchFamily="2" charset="-78"/>
              </a:rPr>
              <a:t>الکتریکی</a:t>
            </a:r>
            <a:endParaRPr lang="en-US" sz="2000" dirty="0">
              <a:ln w="0"/>
              <a:effectLst>
                <a:outerShdw blurRad="38100" dist="19050" dir="2700000" algn="tl" rotWithShape="0">
                  <a:schemeClr val="dk1">
                    <a:alpha val="40000"/>
                  </a:schemeClr>
                </a:outerShdw>
              </a:effectLst>
              <a:cs typeface="B Nazanin" panose="00000400000000000000" pitchFamily="2" charset="-78"/>
            </a:endParaRPr>
          </a:p>
          <a:p>
            <a:pPr algn="ctr" rtl="1"/>
            <a:r>
              <a:rPr lang="fa-IR" sz="2000" b="0" cap="none" spc="0" dirty="0" smtClean="0">
                <a:ln w="0"/>
                <a:solidFill>
                  <a:schemeClr val="tx1"/>
                </a:solidFill>
                <a:effectLst>
                  <a:outerShdw blurRad="38100" dist="19050" dir="2700000" algn="tl" rotWithShape="0">
                    <a:schemeClr val="dk1">
                      <a:alpha val="40000"/>
                    </a:schemeClr>
                  </a:outerShdw>
                </a:effectLst>
                <a:cs typeface="B Nazanin" panose="00000400000000000000" pitchFamily="2" charset="-78"/>
              </a:rPr>
              <a:t>سیگنال خروجی </a:t>
            </a:r>
            <a:r>
              <a:rPr lang="en-US" sz="2000" dirty="0">
                <a:ln w="0"/>
                <a:effectLst>
                  <a:outerShdw blurRad="38100" dist="19050" dir="2700000" algn="tl" rotWithShape="0">
                    <a:schemeClr val="dk1">
                      <a:alpha val="40000"/>
                    </a:schemeClr>
                  </a:outerShdw>
                </a:effectLst>
                <a:cs typeface="B Nazanin" panose="00000400000000000000" pitchFamily="2" charset="-78"/>
              </a:rPr>
              <a:t>E</a:t>
            </a:r>
            <a:endParaRPr lang="en-US" sz="2000" b="0" cap="none" spc="0" dirty="0">
              <a:ln w="0"/>
              <a:solidFill>
                <a:schemeClr val="tx1"/>
              </a:solidFill>
              <a:effectLst>
                <a:outerShdw blurRad="38100" dist="19050" dir="2700000" algn="tl" rotWithShape="0">
                  <a:schemeClr val="dk1">
                    <a:alpha val="40000"/>
                  </a:schemeClr>
                </a:outerShdw>
              </a:effectLst>
              <a:cs typeface="B Nazanin" panose="00000400000000000000" pitchFamily="2" charset="-78"/>
            </a:endParaRPr>
          </a:p>
        </p:txBody>
      </p:sp>
      <p:cxnSp>
        <p:nvCxnSpPr>
          <p:cNvPr id="19" name="Straight Arrow Connector 18"/>
          <p:cNvCxnSpPr/>
          <p:nvPr/>
        </p:nvCxnSpPr>
        <p:spPr>
          <a:xfrm flipV="1">
            <a:off x="4180114" y="3685078"/>
            <a:ext cx="0" cy="3672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flipV="1">
            <a:off x="4637314" y="3685077"/>
            <a:ext cx="4092" cy="3672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3718823" y="4052305"/>
                <a:ext cx="1375377" cy="400110"/>
              </a:xfrm>
              <a:prstGeom prst="rect">
                <a:avLst/>
              </a:prstGeom>
              <a:noFill/>
            </p:spPr>
            <p:txBody>
              <a:bodyPr wrap="none" lIns="91440" tIns="45720" rIns="91440" bIns="45720">
                <a:spAutoFit/>
              </a:bodyPr>
              <a:lstStyle/>
              <a:p>
                <a:pPr algn="ctr"/>
                <a14:m>
                  <m:oMath xmlns:m="http://schemas.openxmlformats.org/officeDocument/2006/math">
                    <m:sSub>
                      <m:sSub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bPr>
                      <m:e>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𝑦</m:t>
                        </m:r>
                      </m:e>
                      <m: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𝑖</m:t>
                        </m:r>
                      </m:sub>
                    </m:sSub>
                  </m:oMath>
                </a14:m>
                <a:r>
                  <a:rPr lang="fa-IR" sz="2000" b="0" cap="none" spc="0" dirty="0" smtClean="0">
                    <a:ln w="0"/>
                    <a:solidFill>
                      <a:schemeClr val="tx1"/>
                    </a:solidFill>
                    <a:effectLst>
                      <a:outerShdw blurRad="38100" dist="19050" dir="2700000" algn="tl" rotWithShape="0">
                        <a:schemeClr val="dk1">
                          <a:alpha val="40000"/>
                        </a:schemeClr>
                      </a:outerShdw>
                    </a:effectLst>
                    <a:cs typeface="B Nazanin" panose="00000400000000000000" pitchFamily="2" charset="-78"/>
                  </a:rPr>
                  <a:t>مقادیر متغیر</a:t>
                </a:r>
                <a:endParaRPr lang="en-US" sz="2000" b="0" cap="none" spc="0" dirty="0">
                  <a:ln w="0"/>
                  <a:solidFill>
                    <a:schemeClr val="tx1"/>
                  </a:solidFill>
                  <a:effectLst>
                    <a:outerShdw blurRad="38100" dist="19050" dir="2700000" algn="tl" rotWithShape="0">
                      <a:schemeClr val="dk1">
                        <a:alpha val="40000"/>
                      </a:schemeClr>
                    </a:outerShdw>
                  </a:effectLst>
                  <a:cs typeface="B Nazanin" panose="00000400000000000000" pitchFamily="2" charset="-78"/>
                </a:endParaRPr>
              </a:p>
            </p:txBody>
          </p:sp>
        </mc:Choice>
        <mc:Fallback xmlns="">
          <p:sp>
            <p:nvSpPr>
              <p:cNvPr id="22" name="Rectangle 21"/>
              <p:cNvSpPr>
                <a:spLocks noRot="1" noChangeAspect="1" noMove="1" noResize="1" noEditPoints="1" noAdjustHandles="1" noChangeArrowheads="1" noChangeShapeType="1" noTextEdit="1"/>
              </p:cNvSpPr>
              <p:nvPr/>
            </p:nvSpPr>
            <p:spPr>
              <a:xfrm>
                <a:off x="3718823" y="4052305"/>
                <a:ext cx="1375377" cy="400110"/>
              </a:xfrm>
              <a:prstGeom prst="rect">
                <a:avLst/>
              </a:prstGeom>
              <a:blipFill>
                <a:blip r:embed="rId3"/>
                <a:stretch>
                  <a:fillRect l="-442" t="-7692" r="-5752" b="-35385"/>
                </a:stretch>
              </a:blipFill>
            </p:spPr>
            <p:txBody>
              <a:bodyPr/>
              <a:lstStyle/>
              <a:p>
                <a:r>
                  <a:rPr lang="en-US">
                    <a:noFill/>
                  </a:rPr>
                  <a:t> </a:t>
                </a:r>
              </a:p>
            </p:txBody>
          </p:sp>
        </mc:Fallback>
      </mc:AlternateContent>
      <p:sp>
        <p:nvSpPr>
          <p:cNvPr id="23" name="Rectangle 22"/>
          <p:cNvSpPr/>
          <p:nvPr/>
        </p:nvSpPr>
        <p:spPr>
          <a:xfrm>
            <a:off x="3183699" y="4382274"/>
            <a:ext cx="2553904" cy="400110"/>
          </a:xfrm>
          <a:prstGeom prst="rect">
            <a:avLst/>
          </a:prstGeom>
          <a:noFill/>
        </p:spPr>
        <p:txBody>
          <a:bodyPr wrap="none" lIns="91440" tIns="45720" rIns="91440" bIns="45720">
            <a:spAutoFit/>
          </a:bodyPr>
          <a:lstStyle/>
          <a:p>
            <a:pPr algn="ctr"/>
            <a:r>
              <a:rPr lang="fa-IR" sz="2000" b="0" cap="none" spc="0" dirty="0" smtClean="0">
                <a:ln w="0"/>
                <a:solidFill>
                  <a:schemeClr val="tx1"/>
                </a:solidFill>
                <a:effectLst>
                  <a:outerShdw blurRad="38100" dist="19050" dir="2700000" algn="tl" rotWithShape="0">
                    <a:schemeClr val="dk1">
                      <a:alpha val="40000"/>
                    </a:schemeClr>
                  </a:outerShdw>
                </a:effectLst>
                <a:cs typeface="B Nazanin" panose="00000400000000000000" pitchFamily="2" charset="-78"/>
              </a:rPr>
              <a:t>(حرارت،تغییرات،منبع تغذیه...)</a:t>
            </a:r>
            <a:endParaRPr lang="en-US" sz="2000" b="0" cap="none" spc="0" dirty="0">
              <a:ln w="0"/>
              <a:solidFill>
                <a:schemeClr val="tx1"/>
              </a:solidFill>
              <a:effectLst>
                <a:outerShdw blurRad="38100" dist="19050" dir="2700000" algn="tl" rotWithShape="0">
                  <a:schemeClr val="dk1">
                    <a:alpha val="40000"/>
                  </a:schemeClr>
                </a:outerShdw>
              </a:effectLst>
              <a:cs typeface="B Nazanin" panose="00000400000000000000" pitchFamily="2" charset="-78"/>
            </a:endParaRPr>
          </a:p>
        </p:txBody>
      </p:sp>
      <p:sp>
        <p:nvSpPr>
          <p:cNvPr id="29" name="Rectangle 28"/>
          <p:cNvSpPr/>
          <p:nvPr/>
        </p:nvSpPr>
        <p:spPr>
          <a:xfrm>
            <a:off x="-287383" y="4819644"/>
            <a:ext cx="9901019" cy="1692771"/>
          </a:xfrm>
          <a:prstGeom prst="rect">
            <a:avLst/>
          </a:prstGeom>
          <a:noFill/>
        </p:spPr>
        <p:txBody>
          <a:bodyPr wrap="square" lIns="91440" tIns="45720" rIns="91440" bIns="45720">
            <a:spAutoFit/>
          </a:bodyPr>
          <a:lstStyle/>
          <a:p>
            <a:pPr algn="r" rtl="1"/>
            <a:r>
              <a:rPr lang="fa-IR" sz="3200" b="0" cap="none" spc="0" dirty="0" smtClean="0">
                <a:ln w="0"/>
                <a:solidFill>
                  <a:schemeClr val="accent1">
                    <a:lumMod val="50000"/>
                  </a:schemeClr>
                </a:solidFill>
                <a:effectLst>
                  <a:outerShdw blurRad="38100" dist="19050" dir="2700000" algn="tl" rotWithShape="0">
                    <a:schemeClr val="dk1">
                      <a:alpha val="40000"/>
                    </a:schemeClr>
                  </a:outerShdw>
                </a:effectLst>
                <a:cs typeface="B Nazanin" panose="00000400000000000000" pitchFamily="2" charset="-78"/>
              </a:rPr>
              <a:t>سنسور های </a:t>
            </a:r>
            <a:r>
              <a:rPr lang="en-US" sz="3200" b="0" cap="none" spc="0" dirty="0" smtClean="0">
                <a:ln w="0"/>
                <a:solidFill>
                  <a:schemeClr val="accent1">
                    <a:lumMod val="50000"/>
                  </a:schemeClr>
                </a:solidFill>
                <a:effectLst>
                  <a:outerShdw blurRad="38100" dist="19050" dir="2700000" algn="tl" rotWithShape="0">
                    <a:schemeClr val="dk1">
                      <a:alpha val="40000"/>
                    </a:schemeClr>
                  </a:outerShdw>
                </a:effectLst>
                <a:cs typeface="B Nazanin" panose="00000400000000000000" pitchFamily="2" charset="-78"/>
              </a:rPr>
              <a:t>MQ</a:t>
            </a:r>
          </a:p>
          <a:p>
            <a:pPr algn="r" rtl="1"/>
            <a:r>
              <a:rPr lang="fa-IR" sz="2400" dirty="0" smtClean="0">
                <a:ln w="0"/>
                <a:solidFill>
                  <a:schemeClr val="accent1">
                    <a:lumMod val="50000"/>
                  </a:schemeClr>
                </a:solidFill>
                <a:effectLst>
                  <a:outerShdw blurRad="38100" dist="19050" dir="2700000" algn="tl" rotWithShape="0">
                    <a:schemeClr val="dk1">
                      <a:alpha val="40000"/>
                    </a:schemeClr>
                  </a:outerShdw>
                </a:effectLst>
                <a:cs typeface="B Nazanin" panose="00000400000000000000" pitchFamily="2" charset="-78"/>
              </a:rPr>
              <a:t>این سنسور ها قادر هستند گازهای مختلفی را تشخیص دهند،مثل اتان،بوتان،کربن و ... </a:t>
            </a:r>
            <a:endParaRPr lang="fa-IR" sz="2400" dirty="0" smtClean="0">
              <a:ln w="0"/>
              <a:solidFill>
                <a:schemeClr val="accent1">
                  <a:lumMod val="50000"/>
                </a:schemeClr>
              </a:solidFill>
              <a:effectLst>
                <a:outerShdw blurRad="38100" dist="19050" dir="2700000" algn="tl" rotWithShape="0">
                  <a:schemeClr val="dk1">
                    <a:alpha val="40000"/>
                  </a:schemeClr>
                </a:outerShdw>
              </a:effectLst>
              <a:cs typeface="B Nazanin" panose="00000400000000000000" pitchFamily="2" charset="-78"/>
            </a:endParaRPr>
          </a:p>
          <a:p>
            <a:pPr algn="r" rtl="1"/>
            <a:r>
              <a:rPr lang="fa-IR" sz="2400" dirty="0" smtClean="0">
                <a:ln w="0"/>
                <a:solidFill>
                  <a:schemeClr val="accent1">
                    <a:lumMod val="50000"/>
                  </a:schemeClr>
                </a:solidFill>
                <a:effectLst>
                  <a:outerShdw blurRad="38100" dist="19050" dir="2700000" algn="tl" rotWithShape="0">
                    <a:schemeClr val="dk1">
                      <a:alpha val="40000"/>
                    </a:schemeClr>
                  </a:outerShdw>
                </a:effectLst>
                <a:cs typeface="B Nazanin" panose="00000400000000000000" pitchFamily="2" charset="-78"/>
              </a:rPr>
              <a:t>این </a:t>
            </a:r>
            <a:r>
              <a:rPr lang="fa-IR" sz="2400" dirty="0" smtClean="0">
                <a:ln w="0"/>
                <a:solidFill>
                  <a:schemeClr val="accent1">
                    <a:lumMod val="50000"/>
                  </a:schemeClr>
                </a:solidFill>
                <a:effectLst>
                  <a:outerShdw blurRad="38100" dist="19050" dir="2700000" algn="tl" rotWithShape="0">
                    <a:schemeClr val="dk1">
                      <a:alpha val="40000"/>
                    </a:schemeClr>
                  </a:outerShdw>
                </a:effectLst>
                <a:cs typeface="B Nazanin" panose="00000400000000000000" pitchFamily="2" charset="-78"/>
              </a:rPr>
              <a:t>سنسور ها از </a:t>
            </a:r>
            <a:r>
              <a:rPr lang="fa-IR" sz="2400" dirty="0" smtClean="0">
                <a:ln w="0"/>
                <a:solidFill>
                  <a:schemeClr val="accent1">
                    <a:lumMod val="50000"/>
                  </a:schemeClr>
                </a:solidFill>
                <a:effectLst>
                  <a:outerShdw blurRad="38100" dist="19050" dir="2700000" algn="tl" rotWithShape="0">
                    <a:schemeClr val="dk1">
                      <a:alpha val="40000"/>
                    </a:schemeClr>
                  </a:outerShdw>
                </a:effectLst>
                <a:cs typeface="B Nazanin" panose="00000400000000000000" pitchFamily="2" charset="-78"/>
              </a:rPr>
              <a:t>گرم کننده </a:t>
            </a:r>
            <a:r>
              <a:rPr lang="fa-IR" sz="2400" dirty="0" smtClean="0">
                <a:ln w="0"/>
                <a:solidFill>
                  <a:schemeClr val="accent1">
                    <a:lumMod val="50000"/>
                  </a:schemeClr>
                </a:solidFill>
                <a:effectLst>
                  <a:outerShdw blurRad="38100" dist="19050" dir="2700000" algn="tl" rotWithShape="0">
                    <a:schemeClr val="dk1">
                      <a:alpha val="40000"/>
                    </a:schemeClr>
                  </a:outerShdw>
                </a:effectLst>
                <a:cs typeface="B Nazanin" panose="00000400000000000000" pitchFamily="2" charset="-78"/>
              </a:rPr>
              <a:t>داخلی کوچک و سنسور الکتروشیمیایی برای تشخیص دود و گاز استفاده می‌کنند</a:t>
            </a:r>
            <a:endParaRPr lang="en-US" sz="2400" b="0" cap="none" spc="0" dirty="0">
              <a:ln w="0"/>
              <a:solidFill>
                <a:schemeClr val="accent1">
                  <a:lumMod val="50000"/>
                </a:schemeClr>
              </a:solidFill>
              <a:effectLst>
                <a:outerShdw blurRad="38100" dist="19050" dir="2700000" algn="tl" rotWithShape="0">
                  <a:schemeClr val="dk1">
                    <a:alpha val="40000"/>
                  </a:schemeClr>
                </a:outerShdw>
              </a:effectLst>
              <a:cs typeface="B Nazanin" panose="00000400000000000000" pitchFamily="2" charset="-78"/>
            </a:endParaRPr>
          </a:p>
        </p:txBody>
      </p:sp>
    </p:spTree>
    <p:extLst>
      <p:ext uri="{BB962C8B-B14F-4D97-AF65-F5344CB8AC3E}">
        <p14:creationId xmlns:p14="http://schemas.microsoft.com/office/powerpoint/2010/main" val="2140996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0"/>
            <a:ext cx="4569360" cy="3262421"/>
          </a:xfrm>
          <a:prstGeom prst="rect">
            <a:avLst/>
          </a:prstGeom>
          <a:ln>
            <a:noFill/>
          </a:ln>
          <a:effectLst>
            <a:softEdge rad="112500"/>
          </a:effectLst>
        </p:spPr>
      </p:pic>
      <p:sp>
        <p:nvSpPr>
          <p:cNvPr id="9" name="Rectangle 8"/>
          <p:cNvSpPr/>
          <p:nvPr/>
        </p:nvSpPr>
        <p:spPr>
          <a:xfrm>
            <a:off x="5214842" y="438403"/>
            <a:ext cx="5918199" cy="6555641"/>
          </a:xfrm>
          <a:prstGeom prst="rect">
            <a:avLst/>
          </a:prstGeom>
          <a:noFill/>
        </p:spPr>
        <p:txBody>
          <a:bodyPr wrap="square" lIns="91440" tIns="45720" rIns="91440" bIns="45720">
            <a:spAutoFit/>
          </a:bodyPr>
          <a:lstStyle/>
          <a:p>
            <a:pPr algn="r"/>
            <a:r>
              <a:rPr lang="fa-IR" sz="36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خصوصیات:</a:t>
            </a:r>
          </a:p>
          <a:p>
            <a:pPr algn="r"/>
            <a:endParaRPr lang="fa-IR" sz="240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a:p>
            <a:pPr algn="r"/>
            <a:r>
              <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حساسیت بالا،پاسخگویی در کمترین زمان ممکن و خروجی آنالوگ</a:t>
            </a:r>
          </a:p>
          <a:p>
            <a:pPr algn="r"/>
            <a:endParaRPr lang="fa-IR" sz="240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a:p>
            <a:pPr algn="r" rtl="1"/>
            <a:endPar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a:p>
            <a:pPr algn="r" rtl="1"/>
            <a:r>
              <a:rPr lang="fa-IR" sz="2400" b="0" cap="none" spc="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دارای 6 پایه، 2پایه </a:t>
            </a:r>
            <a:r>
              <a:rPr lang="en-US" sz="2400" b="0" cap="none" spc="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A</a:t>
            </a:r>
            <a:r>
              <a:rPr lang="fa-IR" sz="2400" b="0" cap="none" spc="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 2 پایه</a:t>
            </a:r>
            <a:r>
              <a:rPr lang="en-US"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B</a:t>
            </a:r>
            <a:r>
              <a:rPr lang="fa-IR" sz="240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 </a:t>
            </a:r>
            <a:r>
              <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و 2 پایه </a:t>
            </a:r>
            <a:r>
              <a:rPr lang="en-US"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H</a:t>
            </a:r>
            <a:endPar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a:p>
            <a:pPr algn="r" rtl="1"/>
            <a:endParaRPr lang="fa-IR" sz="240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a:p>
            <a:pPr algn="r" rtl="1"/>
            <a:r>
              <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حسگر های گازی </a:t>
            </a:r>
            <a:r>
              <a:rPr lang="en-US"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MQ</a:t>
            </a:r>
            <a:r>
              <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 انواع مختلفی دارند،</a:t>
            </a:r>
            <a:r>
              <a:rPr lang="en-US"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MQ2,MQ3</a:t>
            </a:r>
            <a:r>
              <a:rPr lang="fa-IR" sz="240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 </a:t>
            </a:r>
            <a:r>
              <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و...</a:t>
            </a:r>
          </a:p>
          <a:p>
            <a:pPr algn="r" rtl="1"/>
            <a:r>
              <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که هر کدام میتوانند به نوع خاصی از گاز حساس باشند.</a:t>
            </a:r>
          </a:p>
          <a:p>
            <a:pPr algn="r" rtl="1"/>
            <a:endPar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a:p>
            <a:pPr algn="r" rtl="1"/>
            <a:r>
              <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 </a:t>
            </a:r>
          </a:p>
          <a:p>
            <a:pPr algn="r" rtl="1"/>
            <a:endParaRPr lang="fa-IR" sz="240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a:p>
            <a:pPr algn="r" rtl="1"/>
            <a:endPar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a:p>
            <a:pPr algn="r" rtl="1"/>
            <a:endParaRPr lang="fa-IR" sz="2400" b="0" cap="none" spc="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a:p>
            <a:pPr algn="r" rtl="1"/>
            <a:endParaRPr lang="fa-IR" sz="2400" b="0" cap="none" spc="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a:p>
            <a:pPr algn="r"/>
            <a:endParaRPr lang="en-US" sz="2400" b="0" cap="none" spc="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p:txBody>
      </p:sp>
      <p:pic>
        <p:nvPicPr>
          <p:cNvPr id="6" name="Picture 5"/>
          <p:cNvPicPr>
            <a:picLocks noChangeAspect="1"/>
          </p:cNvPicPr>
          <p:nvPr/>
        </p:nvPicPr>
        <p:blipFill>
          <a:blip r:embed="rId3"/>
          <a:stretch>
            <a:fillRect/>
          </a:stretch>
        </p:blipFill>
        <p:spPr>
          <a:xfrm>
            <a:off x="0" y="3262421"/>
            <a:ext cx="4569360" cy="3621338"/>
          </a:xfrm>
          <a:prstGeom prst="rect">
            <a:avLst/>
          </a:prstGeom>
          <a:ln>
            <a:noFill/>
          </a:ln>
          <a:effectLst>
            <a:softEdge rad="112500"/>
          </a:effectLst>
        </p:spPr>
      </p:pic>
    </p:spTree>
    <p:extLst>
      <p:ext uri="{BB962C8B-B14F-4D97-AF65-F5344CB8AC3E}">
        <p14:creationId xmlns:p14="http://schemas.microsoft.com/office/powerpoint/2010/main" val="1634313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0"/>
            <a:ext cx="3853006" cy="1280271"/>
          </a:xfrm>
          <a:prstGeom prst="rect">
            <a:avLst/>
          </a:prstGeom>
        </p:spPr>
      </p:pic>
      <p:sp>
        <p:nvSpPr>
          <p:cNvPr id="11" name="Rectangle 10"/>
          <p:cNvSpPr/>
          <p:nvPr/>
        </p:nvSpPr>
        <p:spPr>
          <a:xfrm>
            <a:off x="1478821" y="1280271"/>
            <a:ext cx="3982179" cy="523220"/>
          </a:xfrm>
          <a:prstGeom prst="rect">
            <a:avLst/>
          </a:prstGeom>
          <a:noFill/>
        </p:spPr>
        <p:txBody>
          <a:bodyPr wrap="none" lIns="91440" tIns="45720" rIns="91440" bIns="45720">
            <a:spAutoFit/>
          </a:bodyPr>
          <a:lstStyle/>
          <a:p>
            <a:pPr marL="457200" indent="-457200" algn="ctr" rtl="1">
              <a:buFont typeface="Wingdings" panose="05000000000000000000" pitchFamily="2" charset="2"/>
              <a:buChar char="v"/>
            </a:pPr>
            <a:r>
              <a:rPr lang="fa-IR" sz="2800" dirty="0" smtClean="0">
                <a:solidFill>
                  <a:schemeClr val="accent1">
                    <a:lumMod val="75000"/>
                  </a:schemeClr>
                </a:solidFill>
                <a:cs typeface="B Nazanin" panose="00000400000000000000" pitchFamily="2" charset="-78"/>
              </a:rPr>
              <a:t>شکل شماتیک پایه‌های سنسور</a:t>
            </a:r>
            <a:endParaRPr lang="en-US" sz="2800" dirty="0">
              <a:solidFill>
                <a:schemeClr val="accent1">
                  <a:lumMod val="75000"/>
                </a:schemeClr>
              </a:solidFill>
              <a:cs typeface="B Nazanin" panose="00000400000000000000" pitchFamily="2" charset="-78"/>
            </a:endParaRPr>
          </a:p>
        </p:txBody>
      </p:sp>
      <p:sp>
        <p:nvSpPr>
          <p:cNvPr id="12" name="Rectangle 11"/>
          <p:cNvSpPr/>
          <p:nvPr/>
        </p:nvSpPr>
        <p:spPr>
          <a:xfrm>
            <a:off x="4673996" y="4588620"/>
            <a:ext cx="5029200" cy="1815882"/>
          </a:xfrm>
          <a:prstGeom prst="rect">
            <a:avLst/>
          </a:prstGeom>
          <a:noFill/>
        </p:spPr>
        <p:txBody>
          <a:bodyPr wrap="square" lIns="91440" tIns="45720" rIns="91440" bIns="45720">
            <a:spAutoFit/>
          </a:bodyPr>
          <a:lstStyle/>
          <a:p>
            <a:pPr marL="571500" indent="-571500" algn="r">
              <a:buFont typeface="Wingdings" panose="05000000000000000000" pitchFamily="2" charset="2"/>
              <a:buChar char="v"/>
            </a:pPr>
            <a:r>
              <a:rPr lang="en-US" sz="28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Inside gas sensor</a:t>
            </a:r>
          </a:p>
          <a:p>
            <a:pPr algn="r"/>
            <a:endParaRPr lang="en-US" sz="320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a:p>
            <a:pPr algn="ctr"/>
            <a:endParaRPr lang="en-US" sz="4800" b="0" cap="none" spc="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p:txBody>
      </p:sp>
      <p:pic>
        <p:nvPicPr>
          <p:cNvPr id="4" name="Picture 3"/>
          <p:cNvPicPr>
            <a:picLocks noChangeAspect="1"/>
          </p:cNvPicPr>
          <p:nvPr/>
        </p:nvPicPr>
        <p:blipFill>
          <a:blip r:embed="rId3"/>
          <a:stretch>
            <a:fillRect/>
          </a:stretch>
        </p:blipFill>
        <p:spPr>
          <a:xfrm>
            <a:off x="5575300" y="0"/>
            <a:ext cx="4572396" cy="3377477"/>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1129706" y="3399355"/>
            <a:ext cx="4445594" cy="3426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2838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5676900" cy="4203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98769" y="4622452"/>
            <a:ext cx="5279363" cy="1384995"/>
          </a:xfrm>
          <a:prstGeom prst="rect">
            <a:avLst/>
          </a:prstGeom>
          <a:noFill/>
        </p:spPr>
        <p:txBody>
          <a:bodyPr wrap="square" lIns="91440" tIns="45720" rIns="91440" bIns="45720">
            <a:spAutoFit/>
          </a:bodyPr>
          <a:lstStyle/>
          <a:p>
            <a:pPr algn="ctr"/>
            <a:r>
              <a:rPr lang="fa-IR" sz="2800" b="0" cap="none" spc="0" dirty="0" smtClean="0">
                <a:ln w="0"/>
                <a:solidFill>
                  <a:schemeClr val="accent1">
                    <a:lumMod val="50000"/>
                  </a:schemeClr>
                </a:solidFill>
                <a:effectLst>
                  <a:outerShdw blurRad="38100" dist="19050" dir="2700000" algn="tl" rotWithShape="0">
                    <a:schemeClr val="dk1">
                      <a:alpha val="40000"/>
                    </a:schemeClr>
                  </a:outerShdw>
                </a:effectLst>
              </a:rPr>
              <a:t>با قرار دادن سنسور در</a:t>
            </a:r>
          </a:p>
          <a:p>
            <a:pPr algn="ctr"/>
            <a:r>
              <a:rPr lang="fa-IR" sz="2800" b="0" cap="none" spc="0" dirty="0" smtClean="0">
                <a:ln w="0"/>
                <a:solidFill>
                  <a:schemeClr val="accent1">
                    <a:lumMod val="50000"/>
                  </a:schemeClr>
                </a:solidFill>
                <a:effectLst>
                  <a:outerShdw blurRad="38100" dist="19050" dir="2700000" algn="tl" rotWithShape="0">
                    <a:schemeClr val="dk1">
                      <a:alpha val="40000"/>
                    </a:schemeClr>
                  </a:outerShdw>
                </a:effectLst>
              </a:rPr>
              <a:t> </a:t>
            </a:r>
            <a:r>
              <a:rPr lang="fa-IR" sz="2800" b="0" cap="none" spc="0" dirty="0" smtClean="0">
                <a:ln w="0"/>
                <a:solidFill>
                  <a:schemeClr val="accent1">
                    <a:lumMod val="50000"/>
                  </a:schemeClr>
                </a:solidFill>
                <a:effectLst>
                  <a:outerShdw blurRad="38100" dist="19050" dir="2700000" algn="tl" rotWithShape="0">
                    <a:schemeClr val="dk1">
                      <a:alpha val="40000"/>
                    </a:schemeClr>
                  </a:outerShdw>
                </a:effectLst>
              </a:rPr>
              <a:t>مجاورت گاز ، </a:t>
            </a:r>
            <a:r>
              <a:rPr lang="fa-IR" sz="2800" b="0" cap="none" spc="0" dirty="0" smtClean="0">
                <a:ln w="0"/>
                <a:solidFill>
                  <a:schemeClr val="accent1">
                    <a:lumMod val="50000"/>
                  </a:schemeClr>
                </a:solidFill>
                <a:effectLst>
                  <a:outerShdw blurRad="38100" dist="19050" dir="2700000" algn="tl" rotWithShape="0">
                    <a:schemeClr val="dk1">
                      <a:alpha val="40000"/>
                    </a:schemeClr>
                  </a:outerShdw>
                </a:effectLst>
              </a:rPr>
              <a:t>مقاومت </a:t>
            </a:r>
            <a:r>
              <a:rPr lang="fa-IR" sz="2800" b="0" cap="none" spc="0" dirty="0" smtClean="0">
                <a:ln w="0"/>
                <a:solidFill>
                  <a:schemeClr val="accent1">
                    <a:lumMod val="50000"/>
                  </a:schemeClr>
                </a:solidFill>
                <a:effectLst>
                  <a:outerShdw blurRad="38100" dist="19050" dir="2700000" algn="tl" rotWithShape="0">
                    <a:schemeClr val="dk1">
                      <a:alpha val="40000"/>
                    </a:schemeClr>
                  </a:outerShdw>
                </a:effectLst>
              </a:rPr>
              <a:t>دستخوش تغییرات می‌شود.</a:t>
            </a:r>
            <a:endParaRPr lang="en-US" sz="2800" b="0" cap="none" spc="0" dirty="0">
              <a:ln w="0"/>
              <a:solidFill>
                <a:schemeClr val="accent1">
                  <a:lumMod val="50000"/>
                </a:schemeClr>
              </a:solidFill>
              <a:effectLst>
                <a:outerShdw blurRad="38100" dist="19050" dir="2700000" algn="tl" rotWithShape="0">
                  <a:schemeClr val="dk1">
                    <a:alpha val="40000"/>
                  </a:schemeClr>
                </a:outerShdw>
              </a:effectLst>
            </a:endParaRPr>
          </a:p>
        </p:txBody>
      </p:sp>
      <p:pic>
        <p:nvPicPr>
          <p:cNvPr id="7" name="4_59988172479408411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76900" y="0"/>
            <a:ext cx="6515100" cy="685800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1909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401338" y="300335"/>
                <a:ext cx="9136361" cy="2431435"/>
              </a:xfrm>
              <a:prstGeom prst="rect">
                <a:avLst/>
              </a:prstGeom>
              <a:noFill/>
            </p:spPr>
            <p:txBody>
              <a:bodyPr wrap="square" lIns="91440" tIns="45720" rIns="91440" bIns="45720">
                <a:spAutoFit/>
              </a:bodyPr>
              <a:lstStyle/>
              <a:p>
                <a:r>
                  <a:rPr lang="en-US" sz="2800" dirty="0" smtClean="0">
                    <a:ln w="0"/>
                    <a:solidFill>
                      <a:schemeClr val="accent2">
                        <a:lumMod val="50000"/>
                      </a:schemeClr>
                    </a:solidFill>
                    <a:effectLst>
                      <a:outerShdw blurRad="38100" dist="19050" dir="2700000" algn="tl" rotWithShape="0">
                        <a:schemeClr val="dk1">
                          <a:alpha val="40000"/>
                        </a:schemeClr>
                      </a:outerShdw>
                    </a:effectLst>
                  </a:rPr>
                  <a:t>Gold nano particles</a:t>
                </a:r>
              </a:p>
              <a:p>
                <a:endParaRPr lang="en-US" sz="2800" dirty="0" smtClean="0">
                  <a:ln w="0"/>
                  <a:solidFill>
                    <a:schemeClr val="accent2">
                      <a:lumMod val="50000"/>
                    </a:schemeClr>
                  </a:solidFill>
                  <a:effectLst>
                    <a:outerShdw blurRad="38100" dist="19050" dir="2700000" algn="tl" rotWithShape="0">
                      <a:schemeClr val="dk1">
                        <a:alpha val="40000"/>
                      </a:schemeClr>
                    </a:outerShdw>
                  </a:effectLst>
                </a:endParaRPr>
              </a:p>
              <a:p>
                <a:pPr rtl="1"/>
                <a:r>
                  <a:rPr lang="en-US" sz="2400" b="0" cap="none" spc="0" dirty="0" smtClean="0">
                    <a:ln w="0"/>
                    <a:solidFill>
                      <a:schemeClr val="accent1">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B Nazanin" panose="00000400000000000000" pitchFamily="2" charset="-78"/>
                  </a:rPr>
                  <a:t>                 </a:t>
                </a:r>
                <a:r>
                  <a:rPr lang="fa-IR" sz="2400" b="0" cap="none" spc="0" dirty="0" smtClean="0">
                    <a:ln w="0"/>
                    <a:solidFill>
                      <a:schemeClr val="accent1">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B Nazanin" panose="00000400000000000000" pitchFamily="2" charset="-78"/>
                  </a:rPr>
                  <a:t>(</a:t>
                </a:r>
                <a14:m>
                  <m:oMath xmlns:m="http://schemas.openxmlformats.org/officeDocument/2006/math">
                    <m:sSub>
                      <m:sSubPr>
                        <m:ctrlPr>
                          <a:rPr lang="en-US" sz="2400" b="0" i="1" cap="none" spc="0"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cs typeface="B Nazanin" panose="00000400000000000000" pitchFamily="2" charset="-78"/>
                          </a:rPr>
                        </m:ctrlPr>
                      </m:sSubPr>
                      <m:e>
                        <m:r>
                          <a:rPr lang="en-US" sz="2400" b="0" i="1" cap="none" spc="0"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cs typeface="B Nazanin" panose="00000400000000000000" pitchFamily="2" charset="-78"/>
                          </a:rPr>
                          <m:t>𝑁𝑎𝐵𝐻</m:t>
                        </m:r>
                      </m:e>
                      <m:sub>
                        <m:r>
                          <a:rPr lang="en-US" sz="2400" b="0" i="1" cap="none" spc="0"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cs typeface="B Nazanin" panose="00000400000000000000" pitchFamily="2" charset="-78"/>
                          </a:rPr>
                          <m:t>4</m:t>
                        </m:r>
                      </m:sub>
                    </m:sSub>
                  </m:oMath>
                </a14:m>
                <a:r>
                  <a:rPr lang="fa-IR" sz="2400" b="0" cap="none" spc="0" dirty="0" smtClean="0">
                    <a:ln w="0"/>
                    <a:solidFill>
                      <a:schemeClr val="accent1">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B Nazanin" panose="00000400000000000000" pitchFamily="2" charset="-78"/>
                  </a:rPr>
                  <a:t>)</a:t>
                </a:r>
                <a:r>
                  <a:rPr lang="en-US" sz="2400" b="0" cap="none" spc="0" dirty="0" smtClean="0">
                    <a:ln w="0"/>
                    <a:solidFill>
                      <a:schemeClr val="accent1">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B Nazanin" panose="00000400000000000000" pitchFamily="2" charset="-78"/>
                  </a:rPr>
                  <a:t> </a:t>
                </a:r>
                <a:r>
                  <a:rPr lang="fa-IR" sz="2400" b="0" cap="none" spc="0" dirty="0" smtClean="0">
                    <a:ln w="0"/>
                    <a:solidFill>
                      <a:schemeClr val="accent1">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B Nazanin" panose="00000400000000000000" pitchFamily="2" charset="-78"/>
                  </a:rPr>
                  <a:t>کاهنده+نمک اهن</a:t>
                </a:r>
              </a:p>
              <a:p>
                <a:pPr algn="r" rtl="1"/>
                <a:endParaRPr lang="fa-IR" sz="2400" dirty="0">
                  <a:ln w="0"/>
                  <a:solidFill>
                    <a:schemeClr val="accent1">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B Nazanin" panose="00000400000000000000" pitchFamily="2" charset="-78"/>
                </a:endParaRPr>
              </a:p>
              <a:p>
                <a:pPr algn="r" rtl="1"/>
                <a:endParaRPr lang="fa-IR" sz="2400" b="0" cap="none" spc="0" dirty="0" smtClean="0">
                  <a:ln w="0"/>
                  <a:solidFill>
                    <a:schemeClr val="accent1">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B Nazanin" panose="00000400000000000000" pitchFamily="2" charset="-78"/>
                </a:endParaRPr>
              </a:p>
              <a:p>
                <a:pPr rtl="1"/>
                <a:endParaRPr lang="en-US" sz="2400" b="0" cap="none" spc="0" dirty="0">
                  <a:ln w="0"/>
                  <a:solidFill>
                    <a:schemeClr val="accent1">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B Nazanin" panose="00000400000000000000" pitchFamily="2" charset="-78"/>
                </a:endParaRPr>
              </a:p>
            </p:txBody>
          </p:sp>
        </mc:Choice>
        <mc:Fallback>
          <p:sp>
            <p:nvSpPr>
              <p:cNvPr id="5" name="Rectangle 4"/>
              <p:cNvSpPr>
                <a:spLocks noRot="1" noChangeAspect="1" noMove="1" noResize="1" noEditPoints="1" noAdjustHandles="1" noChangeArrowheads="1" noChangeShapeType="1" noTextEdit="1"/>
              </p:cNvSpPr>
              <p:nvPr/>
            </p:nvSpPr>
            <p:spPr>
              <a:xfrm>
                <a:off x="401338" y="300335"/>
                <a:ext cx="9136361" cy="2431435"/>
              </a:xfrm>
              <a:prstGeom prst="rect">
                <a:avLst/>
              </a:prstGeom>
              <a:blipFill>
                <a:blip r:embed="rId2"/>
                <a:stretch>
                  <a:fillRect l="-1534" t="-2757"/>
                </a:stretch>
              </a:blipFill>
            </p:spPr>
            <p:txBody>
              <a:bodyPr/>
              <a:lstStyle/>
              <a:p>
                <a:r>
                  <a:rPr lang="en-US">
                    <a:noFill/>
                  </a:rPr>
                  <a:t> </a:t>
                </a:r>
              </a:p>
            </p:txBody>
          </p:sp>
        </mc:Fallback>
      </mc:AlternateContent>
      <p:cxnSp>
        <p:nvCxnSpPr>
          <p:cNvPr id="14" name="Straight Arrow Connector 13"/>
          <p:cNvCxnSpPr/>
          <p:nvPr/>
        </p:nvCxnSpPr>
        <p:spPr>
          <a:xfrm>
            <a:off x="3441700" y="1422400"/>
            <a:ext cx="1028700" cy="12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4498314" y="1191567"/>
            <a:ext cx="1417376" cy="461665"/>
          </a:xfrm>
          <a:prstGeom prst="rect">
            <a:avLst/>
          </a:prstGeom>
          <a:noFill/>
        </p:spPr>
        <p:txBody>
          <a:bodyPr wrap="none" lIns="91440" tIns="45720" rIns="91440" bIns="45720">
            <a:spAutoFit/>
          </a:bodyPr>
          <a:lstStyle/>
          <a:p>
            <a:pPr algn="ctr"/>
            <a:r>
              <a:rPr lang="fa-IR" sz="2400" dirty="0" smtClean="0">
                <a:ln w="0"/>
                <a:solidFill>
                  <a:schemeClr val="accent1">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B Nazanin" panose="00000400000000000000" pitchFamily="2" charset="-78"/>
              </a:rPr>
              <a:t>نانو ذرات طلا</a:t>
            </a:r>
            <a:endParaRPr lang="en-US" sz="2400" b="0" cap="none" spc="0" dirty="0">
              <a:ln w="0"/>
              <a:solidFill>
                <a:schemeClr val="accent1">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B Nazanin" panose="00000400000000000000" pitchFamily="2" charset="-78"/>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8649" t="23360" r="20621"/>
          <a:stretch/>
        </p:blipFill>
        <p:spPr>
          <a:xfrm>
            <a:off x="5207001" y="1716440"/>
            <a:ext cx="4524631" cy="3225978"/>
          </a:xfrm>
          <a:prstGeom prst="rect">
            <a:avLst/>
          </a:prstGeom>
          <a:ln>
            <a:noFill/>
          </a:ln>
          <a:effectLst>
            <a:softEdge rad="112500"/>
          </a:effectLst>
        </p:spPr>
      </p:pic>
      <p:pic>
        <p:nvPicPr>
          <p:cNvPr id="28" name="Picture 27"/>
          <p:cNvPicPr>
            <a:picLocks noChangeAspect="1"/>
          </p:cNvPicPr>
          <p:nvPr/>
        </p:nvPicPr>
        <p:blipFill rotWithShape="1">
          <a:blip r:embed="rId4"/>
          <a:srcRect l="19131" t="-1937" r="30121" b="20645"/>
          <a:stretch/>
        </p:blipFill>
        <p:spPr>
          <a:xfrm>
            <a:off x="568894" y="1653232"/>
            <a:ext cx="4622952" cy="3328526"/>
          </a:xfrm>
          <a:prstGeom prst="rect">
            <a:avLst/>
          </a:prstGeom>
          <a:ln>
            <a:noFill/>
          </a:ln>
          <a:effectLst>
            <a:softEdge rad="112500"/>
          </a:effectLst>
        </p:spPr>
      </p:pic>
      <p:sp>
        <p:nvSpPr>
          <p:cNvPr id="30" name="Rectangle 29"/>
          <p:cNvSpPr/>
          <p:nvPr/>
        </p:nvSpPr>
        <p:spPr>
          <a:xfrm>
            <a:off x="876300" y="4396983"/>
            <a:ext cx="409086" cy="584775"/>
          </a:xfrm>
          <a:prstGeom prst="rect">
            <a:avLst/>
          </a:prstGeom>
          <a:noFill/>
        </p:spPr>
        <p:txBody>
          <a:bodyPr wrap="none" lIns="91440" tIns="45720" rIns="91440" bIns="45720">
            <a:spAutoFit/>
          </a:bodyPr>
          <a:lstStyle/>
          <a:p>
            <a:pPr algn="ctr"/>
            <a:r>
              <a:rPr lang="fa-IR" sz="3200" b="0" cap="none" spc="0" dirty="0" smtClean="0">
                <a:ln w="0"/>
                <a:solidFill>
                  <a:schemeClr val="tx1"/>
                </a:solidFill>
                <a:effectLst>
                  <a:outerShdw blurRad="38100" dist="19050" dir="2700000" algn="tl" rotWithShape="0">
                    <a:schemeClr val="dk1">
                      <a:alpha val="40000"/>
                    </a:schemeClr>
                  </a:outerShdw>
                </a:effectLst>
              </a:rPr>
              <a:t>1</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31" name="Rectangle 30"/>
          <p:cNvSpPr/>
          <p:nvPr/>
        </p:nvSpPr>
        <p:spPr>
          <a:xfrm>
            <a:off x="5418700" y="4396983"/>
            <a:ext cx="418442" cy="523220"/>
          </a:xfrm>
          <a:prstGeom prst="rect">
            <a:avLst/>
          </a:prstGeom>
          <a:noFill/>
        </p:spPr>
        <p:txBody>
          <a:bodyPr wrap="square" lIns="91440" tIns="45720" rIns="91440" bIns="45720">
            <a:spAutoFit/>
          </a:bodyPr>
          <a:lstStyle/>
          <a:p>
            <a:pPr algn="ctr"/>
            <a:r>
              <a:rPr lang="fa-IR" sz="2800" b="0" cap="none" spc="0" dirty="0" smtClean="0">
                <a:ln w="0"/>
                <a:solidFill>
                  <a:schemeClr val="tx1"/>
                </a:solidFill>
                <a:effectLst>
                  <a:outerShdw blurRad="38100" dist="19050" dir="2700000" algn="tl" rotWithShape="0">
                    <a:schemeClr val="dk1">
                      <a:alpha val="40000"/>
                    </a:schemeClr>
                  </a:outerShdw>
                </a:effectLst>
              </a:rPr>
              <a:t>2</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57756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_20230826_163626_383">
            <a:hlinkClick r:id="" action="ppaction://media"/>
          </p:cNvPr>
          <p:cNvPicPr>
            <a:picLocks noChangeAspect="1"/>
          </p:cNvPicPr>
          <p:nvPr>
            <a:videoFile r:link="rId1"/>
            <p:extLst>
              <p:ext uri="{DAA4B4D4-6D71-4841-9C94-3DE7FCFB9230}">
                <p14:media xmlns:p14="http://schemas.microsoft.com/office/powerpoint/2010/main" r:embed="rId2">
                  <p14:trim end="12189.8333"/>
                </p14:media>
              </p:ext>
            </p:extLst>
          </p:nvPr>
        </p:nvPicPr>
        <p:blipFill>
          <a:blip r:embed="rId4"/>
          <a:stretch>
            <a:fillRect/>
          </a:stretch>
        </p:blipFill>
        <p:spPr>
          <a:xfrm>
            <a:off x="88900" y="959486"/>
            <a:ext cx="9258300" cy="5733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1021296" y="128489"/>
            <a:ext cx="3469219" cy="830997"/>
          </a:xfrm>
          <a:prstGeom prst="rect">
            <a:avLst/>
          </a:prstGeom>
          <a:noFill/>
        </p:spPr>
        <p:txBody>
          <a:bodyPr wrap="none" lIns="91440" tIns="45720" rIns="91440" bIns="45720">
            <a:spAutoFit/>
          </a:bodyPr>
          <a:lstStyle/>
          <a:p>
            <a:pPr marL="342900" indent="-342900" algn="ctr" rtl="1">
              <a:buFont typeface="Wingdings" panose="05000000000000000000" pitchFamily="2" charset="2"/>
              <a:buChar char="Ø"/>
            </a:pPr>
            <a:r>
              <a:rPr lang="fa-IR" sz="2400" b="0" cap="none" spc="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تفاوت نور لیزر عبوری در چایی</a:t>
            </a:r>
          </a:p>
          <a:p>
            <a:pPr algn="ctr"/>
            <a:r>
              <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و محلول نانو ذرات طلا</a:t>
            </a:r>
            <a:endParaRPr lang="en-US" sz="2400" b="0" cap="none" spc="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p:txBody>
      </p:sp>
    </p:spTree>
    <p:extLst>
      <p:ext uri="{BB962C8B-B14F-4D97-AF65-F5344CB8AC3E}">
        <p14:creationId xmlns:p14="http://schemas.microsoft.com/office/powerpoint/2010/main" val="36700125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30" b="11667"/>
          <a:stretch/>
        </p:blipFill>
        <p:spPr>
          <a:xfrm>
            <a:off x="507915" y="520700"/>
            <a:ext cx="3759369" cy="5397500"/>
          </a:xfrm>
          <a:prstGeom prst="rect">
            <a:avLst/>
          </a:prstGeom>
          <a:ln>
            <a:noFill/>
          </a:ln>
          <a:effectLst>
            <a:softEdge rad="112500"/>
          </a:effectLst>
        </p:spPr>
      </p:pic>
      <p:sp>
        <p:nvSpPr>
          <p:cNvPr id="3" name="Rectangle 2"/>
          <p:cNvSpPr/>
          <p:nvPr/>
        </p:nvSpPr>
        <p:spPr>
          <a:xfrm>
            <a:off x="5061931" y="1626453"/>
            <a:ext cx="3812262" cy="830997"/>
          </a:xfrm>
          <a:prstGeom prst="rect">
            <a:avLst/>
          </a:prstGeom>
          <a:noFill/>
        </p:spPr>
        <p:txBody>
          <a:bodyPr wrap="none" lIns="91440" tIns="45720" rIns="91440" bIns="45720">
            <a:spAutoFit/>
          </a:bodyPr>
          <a:lstStyle/>
          <a:p>
            <a:pPr marL="342900" indent="-342900" algn="r" rtl="1">
              <a:buFont typeface="Wingdings" panose="05000000000000000000" pitchFamily="2" charset="2"/>
              <a:buChar char="Ø"/>
            </a:pPr>
            <a:r>
              <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فرآیند تشخیص توده های سرطانی</a:t>
            </a:r>
          </a:p>
          <a:p>
            <a:pPr algn="ctr"/>
            <a:r>
              <a:rPr lang="fa-IR" sz="2400" dirty="0" smtClean="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rPr>
              <a:t> توسط نانو ذرات طلا</a:t>
            </a:r>
            <a:endParaRPr lang="en-US" sz="2400" b="0" cap="none" spc="0" dirty="0">
              <a:ln w="0"/>
              <a:solidFill>
                <a:schemeClr val="accent1">
                  <a:lumMod val="75000"/>
                </a:schemeClr>
              </a:solidFill>
              <a:effectLst>
                <a:outerShdw blurRad="38100" dist="19050" dir="2700000" algn="tl" rotWithShape="0">
                  <a:schemeClr val="dk1">
                    <a:alpha val="40000"/>
                  </a:schemeClr>
                </a:outerShdw>
              </a:effectLst>
              <a:cs typeface="B Nazanin" panose="00000400000000000000" pitchFamily="2" charset="-78"/>
            </a:endParaRPr>
          </a:p>
        </p:txBody>
      </p:sp>
    </p:spTree>
    <p:extLst>
      <p:ext uri="{BB962C8B-B14F-4D97-AF65-F5344CB8AC3E}">
        <p14:creationId xmlns:p14="http://schemas.microsoft.com/office/powerpoint/2010/main" val="2577702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619</TotalTime>
  <Words>208</Words>
  <Application>Microsoft Office PowerPoint</Application>
  <PresentationFormat>Widescreen</PresentationFormat>
  <Paragraphs>47</Paragraphs>
  <Slides>10</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Aldhabi</vt:lpstr>
      <vt:lpstr>Arabic Typesetting</vt:lpstr>
      <vt:lpstr>Arial</vt:lpstr>
      <vt:lpstr>Arial Rounded MT Bold</vt:lpstr>
      <vt:lpstr>B Nazanin</vt:lpstr>
      <vt:lpstr>Calibri</vt:lpstr>
      <vt:lpstr>Cambria Math</vt:lpstr>
      <vt:lpstr>Tahoma</vt:lpstr>
      <vt:lpstr>Trebuchet MS</vt:lpstr>
      <vt:lpstr>Wingdings</vt:lpstr>
      <vt:lpstr>Wingdings 3</vt:lpstr>
      <vt:lpstr>Facet</vt:lpstr>
      <vt:lpstr>PowerPoint Presentation</vt:lpstr>
      <vt:lpstr>حسگرها  حسگر از کلمه sense  گرفته شده که به معنای حس کننده است که می‌تواند هر تغییر فیزیکی و شیمیایی اطرافشان را مثل فشار،دما،رطوبت،نور و ... را حس کند.  انواع حسگرها فعال و غیر فعال ابزار تشخیص پدیده تبدیل حسگرهای دیجیتال آنالوگ:یک خروجی آنالوگ تولید می‌کند یعنی یک سیگنال خروجی پیوسته(ولتاژ و گاهی اوقات مقاومت)  دسته بندی بر اساس نوع خروجی خروجی آنالوگ:این حسگر ها در خروجی خود یک سیگنال مقاومت دارند که متناسب با کمیت اندازه گیری شده است،در این حسگرها هر پارامتر اندازه گیری شده به یک سیگنال (معمولا از نوع ولتاژ)نسبت داده می‌شود که با دریافت این سیگنال مقدار کمیت مورد نظر مشخص خواهد شد.</vt:lpstr>
      <vt:lpstr>خروجی دیجیتال:در واقع این حسگر ها در مواقعی که نیاز به مشخص شدن داده های دو حالتی مانند خاموش/ روشن ،صحیح/ خطا استفاده می‌شوند  نحوه عملکرد حسگرها لازمه واکنش نشان دادن حسگرها تغییر در خواص الکتریکی آن ها است.اساس کار حسگرها عمدتا بر مبنای این است که محرک هایی مانند صدا،حرکت،گرما و... را به سیگنال های الکتریکی تبدیل می‌کنند و این سیگنال ها از طریق یک رابط منتقل می‌شوند. </vt:lpstr>
      <vt:lpstr>PowerPoint Presentation</vt:lpstr>
      <vt:lpstr>PowerPoint Presentation</vt:lpstr>
      <vt:lpstr>PowerPoint Presentation</vt:lpstr>
      <vt:lpstr>PowerPoint Presentation</vt:lpstr>
      <vt:lpstr>PowerPoint Presentation</vt:lpstr>
      <vt:lpstr>PowerPoint Presentation</vt:lpstr>
      <vt:lpstr>از توجه شما سپاسگزاریم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31</cp:revision>
  <dcterms:created xsi:type="dcterms:W3CDTF">2023-08-25T07:08:19Z</dcterms:created>
  <dcterms:modified xsi:type="dcterms:W3CDTF">2023-08-26T15:52:59Z</dcterms:modified>
</cp:coreProperties>
</file>