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168" r:id="rId4"/>
  </p:sldMasterIdLst>
  <p:notesMasterIdLst>
    <p:notesMasterId r:id="rId21"/>
  </p:notesMasterIdLst>
  <p:handoutMasterIdLst>
    <p:handoutMasterId r:id="rId22"/>
  </p:handoutMasterIdLst>
  <p:sldIdLst>
    <p:sldId id="329" r:id="rId5"/>
    <p:sldId id="331" r:id="rId6"/>
    <p:sldId id="348" r:id="rId7"/>
    <p:sldId id="346" r:id="rId8"/>
    <p:sldId id="332" r:id="rId9"/>
    <p:sldId id="349" r:id="rId10"/>
    <p:sldId id="350" r:id="rId11"/>
    <p:sldId id="351" r:id="rId12"/>
    <p:sldId id="343" r:id="rId13"/>
    <p:sldId id="341" r:id="rId14"/>
    <p:sldId id="336" r:id="rId15"/>
    <p:sldId id="335" r:id="rId16"/>
    <p:sldId id="342" r:id="rId17"/>
    <p:sldId id="344" r:id="rId18"/>
    <p:sldId id="345" r:id="rId19"/>
    <p:sldId id="33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85316" autoAdjust="0"/>
  </p:normalViewPr>
  <p:slideViewPr>
    <p:cSldViewPr snapToGrid="0">
      <p:cViewPr varScale="1">
        <p:scale>
          <a:sx n="87" d="100"/>
          <a:sy n="87" d="100"/>
        </p:scale>
        <p:origin x="69" y="43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9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0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772" y="1793289"/>
            <a:ext cx="3010925" cy="3373515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23228AD-A556-C433-B2EA-87D97B6FF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2975" y="3086826"/>
            <a:ext cx="5667049" cy="2079978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2976" y="1793289"/>
            <a:ext cx="5658458" cy="1127125"/>
          </a:xfrm>
        </p:spPr>
        <p:txBody>
          <a:bodyPr lIns="0" tIns="0" rIns="0" b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557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7C4070-4CFF-FDA7-C0F7-167D09EE79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3710" y="1288398"/>
            <a:ext cx="10071100" cy="46672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0085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783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11" descr="picture placeholder">
            <a:extLst>
              <a:ext uri="{FF2B5EF4-FFF2-40B4-BE49-F238E27FC236}">
                <a16:creationId xmlns:a16="http://schemas.microsoft.com/office/drawing/2014/main" id="{6056702D-014D-8146-A1CF-42D52C1D1B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42912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291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Picture Placeholder 11" descr="picture placeholder">
            <a:extLst>
              <a:ext uri="{FF2B5EF4-FFF2-40B4-BE49-F238E27FC236}">
                <a16:creationId xmlns:a16="http://schemas.microsoft.com/office/drawing/2014/main" id="{1AE62733-AF33-D10E-D484-04859AC2A4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0379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3798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3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370" y="613839"/>
            <a:ext cx="4833725" cy="1713677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41" y="2187388"/>
            <a:ext cx="5863703" cy="4670613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3448" y="3156285"/>
            <a:ext cx="3733521" cy="3292500"/>
          </a:xfrm>
        </p:spPr>
        <p:txBody>
          <a:bodyPr lIns="0" tIns="0" rIns="0" bIns="0"/>
          <a:lstStyle>
            <a:lvl1pPr marL="0" indent="0" algn="l">
              <a:buClr>
                <a:schemeClr val="bg1"/>
              </a:buClr>
              <a:buFont typeface="Courier New" panose="02070309020205020404" pitchFamily="49" charset="0"/>
              <a:buNone/>
              <a:defRPr sz="4800" b="0" i="0" u="sng">
                <a:solidFill>
                  <a:schemeClr val="accent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925" y="1582977"/>
            <a:ext cx="3978939" cy="1946607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9512" y="2347118"/>
            <a:ext cx="5161563" cy="2304791"/>
          </a:xfrm>
        </p:spPr>
        <p:txBody>
          <a:bodyPr lIns="0" tIns="0" rIns="0" bIns="0" anchor="ctr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8000" cap="all" spc="-1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7BC5E0-03EB-A193-1303-34484219ED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614" y="5010341"/>
            <a:ext cx="9501187" cy="1139447"/>
          </a:xfr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567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82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BDEA8563-2200-B57E-810F-41DD854A67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0863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0864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30D9652-C4A0-E049-3F65-924827826F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8558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8559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3438143"/>
            <a:ext cx="3439598" cy="263152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007489C8-C2F6-7874-81E6-FAF3CB72CD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82575" y="1634085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075" y="560048"/>
            <a:ext cx="4622471" cy="2384319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41ABB58-FB44-EE86-1061-E95F873917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076" y="3089598"/>
            <a:ext cx="3577916" cy="49377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 cap="all" baseline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076" y="3631142"/>
            <a:ext cx="2721367" cy="2631523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8C33102-C0D9-31A0-A7A1-2BAC39532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5640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93024" y="1634086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5D171A2-DD04-FA64-A705-BE5D0C937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6088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2049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1BC8852-D44A-D95C-9A79-F92DD4EC2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131" y="425139"/>
            <a:ext cx="3164770" cy="2403406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8E62040-BF32-845C-9224-98B69005FC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130" y="3075681"/>
            <a:ext cx="3164764" cy="1376398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11" descr="picture placeholder">
            <a:extLst>
              <a:ext uri="{FF2B5EF4-FFF2-40B4-BE49-F238E27FC236}">
                <a16:creationId xmlns:a16="http://schemas.microsoft.com/office/drawing/2014/main" id="{7D19173E-BF72-7982-B9A1-FE487C1188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42131" y="4721601"/>
            <a:ext cx="3522392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1" descr="picture placeholder">
            <a:extLst>
              <a:ext uri="{FF2B5EF4-FFF2-40B4-BE49-F238E27FC236}">
                <a16:creationId xmlns:a16="http://schemas.microsoft.com/office/drawing/2014/main" id="{D51C203A-3A92-6BC5-A236-DBB70B517E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1959" y="1"/>
            <a:ext cx="3925538" cy="293300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 descr="picture placeholder">
            <a:extLst>
              <a:ext uri="{FF2B5EF4-FFF2-40B4-BE49-F238E27FC236}">
                <a16:creationId xmlns:a16="http://schemas.microsoft.com/office/drawing/2014/main" id="{BA8C2200-B8F4-7A2E-4F97-B31B53D38A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21959" y="3082045"/>
            <a:ext cx="2262279" cy="146506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290D66C-EBB5-C620-E71D-0FBB89C557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1959" y="4721601"/>
            <a:ext cx="2262279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1" descr="picture placeholder">
            <a:extLst>
              <a:ext uri="{FF2B5EF4-FFF2-40B4-BE49-F238E27FC236}">
                <a16:creationId xmlns:a16="http://schemas.microsoft.com/office/drawing/2014/main" id="{4AAF9077-F4CB-6EB4-F15E-CA235E89EB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96534" y="335197"/>
            <a:ext cx="2301704" cy="259781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720F3E71-0F7F-4FA9-5236-34EDD2EEC7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7475" y="3082045"/>
            <a:ext cx="4854525" cy="29784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8004" y="890011"/>
            <a:ext cx="10963996" cy="517051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F0849-FB1F-B511-68E2-73CBF63D6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3196" y="649990"/>
            <a:ext cx="10126933" cy="425138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27A013-657B-B1EA-05D7-FCFD2EA6E6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2406" y="5856042"/>
            <a:ext cx="10126918" cy="425138"/>
          </a:xfrm>
        </p:spPr>
        <p:txBody>
          <a:bodyPr lIns="0" tIns="0" rIns="0" bIns="0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480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</a:defRPr>
            </a:lvl1pPr>
            <a:lvl2pPr marL="4572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2pPr>
            <a:lvl3pPr marL="9144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3pPr>
            <a:lvl4pPr marL="13716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4pPr>
            <a:lvl5pPr marL="18288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1F475-EF10-D813-0860-75BE8B40BF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6835" y="3429000"/>
            <a:ext cx="3439596" cy="43497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4083247"/>
            <a:ext cx="3439598" cy="2040209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9581" y="2160494"/>
            <a:ext cx="6058564" cy="469750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150" y="596200"/>
            <a:ext cx="4758948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4041" y="900724"/>
            <a:ext cx="3439597" cy="2392155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745" y="3292881"/>
            <a:ext cx="2967893" cy="223834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7E41109A-8BEA-FEB0-7ED8-F6C1DB5D4B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041" y="5703628"/>
            <a:ext cx="3523517" cy="35542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5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865" y="2565736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DIGITAL TIME CAPSULE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00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all" baseline="0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5209-551F-6EC1-A54B-79D9B460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557" y="452209"/>
            <a:ext cx="3010925" cy="2105810"/>
          </a:xfrm>
        </p:spPr>
        <p:txBody>
          <a:bodyPr/>
          <a:lstStyle/>
          <a:p>
            <a:r>
              <a:rPr lang="fa-I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 نام خدا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30A01-D93D-8F12-EBCB-EFA04DB56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2975" y="3086826"/>
            <a:ext cx="5667049" cy="2079978"/>
          </a:xfrm>
        </p:spPr>
        <p:txBody>
          <a:bodyPr/>
          <a:lstStyle/>
          <a:p>
            <a:pPr marL="0" indent="0" algn="r">
              <a:buNone/>
            </a:pP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دکتر حسنوند</a:t>
            </a:r>
          </a:p>
          <a:p>
            <a:pPr marL="0" indent="0" algn="r">
              <a:buNone/>
            </a:pP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علیرضا نوری و زهرا زمانی</a:t>
            </a:r>
          </a:p>
          <a:p>
            <a:pPr marL="0" indent="0" algn="r">
              <a:buNone/>
            </a:pP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دانشگاه صنعتی اصفهان </a:t>
            </a:r>
            <a:endParaRPr lang="fa-I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C670D-F077-3C94-D042-1AB9347AE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2976" y="1793289"/>
            <a:ext cx="5658458" cy="1529460"/>
          </a:xfrm>
        </p:spPr>
        <p:txBody>
          <a:bodyPr/>
          <a:lstStyle/>
          <a:p>
            <a:pPr algn="r"/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عنوان پروژه : ( هسته ای) </a:t>
            </a:r>
          </a:p>
          <a:p>
            <a:pPr algn="r"/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SRIM</a:t>
            </a: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آسیب تابش و نرم افزار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01" y="3072353"/>
            <a:ext cx="707197" cy="713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E5745-9AB7-4A8F-BF6A-F15AE5190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19" y="2821968"/>
            <a:ext cx="1092316" cy="10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5609" y="372691"/>
            <a:ext cx="6980667" cy="715368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stoping</a:t>
            </a:r>
            <a:r>
              <a:rPr lang="fa-I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range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SRIM</a:t>
            </a:r>
            <a:endParaRPr lang="fa-I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681314" y="1545895"/>
            <a:ext cx="3439597" cy="4697507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این کد شرایط آزمایش را به صورت شبیه سازی فراهم میکند . به گونه ای که میتوانیم یون پرتاب شده مورد نظر را انتخاب کنیم و مشخص کنیم به شبکه با چه ساختاری برخورد کند همچنین میتوان تمامی پارامتر های پرتاب مثل انرژی و ... را انتخاب کرد .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1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Stopping power</a:t>
            </a:r>
            <a:r>
              <a:rPr lang="fa-I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میزان انرژی از دست رفته در واحد طول است .  </a:t>
            </a:r>
            <a:r>
              <a:rPr lang="en-US" sz="18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/dx</a:t>
            </a:r>
            <a:endParaRPr lang="fa-IR" sz="18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1">
              <a:lnSpc>
                <a:spcPct val="150000"/>
              </a:lnSpc>
            </a:pPr>
            <a:endParaRPr lang="fa-I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یون فسفر                      سیلیکونی</a:t>
            </a:r>
          </a:p>
          <a:p>
            <a:pPr>
              <a:lnSpc>
                <a:spcPct val="150000"/>
              </a:lnSpc>
            </a:pPr>
            <a:endParaRPr lang="fa-I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13657"/>
          <a:stretch>
            <a:fillRect/>
          </a:stretch>
        </p:blipFill>
        <p:spPr>
          <a:xfrm>
            <a:off x="772415" y="1545896"/>
            <a:ext cx="5936789" cy="4697507"/>
          </a:xfrm>
        </p:spPr>
      </p:pic>
      <p:cxnSp>
        <p:nvCxnSpPr>
          <p:cNvPr id="15" name="Straight Arrow Connector 14"/>
          <p:cNvCxnSpPr/>
          <p:nvPr/>
        </p:nvCxnSpPr>
        <p:spPr>
          <a:xfrm flipH="1">
            <a:off x="8905008" y="6522803"/>
            <a:ext cx="48939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ame 3"/>
          <p:cNvSpPr/>
          <p:nvPr/>
        </p:nvSpPr>
        <p:spPr>
          <a:xfrm>
            <a:off x="7503875" y="6054577"/>
            <a:ext cx="3252416" cy="755612"/>
          </a:xfrm>
          <a:prstGeom prst="fram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1996B-08DB-F511-A9DF-1C8F164A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61" y="268528"/>
            <a:ext cx="10529289" cy="860475"/>
          </a:xfrm>
        </p:spPr>
        <p:txBody>
          <a:bodyPr/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(Stopping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range)</a:t>
            </a:r>
            <a:r>
              <a:rPr lang="fa-I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اطلاعات </a:t>
            </a:r>
            <a:r>
              <a:rPr lang="fa-I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پس از برخورد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0C2A9D-C7EB-4CEC-E3F9-F9BB9625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33" y="2989386"/>
            <a:ext cx="6534447" cy="32540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2106" y="2394383"/>
            <a:ext cx="1687132" cy="412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توان توقف کل</a:t>
            </a:r>
            <a:endParaRPr lang="fa-I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5792" y="2394383"/>
            <a:ext cx="1712890" cy="41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واحدهای دیگر توان</a:t>
            </a:r>
            <a:endParaRPr lang="fa-I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5394" y="4561046"/>
            <a:ext cx="4040882" cy="251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3DD164-EB06-8890-DA14-DC67BF1B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436" y="224493"/>
            <a:ext cx="9647741" cy="725921"/>
          </a:xfrm>
        </p:spPr>
        <p:txBody>
          <a:bodyPr/>
          <a:lstStyle/>
          <a:p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(Stopping range)</a:t>
            </a:r>
            <a:r>
              <a:rPr lang="fa-I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اطلاعات </a:t>
            </a:r>
            <a:r>
              <a:rPr lang="fa-I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پس از </a:t>
            </a:r>
            <a:r>
              <a:rPr lang="fa-I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برخورد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20DC6-C0DE-14D5-81B7-C213DFFB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2" y="2215166"/>
            <a:ext cx="7984901" cy="43076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34862" y="1751527"/>
            <a:ext cx="1287887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انرژی</a:t>
            </a:r>
            <a:r>
              <a:rPr lang="fa-IR" b="1" dirty="0" smtClean="0"/>
              <a:t> </a:t>
            </a: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ذره</a:t>
            </a:r>
            <a:endParaRPr lang="fa-I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503054" y="1751527"/>
            <a:ext cx="1788" cy="493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67437" y="6684135"/>
            <a:ext cx="1674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90163" y="1751527"/>
            <a:ext cx="77274" cy="493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198715" y="1764406"/>
            <a:ext cx="1287887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برد پرتاب</a:t>
            </a:r>
            <a:endParaRPr lang="fa-I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744896" y="1751527"/>
            <a:ext cx="1788" cy="493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34122" y="6697014"/>
            <a:ext cx="1674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56848" y="1764406"/>
            <a:ext cx="77274" cy="493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4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5659" y="323051"/>
            <a:ext cx="10874752" cy="805400"/>
          </a:xfrm>
        </p:spPr>
        <p:txBody>
          <a:bodyPr/>
          <a:lstStyle/>
          <a:p>
            <a:r>
              <a:rPr lang="en-US" sz="3600" dirty="0" smtClean="0"/>
              <a:t>Trim (transport of ions in matter) </a:t>
            </a:r>
            <a:r>
              <a:rPr lang="fa-I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محاسبات</a:t>
            </a:r>
            <a:endParaRPr lang="fa-IR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707072" y="1564368"/>
            <a:ext cx="3439597" cy="2392155"/>
          </a:xfrm>
        </p:spPr>
        <p:txBody>
          <a:bodyPr/>
          <a:lstStyle/>
          <a:p>
            <a:pPr algn="just" rtl="1">
              <a:lnSpc>
                <a:spcPct val="200000"/>
              </a:lnSpc>
            </a:pP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این قسمت از برنامه میتوانیم از حالت چند لایه برای هدف استفاده کنیم و ضخامت مربوط به هر لایه را نشان دهیم همچنان میتوان زاویه پرتاب و برخورد به هدف را نیزمشخص نمود .خروجی این قسمت شامل نمودار و اطلاعات دقیق دیگر از جمله آسیب های هدف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یونیزاسیون و تولید فونون هارا محاسبه کرد .</a:t>
            </a:r>
            <a:endParaRPr lang="fa-I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2" y="1745058"/>
            <a:ext cx="5675961" cy="449834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6490952" y="5215944"/>
            <a:ext cx="556444" cy="163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47396" y="5186713"/>
            <a:ext cx="834474" cy="3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RUN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815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6532" y="307183"/>
            <a:ext cx="3142763" cy="911243"/>
          </a:xfrm>
        </p:spPr>
        <p:txBody>
          <a:bodyPr/>
          <a:lstStyle/>
          <a:p>
            <a:r>
              <a:rPr lang="en-US" dirty="0" smtClean="0"/>
              <a:t>trim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to add 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2" y="1407139"/>
            <a:ext cx="9912471" cy="49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7075" y="333483"/>
            <a:ext cx="4758948" cy="979974"/>
          </a:xfrm>
        </p:spPr>
        <p:txBody>
          <a:bodyPr/>
          <a:lstStyle/>
          <a:p>
            <a:r>
              <a:rPr lang="en-US" dirty="0" smtClean="0"/>
              <a:t>3d trim </a:t>
            </a:r>
            <a:r>
              <a:rPr lang="fa-IR" dirty="0" smtClean="0"/>
              <a:t>نمودار های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to add 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08" y="1777210"/>
            <a:ext cx="9066727" cy="47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1AD1B-40B6-1E04-75E0-DC68236B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053" y="1155226"/>
            <a:ext cx="7229825" cy="5497907"/>
          </a:xfrm>
        </p:spPr>
        <p:txBody>
          <a:bodyPr/>
          <a:lstStyle/>
          <a:p>
            <a:pPr algn="r" rtl="1"/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با تشکر از همراهی شما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8DACD-3CA3-191D-2C6A-FFCCEEB6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/>
          <a:p>
            <a:r>
              <a:rPr lang="en-US" dirty="0"/>
              <a:t>DIGITAL TIME CAPSULE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5170C-FF83-0610-5D8C-4729594B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372337-7561-0F11-29D8-2C27F370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864" y="450340"/>
            <a:ext cx="2939689" cy="644653"/>
          </a:xfrm>
        </p:spPr>
        <p:txBody>
          <a:bodyPr/>
          <a:lstStyle/>
          <a:p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فهرست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F950D-95AC-BCCD-F15C-0AFA3B56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/>
          <a:p>
            <a:r>
              <a:rPr lang="en-US" dirty="0"/>
              <a:t>DIGITAL TIME CAPSULE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F68464-0856-A5FB-4796-92CE4E73C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7860" y="1346960"/>
            <a:ext cx="2939689" cy="3049027"/>
          </a:xfrm>
        </p:spPr>
        <p:txBody>
          <a:bodyPr/>
          <a:lstStyle/>
          <a:p>
            <a:r>
              <a:rPr lang="fa-I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برهم کنش تابش با ماده</a:t>
            </a:r>
          </a:p>
          <a:p>
            <a:endParaRPr lang="fa-IR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a-IR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a-I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آسیب تابش                 </a:t>
            </a:r>
          </a:p>
          <a:p>
            <a:endParaRPr lang="fa-IR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a-IR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a-IR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a-I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3 -                                       </a:t>
            </a:r>
          </a:p>
          <a:p>
            <a:endParaRPr lang="fa-IR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a-I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67B5A8-6EBD-9D43-F1F7-182A7BAAE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0864" y="5138927"/>
            <a:ext cx="2939689" cy="921596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8CFBD4-BAE5-B412-C107-6425DB2F2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10234" y="3983608"/>
            <a:ext cx="2939689" cy="921596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SRIM</a:t>
            </a:r>
            <a:r>
              <a:rPr lang="fa-I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63791-3D3E-79D2-1B1E-FB0CA331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270" y="262601"/>
            <a:ext cx="4967080" cy="627413"/>
          </a:xfrm>
        </p:spPr>
        <p:txBody>
          <a:bodyPr/>
          <a:lstStyle/>
          <a:p>
            <a:r>
              <a:rPr lang="fa-I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برهم کنش تابش با ماده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to add Footer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357911" y="1346521"/>
            <a:ext cx="9641865" cy="4331520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تابش : گسیل تمامی طیف الکترومغناطیس و همه ذرات کشف شده </a:t>
            </a:r>
            <a:r>
              <a:rPr lang="fa-IR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اتمی</a:t>
            </a:r>
            <a:r>
              <a:rPr lang="fa-I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 </a:t>
            </a:r>
            <a:r>
              <a:rPr lang="fa-IR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زیر اتمی </a:t>
            </a:r>
            <a:r>
              <a:rPr lang="fa-I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 .</a:t>
            </a:r>
          </a:p>
          <a:p>
            <a:pPr algn="r" rtl="1">
              <a:lnSpc>
                <a:spcPct val="200000"/>
              </a:lnSpc>
            </a:pPr>
            <a:r>
              <a:rPr lang="fa-I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پروتوهای تابشی میتوانند با هسته ها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a-I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الکترون های اتمی محیطی که در آن منتشر شده اند برهم کنش کنند </a:t>
            </a:r>
          </a:p>
          <a:p>
            <a:pPr algn="r" rtl="1">
              <a:lnSpc>
                <a:spcPct val="200000"/>
              </a:lnSpc>
            </a:pPr>
            <a:r>
              <a:rPr lang="fa-I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یک برهم کنش انرژی و مسیر اولیه تابش فرودی تغییر میکند یا جذب می شود .</a:t>
            </a:r>
          </a:p>
          <a:p>
            <a:pPr algn="r" rtl="1">
              <a:lnSpc>
                <a:spcPct val="200000"/>
              </a:lnSpc>
            </a:pPr>
            <a:r>
              <a:rPr lang="fa-I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برهم کنش ممکن است با گسیل یک یا چند ذره ثانویه نیزهمراه باشد 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5" y="115491"/>
            <a:ext cx="11049457" cy="777514"/>
          </a:xfrm>
        </p:spPr>
        <p:txBody>
          <a:bodyPr/>
          <a:lstStyle/>
          <a:p>
            <a:pPr algn="r" rtl="1"/>
            <a:r>
              <a:rPr lang="fa-I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برای مطالعه برهم کنش تابش با ماده میتوان آن را به </a:t>
            </a:r>
            <a:r>
              <a:rPr lang="fa-IR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</a:t>
            </a:r>
            <a:r>
              <a:rPr lang="fa-I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قسمت تقسیم کرد.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08887" y="1746230"/>
            <a:ext cx="6707426" cy="2631523"/>
          </a:xfrm>
        </p:spPr>
        <p:txBody>
          <a:bodyPr/>
          <a:lstStyle/>
          <a:p>
            <a:pPr algn="r" rtl="1"/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تابش ذرات بار دار ( یون - الکترون ) </a:t>
            </a:r>
            <a:r>
              <a:rPr lang="fa-IR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نیروی کولنی </a:t>
            </a:r>
            <a:endParaRPr lang="fa-IR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تابش ذرات بدون بار  (فوتون – نوترون )        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2" y="3925210"/>
            <a:ext cx="2913735" cy="203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97" y="1365486"/>
            <a:ext cx="28575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40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EA95D66-07D4-B718-7442-747FF0943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5028" y="1132824"/>
            <a:ext cx="9276105" cy="2473261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یکی از نتایج برهمکنش ذرات با انرژی بالا (الکترونها، یونها، نوترون ها و فوتون ها) با مواد تشکیل نقص‌های شبکه‌ای در نتیجه انتقال انرژی به اتم ها می باشد.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این نقص‌ها باتوجه به اندازه و هندسه‌شان به </a:t>
            </a:r>
            <a:endParaRPr lang="fa-I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1-عیوب</a:t>
            </a:r>
            <a:r>
              <a:rPr lang="en-US" sz="1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sz="1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نقطه ایی  یا صفربعدی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2-عیوب خطی یا یک بعدي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</a:t>
            </a:r>
            <a:r>
              <a:rPr lang="en-US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عیوب سطحی یا دو بعدي</a:t>
            </a:r>
            <a:endParaRPr lang="en-US" sz="1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۴- عیوب حجمی یا سه بعدي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تقسیم می‌شوند. </a:t>
            </a: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0139FC-6BF8-0C24-E11A-B01D1A7D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76" y="240920"/>
            <a:ext cx="3661658" cy="739184"/>
          </a:xfrm>
        </p:spPr>
        <p:txBody>
          <a:bodyPr/>
          <a:lstStyle/>
          <a:p>
            <a:r>
              <a:rPr lang="fa-I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نقص نقطه ای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06333" y="1374339"/>
            <a:ext cx="10370099" cy="4695328"/>
          </a:xfrm>
        </p:spPr>
        <p:txBody>
          <a:bodyPr/>
          <a:lstStyle/>
          <a:p>
            <a:pPr algn="r" rtl="1"/>
            <a:r>
              <a:rPr lang="fa-I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یکی از نقص های نام برده میتوان نقص نقطه ای </a:t>
            </a:r>
            <a:r>
              <a:rPr lang="fa-I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نام برد که خود به چند زیر مجموعه تقسیم می شود . </a:t>
            </a:r>
            <a:endParaRPr lang="fa-I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a-I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نقص تهی جای </a:t>
            </a:r>
          </a:p>
          <a:p>
            <a:pPr marL="0" indent="0" algn="r" rtl="1">
              <a:buNone/>
            </a:pPr>
            <a:endParaRPr lang="fa-IR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نقص بین نشینی </a:t>
            </a: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fa-IR" sz="20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endParaRPr lang="fa-IR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نقص جانشینی </a:t>
            </a:r>
            <a:endParaRPr lang="en-US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018" y="246176"/>
            <a:ext cx="8706878" cy="643838"/>
          </a:xfrm>
        </p:spPr>
        <p:txBody>
          <a:bodyPr/>
          <a:lstStyle/>
          <a:p>
            <a:r>
              <a:rPr lang="fa-I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انواع نقص های نقطه ای ( صفر بعدی )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989" y="1470170"/>
            <a:ext cx="5761219" cy="41517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316114" y="3898520"/>
            <a:ext cx="1779521" cy="10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9173" y="3678133"/>
            <a:ext cx="1677148" cy="4407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نقص تهی جای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52961" y="2759627"/>
            <a:ext cx="3433107" cy="3285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91562" y="3188081"/>
            <a:ext cx="1894506" cy="715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776414" y="2923890"/>
            <a:ext cx="1680964" cy="4216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نقص جانشینی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469427" y="2321591"/>
            <a:ext cx="1472896" cy="65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9173" y="2118999"/>
            <a:ext cx="1801422" cy="40518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نقص بین نشینی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03976" y="5854573"/>
            <a:ext cx="2244933" cy="4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حالت خاص فرنکل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Straight Arrow Connector 28"/>
          <p:cNvCxnSpPr>
            <a:endCxn id="25" idx="0"/>
          </p:cNvCxnSpPr>
          <p:nvPr/>
        </p:nvCxnSpPr>
        <p:spPr>
          <a:xfrm>
            <a:off x="6789557" y="4774592"/>
            <a:ext cx="136886" cy="1079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5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654" y="717284"/>
            <a:ext cx="3567200" cy="474101"/>
          </a:xfrm>
        </p:spPr>
        <p:txBody>
          <a:bodyPr/>
          <a:lstStyle/>
          <a:p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آسیب تابش</a:t>
            </a:r>
            <a:r>
              <a:rPr lang="fa-IR" b="1" dirty="0" smtClean="0"/>
              <a:t>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303" y="1380159"/>
            <a:ext cx="6596444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r="599"/>
          <a:stretch>
            <a:fillRect/>
          </a:stretch>
        </p:blipFill>
        <p:spPr>
          <a:xfrm>
            <a:off x="694735" y="1495238"/>
            <a:ext cx="5027109" cy="38981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8167" y="224991"/>
            <a:ext cx="10202775" cy="808914"/>
          </a:xfrm>
        </p:spPr>
        <p:txBody>
          <a:bodyPr/>
          <a:lstStyle/>
          <a:p>
            <a:r>
              <a:rPr lang="en-US" sz="2800" b="1" dirty="0" err="1" smtClean="0"/>
              <a:t>Srim</a:t>
            </a:r>
            <a:r>
              <a:rPr lang="fa-IR" sz="2800" b="1" dirty="0" smtClean="0"/>
              <a:t> )</a:t>
            </a:r>
            <a:r>
              <a:rPr lang="en-US" sz="2800" dirty="0" smtClean="0"/>
              <a:t> stopping and range of ion in matter ) </a:t>
            </a:r>
            <a:r>
              <a:rPr lang="fa-I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معرفی</a:t>
            </a:r>
            <a:endParaRPr lang="fa-I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935387" y="1544637"/>
            <a:ext cx="5131941" cy="4698765"/>
          </a:xfrm>
        </p:spPr>
        <p:txBody>
          <a:bodyPr/>
          <a:lstStyle/>
          <a:p>
            <a:pPr algn="just" rtl="1">
              <a:lnSpc>
                <a:spcPct val="200000"/>
              </a:lnSpc>
            </a:pPr>
            <a:r>
              <a:rPr lang="fa-I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کدی برای محاسبه برهم کنش یونهای پر انرژی با اهداف نامنظم است . </a:t>
            </a:r>
          </a:p>
          <a:p>
            <a:pPr algn="just" rtl="1">
              <a:lnSpc>
                <a:spcPct val="200000"/>
              </a:lnSpc>
            </a:pPr>
            <a:r>
              <a:rPr lang="fa-I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این کد از گروهی برنامه تشکیل شده که با استفاده از روابط مکانیک کوانتومی به محاسبه برد و توقف ذرات بار دار می پردازد و با استفاده از </a:t>
            </a:r>
            <a:r>
              <a:rPr lang="fa-IR" sz="1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تکنیک مونت کارلو  </a:t>
            </a:r>
          </a:p>
          <a:p>
            <a:pPr algn="just" rtl="1">
              <a:lnSpc>
                <a:spcPct val="200000"/>
              </a:lnSpc>
            </a:pPr>
            <a:r>
              <a:rPr lang="fa-I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الگوریتم محاسباتی که از نمونه گیری تصادفی برای محاسبه نتایج استفاده می کند .) مسیر ذرات تابشی و آسیب ایجاد شده توسط ذرات را دنبال می کند . </a:t>
            </a:r>
            <a:endParaRPr lang="fa-I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900187" y="5551151"/>
            <a:ext cx="3523517" cy="355422"/>
          </a:xfrm>
        </p:spPr>
        <p:txBody>
          <a:bodyPr/>
          <a:lstStyle/>
          <a:p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تصویری از محیط کد </a:t>
            </a:r>
            <a:endParaRPr lang="fa-I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TM66931312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FF0000"/>
      </a:accent1>
      <a:accent2>
        <a:srgbClr val="F5EFE7"/>
      </a:accent2>
      <a:accent3>
        <a:srgbClr val="7B49E1"/>
      </a:accent3>
      <a:accent4>
        <a:srgbClr val="9AD7C7"/>
      </a:accent4>
      <a:accent5>
        <a:srgbClr val="237BFB"/>
      </a:accent5>
      <a:accent6>
        <a:srgbClr val="E9D7E7"/>
      </a:accent6>
      <a:hlink>
        <a:srgbClr val="FFFF00"/>
      </a:hlink>
      <a:folHlink>
        <a:srgbClr val="6BF0CD"/>
      </a:folHlink>
    </a:clrScheme>
    <a:fontScheme name="Custom 60">
      <a:majorFont>
        <a:latin typeface="MS PMincho"/>
        <a:ea typeface=""/>
        <a:cs typeface=""/>
      </a:majorFont>
      <a:minorFont>
        <a:latin typeface="Mangal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931312_Win32_SL_V3" id="{95AE7881-AB7F-4307-BAFF-D002B22B1082}" vid="{F008C54E-045F-456B-B872-F8E3CAF310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296157-C082-4829-A89B-8A5ED50B6587}">
  <ds:schemaRefs>
    <ds:schemaRef ds:uri="http://www.w3.org/XML/1998/namespace"/>
    <ds:schemaRef ds:uri="71af3243-3dd4-4a8d-8c0d-dd76da1f02a5"/>
    <ds:schemaRef ds:uri="230e9df3-be65-4c73-a93b-d1236ebd677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16c05727-aa75-4e4a-9b5f-8a80a116589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9CA4D2-B95E-49C0-A306-875863A41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5E4DA4-E494-46AA-9E36-29155C1433E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544</Words>
  <Application>Microsoft Office PowerPoint</Application>
  <PresentationFormat>Widescreen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 Nazanin</vt:lpstr>
      <vt:lpstr>Calibri</vt:lpstr>
      <vt:lpstr>Courier New</vt:lpstr>
      <vt:lpstr>Dotum</vt:lpstr>
      <vt:lpstr>Mangal</vt:lpstr>
      <vt:lpstr>MS PMincho</vt:lpstr>
      <vt:lpstr>Tahoma</vt:lpstr>
      <vt:lpstr>Custom</vt:lpstr>
      <vt:lpstr>به نام خدا</vt:lpstr>
      <vt:lpstr>فهرست</vt:lpstr>
      <vt:lpstr>برهم کنش تابش با ماده </vt:lpstr>
      <vt:lpstr>برای مطالعه برهم کنش تابش با ماده میتوان آن را به دو قسمت تقسیم کرد.</vt:lpstr>
      <vt:lpstr>PowerPoint Presentation</vt:lpstr>
      <vt:lpstr>نقص نقطه ای</vt:lpstr>
      <vt:lpstr>انواع نقص های نقطه ای ( صفر بعدی )</vt:lpstr>
      <vt:lpstr>آسیب تابش </vt:lpstr>
      <vt:lpstr>Srim ) stopping and range of ion in matter ) معرفی</vt:lpstr>
      <vt:lpstr>  (stoping/  range ) SRIM</vt:lpstr>
      <vt:lpstr>(Stopping range)اطلاعات پس از برخورد </vt:lpstr>
      <vt:lpstr>(Stopping range)اطلاعات پس از برخورد  </vt:lpstr>
      <vt:lpstr>Trim (transport of ions in matter) محاسبات</vt:lpstr>
      <vt:lpstr>trim</vt:lpstr>
      <vt:lpstr>3d trim نمودار های</vt:lpstr>
      <vt:lpstr>       با تشکر از همراهی شما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2023-07-18T10:17:11Z</dcterms:created>
  <dcterms:modified xsi:type="dcterms:W3CDTF">2023-08-27T03:41:01Z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