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310" r:id="rId6"/>
    <p:sldId id="311" r:id="rId7"/>
    <p:sldId id="312" r:id="rId8"/>
    <p:sldId id="313" r:id="rId9"/>
    <p:sldId id="314" r:id="rId10"/>
    <p:sldId id="315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3D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 rtl="1">
              <a:lnSpc>
                <a:spcPct val="83000"/>
              </a:lnSpc>
              <a:defRPr lang="en-US" sz="6800" b="1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سیاهچاله های شوارتزشیلد در فضا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 b="1">
                <a:cs typeface="B Nazanin" panose="000004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0" y="22092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111" y="1977129"/>
            <a:ext cx="5113801" cy="1473958"/>
          </a:xfrm>
        </p:spPr>
        <p:txBody>
          <a:bodyPr>
            <a:normAutofit/>
          </a:bodyPr>
          <a:lstStyle/>
          <a:p>
            <a:r>
              <a:rPr lang="fa-IR" sz="6200" dirty="0">
                <a:solidFill>
                  <a:schemeClr val="tx1"/>
                </a:solidFill>
              </a:rPr>
              <a:t>انحراف گرانشی نور</a:t>
            </a:r>
            <a:endParaRPr lang="en-US" sz="6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109" y="3166729"/>
            <a:ext cx="5359747" cy="1225494"/>
          </a:xfrm>
        </p:spPr>
        <p:txBody>
          <a:bodyPr>
            <a:noAutofit/>
          </a:bodyPr>
          <a:lstStyle/>
          <a:p>
            <a:pPr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استاد راهنما :</a:t>
            </a:r>
          </a:p>
          <a:p>
            <a:pPr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دکتر بهروز میرزا</a:t>
            </a:r>
          </a:p>
          <a:p>
            <a:pPr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ارائه دهندگان:</a:t>
            </a:r>
          </a:p>
          <a:p>
            <a:pPr rtl="1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محمدمهدی جهان طلب و احمد حسینی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85AC-18CA-C2C2-663A-C730AA40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948" y="1024126"/>
            <a:ext cx="9473152" cy="1825003"/>
          </a:xfrm>
        </p:spPr>
        <p:txBody>
          <a:bodyPr>
            <a:normAutofit/>
          </a:bodyPr>
          <a:lstStyle/>
          <a:p>
            <a:r>
              <a:rPr lang="fa-IR" sz="7200" dirty="0"/>
              <a:t>اصل هم ارزی</a:t>
            </a:r>
            <a:endParaRPr lang="en-US" sz="7200" dirty="0"/>
          </a:p>
        </p:txBody>
      </p:sp>
      <p:pic>
        <p:nvPicPr>
          <p:cNvPr id="1028" name="Picture 4" descr="Einstein Relatively Easy - The Equivalence Principle">
            <a:extLst>
              <a:ext uri="{FF2B5EF4-FFF2-40B4-BE49-F238E27FC236}">
                <a16:creationId xmlns:a16="http://schemas.microsoft.com/office/drawing/2014/main" id="{F0F4ECBF-79CE-F2FB-97CE-C12AE6CB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01" y="546586"/>
            <a:ext cx="4324399" cy="54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0C8D2A-499D-79E8-0606-F11BC710D850}"/>
              </a:ext>
            </a:extLst>
          </p:cNvPr>
          <p:cNvSpPr txBox="1"/>
          <p:nvPr/>
        </p:nvSpPr>
        <p:spPr>
          <a:xfrm>
            <a:off x="781000" y="6069082"/>
            <a:ext cx="11652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effectLst/>
                <a:latin typeface="Google Sans"/>
              </a:rPr>
              <a:t>©</a:t>
            </a:r>
            <a:r>
              <a:rPr lang="en-US" sz="1800" dirty="0">
                <a:cs typeface="B Nazanin" panose="00000400000000000000" pitchFamily="2" charset="-78"/>
              </a:rPr>
              <a:t>http://einsteinrelativelyeasy.com/</a:t>
            </a:r>
            <a:r>
              <a:rPr lang="en-US" sz="1800" dirty="0" err="1">
                <a:cs typeface="B Nazanin" panose="00000400000000000000" pitchFamily="2" charset="-78"/>
              </a:rPr>
              <a:t>index.php</a:t>
            </a:r>
            <a:r>
              <a:rPr lang="en-US" sz="1800" dirty="0">
                <a:cs typeface="B Nazanin" panose="00000400000000000000" pitchFamily="2" charset="-78"/>
              </a:rPr>
              <a:t>/general-relativity/21-the-equivalence-principle</a:t>
            </a:r>
          </a:p>
        </p:txBody>
      </p:sp>
    </p:spTree>
    <p:extLst>
      <p:ext uri="{BB962C8B-B14F-4D97-AF65-F5344CB8AC3E}">
        <p14:creationId xmlns:p14="http://schemas.microsoft.com/office/powerpoint/2010/main" val="221405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C4E8-4297-7F05-EE47-95ED0729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7200" dirty="0"/>
              <a:t>متریک فضازمان تخت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72D41-636D-11C5-A91C-FA60C38C3405}"/>
              </a:ext>
            </a:extLst>
          </p:cNvPr>
          <p:cNvSpPr txBox="1"/>
          <p:nvPr/>
        </p:nvSpPr>
        <p:spPr>
          <a:xfrm>
            <a:off x="1066800" y="4906579"/>
            <a:ext cx="411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effectLst/>
                <a:latin typeface="Google Sans"/>
              </a:rPr>
              <a:t>©</a:t>
            </a:r>
            <a:r>
              <a:rPr lang="en-US" dirty="0"/>
              <a:t>https://hepweb.ucsd.edu/ph110b/110b_notes/node74.html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02D16-F62C-8C0F-FA7D-550E88EF72EB}"/>
              </a:ext>
            </a:extLst>
          </p:cNvPr>
          <p:cNvSpPr txBox="1"/>
          <p:nvPr/>
        </p:nvSpPr>
        <p:spPr>
          <a:xfrm>
            <a:off x="38671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4E0F19-5F3E-AD3B-71EF-B81BCDF0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13833"/>
            <a:ext cx="10216092" cy="2489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EF1710-61B2-2728-BE11-13090D885E85}"/>
              </a:ext>
            </a:extLst>
          </p:cNvPr>
          <p:cNvSpPr txBox="1"/>
          <p:nvPr/>
        </p:nvSpPr>
        <p:spPr>
          <a:xfrm>
            <a:off x="6096000" y="4902673"/>
            <a:ext cx="5336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effectLst/>
                <a:latin typeface="Google Sans"/>
              </a:rPr>
              <a:t>©</a:t>
            </a:r>
            <a:r>
              <a:rPr lang="en-US" dirty="0"/>
              <a:t>https://www.bartleby.com/questions-and-answers/b-the-minkowski-metric-of-special-relativity-is-ds-dt-dx-dy-dz.-express-the-metric-and-its-inverse-i/5132afe4-5eb3-471c-ab26-d1c93d737f57</a:t>
            </a:r>
          </a:p>
        </p:txBody>
      </p:sp>
    </p:spTree>
    <p:extLst>
      <p:ext uri="{BB962C8B-B14F-4D97-AF65-F5344CB8AC3E}">
        <p14:creationId xmlns:p14="http://schemas.microsoft.com/office/powerpoint/2010/main" val="200970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General relativity - Simple English Wikipedia, the free encyclopedia">
            <a:extLst>
              <a:ext uri="{FF2B5EF4-FFF2-40B4-BE49-F238E27FC236}">
                <a16:creationId xmlns:a16="http://schemas.microsoft.com/office/drawing/2014/main" id="{0BA16B84-02BA-32C3-54ED-227D65921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ESA - Spacetime curvature">
            <a:extLst>
              <a:ext uri="{FF2B5EF4-FFF2-40B4-BE49-F238E27FC236}">
                <a16:creationId xmlns:a16="http://schemas.microsoft.com/office/drawing/2014/main" id="{A592589D-1B31-3FB9-C0C1-056F243C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956"/>
            <a:ext cx="11582400" cy="61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96DB07-0370-9D00-E11A-D108BE674B74}"/>
              </a:ext>
            </a:extLst>
          </p:cNvPr>
          <p:cNvSpPr txBox="1"/>
          <p:nvPr/>
        </p:nvSpPr>
        <p:spPr>
          <a:xfrm>
            <a:off x="6495213" y="596902"/>
            <a:ext cx="5032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b="1" dirty="0">
                <a:solidFill>
                  <a:schemeClr val="bg1"/>
                </a:solidFill>
                <a:cs typeface="B Nazanin" panose="00000400000000000000" pitchFamily="2" charset="-78"/>
              </a:rPr>
              <a:t>فضازمان</a:t>
            </a:r>
            <a:r>
              <a:rPr lang="fa-I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خمیده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8" name="Picture 2" descr="Dark Energy the FRW Universe. General Relativity: General Relativity:  Einstein Field Equations. - ppt download">
            <a:extLst>
              <a:ext uri="{FF2B5EF4-FFF2-40B4-BE49-F238E27FC236}">
                <a16:creationId xmlns:a16="http://schemas.microsoft.com/office/drawing/2014/main" id="{E436252C-F9B1-0AED-EECA-E977512C9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21037" r="15846" b="58196"/>
          <a:stretch/>
        </p:blipFill>
        <p:spPr bwMode="auto">
          <a:xfrm>
            <a:off x="663907" y="533233"/>
            <a:ext cx="503288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735900-078B-C4B8-F426-EF2FE1D3306F}"/>
              </a:ext>
            </a:extLst>
          </p:cNvPr>
          <p:cNvSpPr txBox="1"/>
          <p:nvPr/>
        </p:nvSpPr>
        <p:spPr>
          <a:xfrm>
            <a:off x="304800" y="6155490"/>
            <a:ext cx="7896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Google Sans"/>
              </a:rPr>
              <a:t>© </a:t>
            </a:r>
            <a:r>
              <a:rPr lang="en-US" sz="1600" dirty="0">
                <a:solidFill>
                  <a:schemeClr val="bg1"/>
                </a:solidFill>
              </a:rPr>
              <a:t>https://www.esa.int/ESA_Multimedia/Images/2015/09/Spacetime_curvature</a:t>
            </a:r>
          </a:p>
        </p:txBody>
      </p:sp>
    </p:spTree>
    <p:extLst>
      <p:ext uri="{BB962C8B-B14F-4D97-AF65-F5344CB8AC3E}">
        <p14:creationId xmlns:p14="http://schemas.microsoft.com/office/powerpoint/2010/main" val="10472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FAC4-8001-9949-CA40-5950825C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0994"/>
            <a:ext cx="10058400" cy="1371600"/>
          </a:xfrm>
        </p:spPr>
        <p:txBody>
          <a:bodyPr>
            <a:normAutofit/>
          </a:bodyPr>
          <a:lstStyle/>
          <a:p>
            <a:r>
              <a:rPr lang="fa-IR" sz="7200" dirty="0"/>
              <a:t>متریک شوارتزشیلد</a:t>
            </a:r>
            <a:endParaRPr lang="en-US" sz="7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A3F7F-37D2-1E06-3865-816374CC1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7260"/>
            <a:ext cx="7905896" cy="3032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3F0F9C-098A-4921-B620-ACD639DFBFAA}"/>
                  </a:ext>
                </a:extLst>
              </p:cNvPr>
              <p:cNvSpPr txBox="1"/>
              <p:nvPr/>
            </p:nvSpPr>
            <p:spPr>
              <a:xfrm>
                <a:off x="351110" y="5531961"/>
                <a:ext cx="10882787" cy="411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b="0" i="0" dirty="0">
                    <a:effectLst/>
                    <a:latin typeface="Google Sans"/>
                  </a:rPr>
                  <a:t>©</a:t>
                </a:r>
                <a:r>
                  <a:rPr lang="en-US" dirty="0"/>
                  <a:t>https://www.quora.com/How-could-Schwarzschild-assume-that-an-object-was-not-rotating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3F0F9C-098A-4921-B620-ACD639DFB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10" y="5531961"/>
                <a:ext cx="10882787" cy="411075"/>
              </a:xfrm>
              <a:prstGeom prst="rect">
                <a:avLst/>
              </a:prstGeom>
              <a:blipFill>
                <a:blip r:embed="rId3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Shadow cast by a thin emission disk around a Schwarzschild black hole —  EinsteinPy">
            <a:extLst>
              <a:ext uri="{FF2B5EF4-FFF2-40B4-BE49-F238E27FC236}">
                <a16:creationId xmlns:a16="http://schemas.microsoft.com/office/drawing/2014/main" id="{1D153976-0DD5-7153-7241-464BE7A1F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60" y="1915663"/>
            <a:ext cx="3356240" cy="33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BD20E7-4838-8A0C-3741-29BE9BBB2387}"/>
                  </a:ext>
                </a:extLst>
              </p:cNvPr>
              <p:cNvSpPr txBox="1"/>
              <p:nvPr/>
            </p:nvSpPr>
            <p:spPr>
              <a:xfrm>
                <a:off x="351110" y="5825834"/>
                <a:ext cx="10532790" cy="713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0" i="0" dirty="0">
                    <a:effectLst/>
                    <a:latin typeface="Google Sans"/>
                  </a:rPr>
                  <a:t>©</a:t>
                </a:r>
                <a:r>
                  <a:rPr lang="en-US" dirty="0"/>
                  <a:t>https://docs.einsteinpy.org/</a:t>
                </a:r>
                <a:r>
                  <a:rPr lang="en-US" dirty="0" err="1"/>
                  <a:t>en</a:t>
                </a:r>
                <a:r>
                  <a:rPr lang="en-US" dirty="0"/>
                  <a:t>/latest/examples/Shadow%20cast%20by%20a%20thin%20</a:t>
                </a:r>
              </a:p>
              <a:p>
                <a:r>
                  <a:rPr lang="en-US" dirty="0"/>
                  <a:t>        emission%20disk%20around%20a%20Schwarzschild%20black%20hole.html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BD20E7-4838-8A0C-3741-29BE9BBB2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10" y="5825834"/>
                <a:ext cx="10532790" cy="713144"/>
              </a:xfrm>
              <a:prstGeom prst="rect">
                <a:avLst/>
              </a:prstGeom>
              <a:blipFill>
                <a:blip r:embed="rId5"/>
                <a:stretch>
                  <a:fillRect r="-405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3CBCFCC-9BDD-FFD5-1367-5EB13FF5581E}"/>
              </a:ext>
            </a:extLst>
          </p:cNvPr>
          <p:cNvSpPr txBox="1"/>
          <p:nvPr/>
        </p:nvSpPr>
        <p:spPr>
          <a:xfrm>
            <a:off x="612830" y="475135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7B29D8-A0EE-2CBC-3326-05086EBECA50}"/>
              </a:ext>
            </a:extLst>
          </p:cNvPr>
          <p:cNvSpPr txBox="1"/>
          <p:nvPr/>
        </p:nvSpPr>
        <p:spPr>
          <a:xfrm>
            <a:off x="11103399" y="4772325"/>
            <a:ext cx="47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87724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CC1E-9EC6-DEA7-A665-EB93ABE4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57928"/>
            <a:ext cx="10058400" cy="1371600"/>
          </a:xfrm>
        </p:spPr>
        <p:txBody>
          <a:bodyPr>
            <a:normAutofit/>
          </a:bodyPr>
          <a:lstStyle/>
          <a:p>
            <a:r>
              <a:rPr lang="fa-IR" sz="7200" dirty="0"/>
              <a:t>زاویه انحراف</a:t>
            </a:r>
            <a:endParaRPr lang="en-US" sz="7200" dirty="0"/>
          </a:p>
        </p:txBody>
      </p:sp>
      <p:sp>
        <p:nvSpPr>
          <p:cNvPr id="4" name="AutoShape 2" descr="Deflection of light by the Sun (refer to the text). | Download Scientific  Diagram">
            <a:extLst>
              <a:ext uri="{FF2B5EF4-FFF2-40B4-BE49-F238E27FC236}">
                <a16:creationId xmlns:a16="http://schemas.microsoft.com/office/drawing/2014/main" id="{28EC97D6-46C0-41B5-C754-59BAE36A86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045515-A101-F52F-9907-25E1CD456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1978" y="1982986"/>
            <a:ext cx="10668042" cy="35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5E0CF832-5002-013F-2313-26BD4B473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3F9C21-D66A-C835-D6AF-BEF01CA71219}"/>
                  </a:ext>
                </a:extLst>
              </p:cNvPr>
              <p:cNvSpPr txBox="1"/>
              <p:nvPr/>
            </p:nvSpPr>
            <p:spPr>
              <a:xfrm>
                <a:off x="441323" y="5484614"/>
                <a:ext cx="11309351" cy="97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800" b="0" i="0" dirty="0">
                    <a:effectLst/>
                    <a:latin typeface="Google Sans"/>
                  </a:rPr>
                  <a:t> ©</a:t>
                </a:r>
                <a:r>
                  <a:rPr lang="en-US" dirty="0"/>
                  <a:t>https://www.researchgate.net/figure/Deflection-of-light-by-the-Sun-refer-to-the-</a:t>
                </a:r>
              </a:p>
              <a:p>
                <a:r>
                  <a:rPr lang="en-US" dirty="0"/>
                  <a:t>         text_fig2_263582555</a:t>
                </a:r>
              </a:p>
              <a:p>
                <a:pPr algn="r" rtl="1"/>
                <a:r>
                  <a:rPr lang="en-US" dirty="0">
                    <a:latin typeface="Google Sans"/>
                    <a:cs typeface="B Nazanin" panose="00000400000000000000" pitchFamily="2" charset="-78"/>
                  </a:rPr>
                  <a:t>        </a:t>
                </a:r>
                <a:r>
                  <a:rPr lang="fa-IR" dirty="0">
                    <a:latin typeface="Google Sans"/>
                    <a:cs typeface="B Nazanin" panose="00000400000000000000" pitchFamily="2" charset="-78"/>
                  </a:rPr>
                  <a:t>محاسبه شده با استفاده از برنامه </a:t>
                </a:r>
                <a:r>
                  <a:rPr lang="en-US" dirty="0"/>
                  <a:t>Mathematica</a:t>
                </a:r>
                <a:r>
                  <a:rPr lang="en-US" dirty="0">
                    <a:latin typeface="Google Sans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3F9C21-D66A-C835-D6AF-BEF01CA71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3" y="5484614"/>
                <a:ext cx="11309351" cy="975395"/>
              </a:xfrm>
              <a:prstGeom prst="rect">
                <a:avLst/>
              </a:prstGeom>
              <a:blipFill>
                <a:blip r:embed="rId3"/>
                <a:stretch>
                  <a:fillRect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1C6241-4882-6D62-5FD9-DB5FDEBAF32F}"/>
                  </a:ext>
                </a:extLst>
              </p:cNvPr>
              <p:cNvSpPr txBox="1"/>
              <p:nvPr/>
            </p:nvSpPr>
            <p:spPr>
              <a:xfrm>
                <a:off x="8299448" y="4101366"/>
                <a:ext cx="4210052" cy="871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000" dirty="0"/>
                  <a:t>    </a:t>
                </a:r>
                <a:r>
                  <a:rPr lang="en-US" sz="32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(ii)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1C6241-4882-6D62-5FD9-DB5FDEBAF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448" y="4101366"/>
                <a:ext cx="4210052" cy="871264"/>
              </a:xfrm>
              <a:prstGeom prst="rect">
                <a:avLst/>
              </a:prstGeom>
              <a:blipFill>
                <a:blip r:embed="rId4"/>
                <a:stretch>
                  <a:fillRect b="-1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3D43B73-B47A-2795-9238-1917F095E40B}"/>
              </a:ext>
            </a:extLst>
          </p:cNvPr>
          <p:cNvSpPr txBox="1"/>
          <p:nvPr/>
        </p:nvSpPr>
        <p:spPr>
          <a:xfrm>
            <a:off x="837409" y="489983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32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i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011097-07E6-8566-70AB-34F85D06CF5F}"/>
                  </a:ext>
                </a:extLst>
              </p:cNvPr>
              <p:cNvSpPr txBox="1"/>
              <p:nvPr/>
            </p:nvSpPr>
            <p:spPr>
              <a:xfrm>
                <a:off x="10972799" y="6069389"/>
                <a:ext cx="6254750" cy="421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𝑖𝑖</m:t>
                        </m:r>
                      </m:sup>
                    </m:sSup>
                  </m:oMath>
                </a14:m>
                <a:r>
                  <a:rPr lang="en-US" dirty="0">
                    <a:latin typeface="Google Sans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011097-07E6-8566-70AB-34F85D06C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9" y="6069389"/>
                <a:ext cx="6254750" cy="421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06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CDC0-3BFE-31F9-5F0B-7487BF91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dirty="0"/>
              <a:t>ستارگان کجا هستند؟</a:t>
            </a:r>
            <a:endParaRPr lang="en-US" sz="6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72FA5-3974-131C-BF52-B37857973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187" y="1925294"/>
            <a:ext cx="7921625" cy="383212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54E5A-B708-4CB9-8698-F55CFCFE552C}"/>
              </a:ext>
            </a:extLst>
          </p:cNvPr>
          <p:cNvSpPr txBox="1"/>
          <p:nvPr/>
        </p:nvSpPr>
        <p:spPr>
          <a:xfrm>
            <a:off x="2135187" y="57574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effectLst/>
                <a:latin typeface="Google Sans"/>
              </a:rPr>
              <a:t>©</a:t>
            </a:r>
            <a:r>
              <a:rPr lang="en-US" dirty="0"/>
              <a:t>http://en.citizendium.org/wiki/gravitational_lens</a:t>
            </a:r>
          </a:p>
        </p:txBody>
      </p:sp>
    </p:spTree>
    <p:extLst>
      <p:ext uri="{BB962C8B-B14F-4D97-AF65-F5344CB8AC3E}">
        <p14:creationId xmlns:p14="http://schemas.microsoft.com/office/powerpoint/2010/main" val="156730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B4D5-2CC8-3BBE-0720-7E52D76C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7E4B5-6738-451C-1F85-757FAD0935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cientists are attempting to actually see a black hole for the first time -  The Irish News">
            <a:extLst>
              <a:ext uri="{FF2B5EF4-FFF2-40B4-BE49-F238E27FC236}">
                <a16:creationId xmlns:a16="http://schemas.microsoft.com/office/drawing/2014/main" id="{43A06845-F208-34DF-08CF-5E1A6CF7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747" y="-981915"/>
            <a:ext cx="14612491" cy="924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BDA230-CDC0-78E2-38B5-2C02CFEB3F96}"/>
              </a:ext>
            </a:extLst>
          </p:cNvPr>
          <p:cNvSpPr txBox="1"/>
          <p:nvPr/>
        </p:nvSpPr>
        <p:spPr>
          <a:xfrm>
            <a:off x="3372490" y="4884403"/>
            <a:ext cx="6125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7200" b="1" dirty="0">
                <a:cs typeface="B Nazanin" panose="00000400000000000000" pitchFamily="2" charset="-78"/>
              </a:rPr>
              <a:t>سپاس از توجه شما</a:t>
            </a:r>
            <a:endParaRPr lang="en-US" sz="7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673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678</TotalTime>
  <Words>216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Cambria Math</vt:lpstr>
      <vt:lpstr>Garamond</vt:lpstr>
      <vt:lpstr>Google Sans</vt:lpstr>
      <vt:lpstr>Sagona Book</vt:lpstr>
      <vt:lpstr>Sagona ExtraLight</vt:lpstr>
      <vt:lpstr>Sakkal Majalla</vt:lpstr>
      <vt:lpstr>SavonVTI</vt:lpstr>
      <vt:lpstr>انحراف گرانشی نور</vt:lpstr>
      <vt:lpstr>اصل هم ارزی</vt:lpstr>
      <vt:lpstr>متریک فضازمان تخت</vt:lpstr>
      <vt:lpstr>PowerPoint Presentation</vt:lpstr>
      <vt:lpstr>متریک شوارتزشیلد</vt:lpstr>
      <vt:lpstr>زاویه انحراف</vt:lpstr>
      <vt:lpstr>ستارگان کجا هستند؟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زاویه انحراف گرانشی نور</dc:title>
  <dc:creator>M. Jahan</dc:creator>
  <cp:lastModifiedBy>M. Jahan</cp:lastModifiedBy>
  <cp:revision>13</cp:revision>
  <dcterms:created xsi:type="dcterms:W3CDTF">2023-08-26T16:00:28Z</dcterms:created>
  <dcterms:modified xsi:type="dcterms:W3CDTF">2023-08-27T03:26:10Z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