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5" r:id="rId4"/>
  </p:sldMasterIdLst>
  <p:notesMasterIdLst>
    <p:notesMasterId r:id="rId24"/>
  </p:notesMasterIdLst>
  <p:handoutMasterIdLst>
    <p:handoutMasterId r:id="rId25"/>
  </p:handoutMasterIdLst>
  <p:sldIdLst>
    <p:sldId id="256" r:id="rId5"/>
    <p:sldId id="257" r:id="rId6"/>
    <p:sldId id="269" r:id="rId7"/>
    <p:sldId id="266" r:id="rId8"/>
    <p:sldId id="267" r:id="rId9"/>
    <p:sldId id="258" r:id="rId10"/>
    <p:sldId id="259" r:id="rId11"/>
    <p:sldId id="274" r:id="rId12"/>
    <p:sldId id="273" r:id="rId13"/>
    <p:sldId id="260" r:id="rId14"/>
    <p:sldId id="268" r:id="rId15"/>
    <p:sldId id="261" r:id="rId16"/>
    <p:sldId id="262" r:id="rId17"/>
    <p:sldId id="263" r:id="rId18"/>
    <p:sldId id="264" r:id="rId19"/>
    <p:sldId id="265" r:id="rId20"/>
    <p:sldId id="272" r:id="rId21"/>
    <p:sldId id="270"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notesViewPr>
    <p:cSldViewPr snapToGrid="0">
      <p:cViewPr varScale="1">
        <p:scale>
          <a:sx n="60" d="100"/>
          <a:sy n="60" d="100"/>
        </p:scale>
        <p:origin x="167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9B3372-74CF-4E21-A4D4-286B22AA5A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3762BE-D43C-49F5-99A5-BF49C69592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5766F-5EC0-4797-B4D1-777FCB005B11}" type="datetimeFigureOut">
              <a:rPr lang="en-US" smtClean="0"/>
              <a:t>8/27/2023</a:t>
            </a:fld>
            <a:endParaRPr lang="en-US" dirty="0"/>
          </a:p>
        </p:txBody>
      </p:sp>
      <p:sp>
        <p:nvSpPr>
          <p:cNvPr id="4" name="Footer Placeholder 3">
            <a:extLst>
              <a:ext uri="{FF2B5EF4-FFF2-40B4-BE49-F238E27FC236}">
                <a16:creationId xmlns:a16="http://schemas.microsoft.com/office/drawing/2014/main" id="{1989E452-9BCA-4AF5-9A9C-233BF410EA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BF9F63-CE4F-44E2-A07D-7E654DE9F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AC76B-F5B1-4D6E-BACD-2A80744AC929}" type="slidenum">
              <a:rPr lang="en-US" smtClean="0"/>
              <a:t>‹#›</a:t>
            </a:fld>
            <a:endParaRPr lang="en-US" dirty="0"/>
          </a:p>
        </p:txBody>
      </p:sp>
    </p:spTree>
    <p:extLst>
      <p:ext uri="{BB962C8B-B14F-4D97-AF65-F5344CB8AC3E}">
        <p14:creationId xmlns:p14="http://schemas.microsoft.com/office/powerpoint/2010/main" val="320514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4B5EC-152C-4627-80C0-63B10D5574EF}" type="datetimeFigureOut">
              <a:rPr lang="en-US" smtClean="0"/>
              <a:t>8/27/2023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EE60E-651F-40CC-AD73-C00F10CE42B6}" type="slidenum">
              <a:rPr lang="en-US" smtClean="0"/>
              <a:t>‹#›</a:t>
            </a:fld>
            <a:endParaRPr lang="en-US" dirty="0"/>
          </a:p>
        </p:txBody>
      </p:sp>
    </p:spTree>
    <p:extLst>
      <p:ext uri="{BB962C8B-B14F-4D97-AF65-F5344CB8AC3E}">
        <p14:creationId xmlns:p14="http://schemas.microsoft.com/office/powerpoint/2010/main" val="20254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79569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95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218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215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60662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864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706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334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597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8/27/2023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209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t>8/27/2023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34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8/27/2023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614191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ndex.php?title=Percolation_theory&amp;oldid=1168497132" TargetMode="External"/><Relationship Id="rId2" Type="http://schemas.openxmlformats.org/officeDocument/2006/relationships/hyperlink" Target="https://en.wikipedia.org/w/index.php?title=Percolation&amp;oldid=1161443767" TargetMode="External"/><Relationship Id="rId1" Type="http://schemas.openxmlformats.org/officeDocument/2006/relationships/slideLayout" Target="../slideLayouts/slideLayout5.xml"/><Relationship Id="rId6" Type="http://schemas.openxmlformats.org/officeDocument/2006/relationships/hyperlink" Target="https://en.wikipedia.org/w/index.php?title=Percolation_critical_exponents&amp;oldid=1171736502" TargetMode="External"/><Relationship Id="rId5" Type="http://schemas.openxmlformats.org/officeDocument/2006/relationships/hyperlink" Target="https://en.wikipedia.org/w/index.php?title=Critical_exponent&amp;oldid=1166036689" TargetMode="External"/><Relationship Id="rId4" Type="http://schemas.openxmlformats.org/officeDocument/2006/relationships/hyperlink" Target="https://en.wikipedia.org/w/index.php?title=Kolmogorov's_zero%E2%80%93one_law&amp;oldid=117164528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D3E5-C7A3-47DF-A374-46BF83A69904}"/>
              </a:ext>
            </a:extLst>
          </p:cNvPr>
          <p:cNvSpPr>
            <a:spLocks noGrp="1"/>
          </p:cNvSpPr>
          <p:nvPr>
            <p:ph type="ctrTitle"/>
          </p:nvPr>
        </p:nvSpPr>
        <p:spPr>
          <a:xfrm>
            <a:off x="1600200" y="1796348"/>
            <a:ext cx="8991600" cy="1645920"/>
          </a:xfrm>
        </p:spPr>
        <p:txBody>
          <a:bodyPr>
            <a:normAutofit/>
          </a:bodyPr>
          <a:lstStyle/>
          <a:p>
            <a:pPr algn="ctr"/>
            <a:r>
              <a:rPr lang="en-US" sz="5400" dirty="0">
                <a:solidFill>
                  <a:schemeClr val="bg2">
                    <a:lumMod val="50000"/>
                  </a:schemeClr>
                </a:solidFill>
                <a:latin typeface="Rockwell" panose="02060603020205020403" pitchFamily="18" charset="0"/>
              </a:rPr>
              <a:t>PERCOLATION</a:t>
            </a:r>
          </a:p>
        </p:txBody>
      </p:sp>
      <p:sp>
        <p:nvSpPr>
          <p:cNvPr id="3" name="Subtitle 2">
            <a:extLst>
              <a:ext uri="{FF2B5EF4-FFF2-40B4-BE49-F238E27FC236}">
                <a16:creationId xmlns:a16="http://schemas.microsoft.com/office/drawing/2014/main" id="{2E78725B-6E40-4D82-B375-7831D81C29EE}"/>
              </a:ext>
            </a:extLst>
          </p:cNvPr>
          <p:cNvSpPr>
            <a:spLocks noGrp="1"/>
          </p:cNvSpPr>
          <p:nvPr>
            <p:ph type="subTitle" idx="1"/>
          </p:nvPr>
        </p:nvSpPr>
        <p:spPr>
          <a:xfrm>
            <a:off x="2695194" y="3774142"/>
            <a:ext cx="6801612" cy="2456330"/>
          </a:xfrm>
        </p:spPr>
        <p:txBody>
          <a:bodyPr>
            <a:noAutofit/>
          </a:bodyPr>
          <a:lstStyle/>
          <a:p>
            <a:pPr algn="ctr"/>
            <a:r>
              <a:rPr lang="en-US" sz="2400" dirty="0" err="1">
                <a:latin typeface="Tahoma" panose="020B0604030504040204" pitchFamily="34" charset="0"/>
                <a:ea typeface="Tahoma" panose="020B0604030504040204" pitchFamily="34" charset="0"/>
                <a:cs typeface="Tahoma" panose="020B0604030504040204" pitchFamily="34" charset="0"/>
              </a:rPr>
              <a:t>Alireza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Abrehforoush</a:t>
            </a:r>
            <a:endParaRPr 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err="1">
                <a:latin typeface="Tahoma" panose="020B0604030504040204" pitchFamily="34" charset="0"/>
                <a:ea typeface="Tahoma" panose="020B0604030504040204" pitchFamily="34" charset="0"/>
                <a:cs typeface="Tahoma" panose="020B0604030504040204" pitchFamily="34" charset="0"/>
              </a:rPr>
              <a:t>Kavyan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Zare</a:t>
            </a:r>
            <a:endParaRPr 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a:latin typeface="Tahoma" panose="020B0604030504040204" pitchFamily="34" charset="0"/>
                <a:ea typeface="Tahoma" panose="020B0604030504040204" pitchFamily="34" charset="0"/>
                <a:cs typeface="Tahoma" panose="020B0604030504040204" pitchFamily="34" charset="0"/>
              </a:rPr>
              <a:t>Ava Moknatjoo</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a:latin typeface="Tahoma" panose="020B0604030504040204" pitchFamily="34" charset="0"/>
                <a:ea typeface="Tahoma" panose="020B0604030504040204" pitchFamily="34" charset="0"/>
                <a:cs typeface="Tahoma" panose="020B0604030504040204" pitchFamily="34" charset="0"/>
              </a:rPr>
              <a:t>Summer 2023</a:t>
            </a:r>
          </a:p>
        </p:txBody>
      </p:sp>
    </p:spTree>
    <p:extLst>
      <p:ext uri="{BB962C8B-B14F-4D97-AF65-F5344CB8AC3E}">
        <p14:creationId xmlns:p14="http://schemas.microsoft.com/office/powerpoint/2010/main" val="1819359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3" y="618518"/>
            <a:ext cx="8438016" cy="1410579"/>
          </a:xfrm>
        </p:spPr>
        <p:txBody>
          <a:bodyPr>
            <a:normAutofit fontScale="90000"/>
          </a:bodyPr>
          <a:lstStyle/>
          <a:p>
            <a:r>
              <a:rPr lang="en-US" sz="4400" b="1" dirty="0">
                <a:solidFill>
                  <a:schemeClr val="bg2">
                    <a:lumMod val="75000"/>
                  </a:schemeClr>
                </a:solidFill>
                <a:latin typeface="Rockwell" panose="02060603020205020403" pitchFamily="18" charset="0"/>
              </a:rPr>
              <a:t>adjustable parameters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sz="half" idx="1"/>
          </p:nvPr>
        </p:nvSpPr>
        <p:spPr/>
        <p:txBody>
          <a:bodyPr>
            <a:normAutofit/>
          </a:bodyPr>
          <a:lstStyle/>
          <a:p>
            <a:pPr lvl="1"/>
            <a:r>
              <a:rPr lang="en-US" sz="2400" dirty="0">
                <a:latin typeface="Tahoma" panose="020B0604030504040204" pitchFamily="34" charset="0"/>
                <a:ea typeface="Tahoma" panose="020B0604030504040204" pitchFamily="34" charset="0"/>
                <a:cs typeface="Tahoma" panose="020B0604030504040204" pitchFamily="34" charset="0"/>
              </a:rPr>
              <a:t>Density</a:t>
            </a:r>
          </a:p>
          <a:p>
            <a:pPr lvl="1"/>
            <a:r>
              <a:rPr lang="en-US" sz="2400" dirty="0">
                <a:latin typeface="Tahoma" panose="020B0604030504040204" pitchFamily="34" charset="0"/>
                <a:ea typeface="Tahoma" panose="020B0604030504040204" pitchFamily="34" charset="0"/>
                <a:cs typeface="Tahoma" panose="020B0604030504040204" pitchFamily="34" charset="0"/>
              </a:rPr>
              <a:t>Size of network</a:t>
            </a:r>
          </a:p>
          <a:p>
            <a:pPr lvl="1"/>
            <a:r>
              <a:rPr lang="en-US" sz="2400" dirty="0">
                <a:latin typeface="Tahoma" panose="020B0604030504040204" pitchFamily="34" charset="0"/>
                <a:ea typeface="Tahoma" panose="020B0604030504040204" pitchFamily="34" charset="0"/>
                <a:cs typeface="Tahoma" panose="020B0604030504040204" pitchFamily="34" charset="0"/>
              </a:rPr>
              <a:t>Probability of spread</a:t>
            </a:r>
          </a:p>
          <a:p>
            <a:pPr lvl="1"/>
            <a:r>
              <a:rPr lang="en-US" sz="2400" dirty="0">
                <a:latin typeface="Tahoma" panose="020B0604030504040204" pitchFamily="34" charset="0"/>
                <a:ea typeface="Tahoma" panose="020B0604030504040204" pitchFamily="34" charset="0"/>
                <a:cs typeface="Tahoma" panose="020B0604030504040204" pitchFamily="34" charset="0"/>
              </a:rPr>
              <a:t>West wind speed</a:t>
            </a:r>
          </a:p>
          <a:p>
            <a:pPr lvl="1"/>
            <a:r>
              <a:rPr lang="en-US" sz="2400" dirty="0">
                <a:latin typeface="Tahoma" panose="020B0604030504040204" pitchFamily="34" charset="0"/>
                <a:ea typeface="Tahoma" panose="020B0604030504040204" pitchFamily="34" charset="0"/>
                <a:cs typeface="Tahoma" panose="020B0604030504040204" pitchFamily="34" charset="0"/>
              </a:rPr>
              <a:t>South wind speed</a:t>
            </a:r>
          </a:p>
          <a:p>
            <a:pPr lvl="1"/>
            <a:r>
              <a:rPr lang="en-US" sz="2400" dirty="0">
                <a:latin typeface="Tahoma" panose="020B0604030504040204" pitchFamily="34" charset="0"/>
                <a:ea typeface="Tahoma" panose="020B0604030504040204" pitchFamily="34" charset="0"/>
                <a:cs typeface="Tahoma" panose="020B0604030504040204" pitchFamily="34" charset="0"/>
              </a:rPr>
              <a:t>Big jump</a:t>
            </a:r>
          </a:p>
        </p:txBody>
      </p:sp>
      <p:sp>
        <p:nvSpPr>
          <p:cNvPr id="4" name="Content Placeholder 3">
            <a:extLst>
              <a:ext uri="{FF2B5EF4-FFF2-40B4-BE49-F238E27FC236}">
                <a16:creationId xmlns:a16="http://schemas.microsoft.com/office/drawing/2014/main" id="{7B7B7B7B-7D76-4749-8BC0-1A579CBD0BA6}"/>
              </a:ext>
            </a:extLst>
          </p:cNvPr>
          <p:cNvSpPr>
            <a:spLocks noGrp="1"/>
          </p:cNvSpPr>
          <p:nvPr>
            <p:ph sz="half" idx="2"/>
          </p:nvPr>
        </p:nvSpPr>
        <p:spPr>
          <a:xfrm>
            <a:off x="6098176" y="2130700"/>
            <a:ext cx="4875211" cy="798514"/>
          </a:xfrm>
        </p:spPr>
        <p:txBody>
          <a:bodyPr anchor="ctr"/>
          <a:lstStyle/>
          <a:p>
            <a:pPr marL="0" indent="0" algn="ctr">
              <a:buNone/>
            </a:pPr>
            <a:r>
              <a:rPr lang="en-US" u="sng"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Default mode:</a:t>
            </a:r>
          </a:p>
        </p:txBody>
      </p:sp>
      <p:pic>
        <p:nvPicPr>
          <p:cNvPr id="5" name="Picture 4"/>
          <p:cNvPicPr>
            <a:picLocks noChangeAspect="1"/>
          </p:cNvPicPr>
          <p:nvPr/>
        </p:nvPicPr>
        <p:blipFill>
          <a:blip r:embed="rId2"/>
          <a:stretch>
            <a:fillRect/>
          </a:stretch>
        </p:blipFill>
        <p:spPr>
          <a:xfrm>
            <a:off x="6768053" y="2807294"/>
            <a:ext cx="3257653" cy="2861986"/>
          </a:xfrm>
          <a:prstGeom prst="rect">
            <a:avLst/>
          </a:prstGeom>
        </p:spPr>
      </p:pic>
    </p:spTree>
    <p:extLst>
      <p:ext uri="{BB962C8B-B14F-4D97-AF65-F5344CB8AC3E}">
        <p14:creationId xmlns:p14="http://schemas.microsoft.com/office/powerpoint/2010/main" val="1398410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51D87B-088B-0C11-A1CD-B4F7920ABE28}"/>
              </a:ext>
            </a:extLst>
          </p:cNvPr>
          <p:cNvSpPr>
            <a:spLocks noGrp="1"/>
          </p:cNvSpPr>
          <p:nvPr>
            <p:ph sz="half" idx="2"/>
          </p:nvPr>
        </p:nvSpPr>
        <p:spPr>
          <a:xfrm>
            <a:off x="1141410" y="2192695"/>
            <a:ext cx="10531186" cy="3598504"/>
          </a:xfrm>
        </p:spPr>
        <p:txBody>
          <a:bodyPr>
            <a:normAutofit/>
          </a:bodyPr>
          <a:lstStyle/>
          <a:p>
            <a:r>
              <a:rPr lang="en-US" sz="3200" dirty="0"/>
              <a:t>In this simulation, we have investigated the critical density and how it changes when different features are added to the model. We have also used the model to make an estimation of the dimension of the fractal.  </a:t>
            </a:r>
          </a:p>
        </p:txBody>
      </p:sp>
      <p:sp>
        <p:nvSpPr>
          <p:cNvPr id="2" name="Title 1">
            <a:extLst>
              <a:ext uri="{FF2B5EF4-FFF2-40B4-BE49-F238E27FC236}">
                <a16:creationId xmlns:a16="http://schemas.microsoft.com/office/drawing/2014/main" id="{33250099-3982-4AFC-503F-A2EBC900F9F9}"/>
              </a:ext>
            </a:extLst>
          </p:cNvPr>
          <p:cNvSpPr>
            <a:spLocks noGrp="1"/>
          </p:cNvSpPr>
          <p:nvPr>
            <p:ph type="title"/>
          </p:nvPr>
        </p:nvSpPr>
        <p:spPr/>
        <p:txBody>
          <a:bodyPr>
            <a:normAutofit/>
          </a:bodyPr>
          <a:lstStyle/>
          <a:p>
            <a:r>
              <a:rPr lang="en-US" sz="4400" b="1" dirty="0">
                <a:solidFill>
                  <a:schemeClr val="bg2">
                    <a:lumMod val="50000"/>
                  </a:schemeClr>
                </a:solidFill>
              </a:rPr>
              <a:t>Our simulation</a:t>
            </a:r>
          </a:p>
        </p:txBody>
      </p:sp>
    </p:spTree>
    <p:extLst>
      <p:ext uri="{BB962C8B-B14F-4D97-AF65-F5344CB8AC3E}">
        <p14:creationId xmlns:p14="http://schemas.microsoft.com/office/powerpoint/2010/main" val="789491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252550" y="296301"/>
            <a:ext cx="11312434" cy="1297368"/>
          </a:xfrm>
        </p:spPr>
        <p:txBody>
          <a:bodyPr>
            <a:normAutofit/>
          </a:bodyPr>
          <a:lstStyle/>
          <a:p>
            <a:pPr algn="ctr"/>
            <a:r>
              <a:rPr lang="en-US" sz="2000" b="1" u="sng" dirty="0">
                <a:solidFill>
                  <a:schemeClr val="bg2">
                    <a:lumMod val="75000"/>
                  </a:schemeClr>
                </a:solidFill>
                <a:latin typeface="Rockwell" panose="02060603020205020403" pitchFamily="18" charset="0"/>
              </a:rPr>
              <a:t>Graph of burnt percentage according to density with grid</a:t>
            </a:r>
            <a:br>
              <a:rPr lang="en-US" sz="2000" b="1" u="sng" dirty="0">
                <a:solidFill>
                  <a:schemeClr val="bg2">
                    <a:lumMod val="75000"/>
                  </a:schemeClr>
                </a:solidFill>
                <a:latin typeface="Rockwell" panose="02060603020205020403" pitchFamily="18" charset="0"/>
              </a:rPr>
            </a:br>
            <a:r>
              <a:rPr lang="en-US" sz="2000" b="1" u="sng" dirty="0">
                <a:solidFill>
                  <a:schemeClr val="bg2">
                    <a:lumMod val="75000"/>
                  </a:schemeClr>
                </a:solidFill>
                <a:latin typeface="Rockwell" panose="02060603020205020403" pitchFamily="18" charset="0"/>
              </a:rPr>
              <a:t/>
            </a:r>
            <a:br>
              <a:rPr lang="en-US" sz="2000" b="1" u="sng" dirty="0">
                <a:solidFill>
                  <a:schemeClr val="bg2">
                    <a:lumMod val="75000"/>
                  </a:schemeClr>
                </a:solidFill>
                <a:latin typeface="Rockwell" panose="02060603020205020403" pitchFamily="18" charset="0"/>
              </a:rPr>
            </a:br>
            <a:r>
              <a:rPr lang="en-US" sz="2000" b="1" u="sng" dirty="0">
                <a:solidFill>
                  <a:schemeClr val="bg2">
                    <a:lumMod val="75000"/>
                  </a:schemeClr>
                </a:solidFill>
                <a:latin typeface="Rockwell" panose="02060603020205020403" pitchFamily="18" charset="0"/>
              </a:rPr>
              <a:t> of size 901*901 </a:t>
            </a:r>
            <a:r>
              <a:rPr lang="en-US" sz="2000" b="1" dirty="0">
                <a:latin typeface="Rockwell" panose="02060603020205020403" pitchFamily="18" charset="0"/>
              </a:rPr>
              <a:t>(by changing probability of spread)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046" y="1576252"/>
            <a:ext cx="6122124" cy="468841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898" y="1576251"/>
            <a:ext cx="7093859" cy="4688417"/>
          </a:xfrm>
          <a:prstGeom prst="rect">
            <a:avLst/>
          </a:prstGeom>
        </p:spPr>
      </p:pic>
    </p:spTree>
    <p:extLst>
      <p:ext uri="{BB962C8B-B14F-4D97-AF65-F5344CB8AC3E}">
        <p14:creationId xmlns:p14="http://schemas.microsoft.com/office/powerpoint/2010/main" val="13483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98708" y="322425"/>
            <a:ext cx="11791405" cy="1158031"/>
          </a:xfrm>
        </p:spPr>
        <p:txBody>
          <a:bodyPr>
            <a:normAutofit fontScale="90000"/>
          </a:bodyPr>
          <a:lstStyle/>
          <a:p>
            <a:pPr algn="ctr"/>
            <a:r>
              <a:rPr lang="en-US" sz="2000" b="1" u="sng" dirty="0">
                <a:solidFill>
                  <a:schemeClr val="bg2">
                    <a:lumMod val="75000"/>
                  </a:schemeClr>
                </a:solidFill>
                <a:latin typeface="Rockwell" panose="02060603020205020403" pitchFamily="18" charset="0"/>
              </a:rPr>
              <a:t>Graph of burnt percentage according to density with grid of </a:t>
            </a:r>
            <a:br>
              <a:rPr lang="en-US" sz="2000" b="1" u="sng" dirty="0">
                <a:solidFill>
                  <a:schemeClr val="bg2">
                    <a:lumMod val="75000"/>
                  </a:schemeClr>
                </a:solidFill>
                <a:latin typeface="Rockwell" panose="02060603020205020403" pitchFamily="18" charset="0"/>
              </a:rPr>
            </a:br>
            <a:r>
              <a:rPr lang="en-US" sz="2000" b="1" u="sng" dirty="0">
                <a:solidFill>
                  <a:schemeClr val="bg2">
                    <a:lumMod val="75000"/>
                  </a:schemeClr>
                </a:solidFill>
                <a:latin typeface="Rockwell" panose="02060603020205020403" pitchFamily="18" charset="0"/>
              </a:rPr>
              <a:t/>
            </a:r>
            <a:br>
              <a:rPr lang="en-US" sz="2000" b="1" u="sng" dirty="0">
                <a:solidFill>
                  <a:schemeClr val="bg2">
                    <a:lumMod val="75000"/>
                  </a:schemeClr>
                </a:solidFill>
                <a:latin typeface="Rockwell" panose="02060603020205020403" pitchFamily="18" charset="0"/>
              </a:rPr>
            </a:br>
            <a:r>
              <a:rPr lang="en-US" sz="2000" b="1" u="sng" dirty="0">
                <a:solidFill>
                  <a:schemeClr val="bg2">
                    <a:lumMod val="75000"/>
                  </a:schemeClr>
                </a:solidFill>
                <a:latin typeface="Rockwell" panose="02060603020205020403" pitchFamily="18" charset="0"/>
              </a:rPr>
              <a:t>size 901*901 </a:t>
            </a:r>
            <a:r>
              <a:rPr lang="en-US" sz="2000" b="1" dirty="0">
                <a:latin typeface="Rockwell" panose="02060603020205020403" pitchFamily="18" charset="0"/>
              </a:rPr>
              <a:t>(by changing south-wind speed)</a:t>
            </a:r>
            <a:endParaRPr lang="en-US" sz="2000" dirty="0">
              <a:latin typeface="Rockwell" panose="020606030202050204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86" y="1610876"/>
            <a:ext cx="6418217" cy="45215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97" y="1610876"/>
            <a:ext cx="6983703" cy="4521528"/>
          </a:xfrm>
          <a:prstGeom prst="rect">
            <a:avLst/>
          </a:prstGeom>
        </p:spPr>
      </p:pic>
    </p:spTree>
    <p:extLst>
      <p:ext uri="{BB962C8B-B14F-4D97-AF65-F5344CB8AC3E}">
        <p14:creationId xmlns:p14="http://schemas.microsoft.com/office/powerpoint/2010/main" val="29195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766648" y="209215"/>
            <a:ext cx="10655525" cy="1478570"/>
          </a:xfrm>
        </p:spPr>
        <p:txBody>
          <a:bodyPr>
            <a:normAutofit/>
          </a:bodyPr>
          <a:lstStyle/>
          <a:p>
            <a:pPr algn="ctr"/>
            <a:r>
              <a:rPr lang="en-US" sz="2000" b="1" u="sng" dirty="0">
                <a:solidFill>
                  <a:schemeClr val="bg2">
                    <a:lumMod val="75000"/>
                  </a:schemeClr>
                </a:solidFill>
                <a:latin typeface="Rockwell" panose="02060603020205020403" pitchFamily="18" charset="0"/>
              </a:rPr>
              <a:t>Graph of burnt percentage according to density with </a:t>
            </a:r>
            <a:br>
              <a:rPr lang="en-US" sz="2000" b="1" u="sng" dirty="0">
                <a:solidFill>
                  <a:schemeClr val="bg2">
                    <a:lumMod val="75000"/>
                  </a:schemeClr>
                </a:solidFill>
                <a:latin typeface="Rockwell" panose="02060603020205020403" pitchFamily="18" charset="0"/>
              </a:rPr>
            </a:br>
            <a:r>
              <a:rPr lang="en-US" sz="2000" b="1" u="sng" dirty="0">
                <a:solidFill>
                  <a:schemeClr val="bg2">
                    <a:lumMod val="75000"/>
                  </a:schemeClr>
                </a:solidFill>
                <a:latin typeface="Rockwell" panose="02060603020205020403" pitchFamily="18" charset="0"/>
              </a:rPr>
              <a:t/>
            </a:r>
            <a:br>
              <a:rPr lang="en-US" sz="2000" b="1" u="sng" dirty="0">
                <a:solidFill>
                  <a:schemeClr val="bg2">
                    <a:lumMod val="75000"/>
                  </a:schemeClr>
                </a:solidFill>
                <a:latin typeface="Rockwell" panose="02060603020205020403" pitchFamily="18" charset="0"/>
              </a:rPr>
            </a:br>
            <a:r>
              <a:rPr lang="en-US" sz="2000" b="1" u="sng" dirty="0">
                <a:solidFill>
                  <a:schemeClr val="bg2">
                    <a:lumMod val="75000"/>
                  </a:schemeClr>
                </a:solidFill>
                <a:latin typeface="Rockwell" panose="02060603020205020403" pitchFamily="18" charset="0"/>
              </a:rPr>
              <a:t>grid of size 901*901 </a:t>
            </a:r>
            <a:r>
              <a:rPr lang="en-US" sz="2000" b="1" dirty="0">
                <a:latin typeface="Rockwell" panose="02060603020205020403" pitchFamily="18" charset="0"/>
              </a:rPr>
              <a:t>(by changing west-wind speed)</a:t>
            </a:r>
            <a:endParaRPr lang="en-US" sz="2000" dirty="0">
              <a:latin typeface="Rockwell" panose="020606030202050204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7785"/>
            <a:ext cx="6305006" cy="43123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734" y="1687785"/>
            <a:ext cx="6704511" cy="4312305"/>
          </a:xfrm>
          <a:prstGeom prst="rect">
            <a:avLst/>
          </a:prstGeom>
        </p:spPr>
      </p:pic>
    </p:spTree>
    <p:extLst>
      <p:ext uri="{BB962C8B-B14F-4D97-AF65-F5344CB8AC3E}">
        <p14:creationId xmlns:p14="http://schemas.microsoft.com/office/powerpoint/2010/main" val="19026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49" y="226633"/>
            <a:ext cx="10580324" cy="1478570"/>
          </a:xfrm>
        </p:spPr>
        <p:txBody>
          <a:bodyPr>
            <a:normAutofit/>
          </a:bodyPr>
          <a:lstStyle/>
          <a:p>
            <a:pPr algn="ctr"/>
            <a:r>
              <a:rPr lang="en-US" sz="2000" b="1" u="sng" dirty="0">
                <a:solidFill>
                  <a:schemeClr val="bg2">
                    <a:lumMod val="75000"/>
                  </a:schemeClr>
                </a:solidFill>
                <a:latin typeface="Rockwell" panose="02060603020205020403" pitchFamily="18" charset="0"/>
              </a:rPr>
              <a:t>Graph of burnt percentage according to density with </a:t>
            </a:r>
            <a:br>
              <a:rPr lang="en-US" sz="2000" b="1" u="sng" dirty="0">
                <a:solidFill>
                  <a:schemeClr val="bg2">
                    <a:lumMod val="75000"/>
                  </a:schemeClr>
                </a:solidFill>
                <a:latin typeface="Rockwell" panose="02060603020205020403" pitchFamily="18" charset="0"/>
              </a:rPr>
            </a:br>
            <a:r>
              <a:rPr lang="en-US" sz="2000" b="1" u="sng" dirty="0">
                <a:solidFill>
                  <a:schemeClr val="bg2">
                    <a:lumMod val="75000"/>
                  </a:schemeClr>
                </a:solidFill>
                <a:latin typeface="Rockwell" panose="02060603020205020403" pitchFamily="18" charset="0"/>
              </a:rPr>
              <a:t/>
            </a:r>
            <a:br>
              <a:rPr lang="en-US" sz="2000" b="1" u="sng" dirty="0">
                <a:solidFill>
                  <a:schemeClr val="bg2">
                    <a:lumMod val="75000"/>
                  </a:schemeClr>
                </a:solidFill>
                <a:latin typeface="Rockwell" panose="02060603020205020403" pitchFamily="18" charset="0"/>
              </a:rPr>
            </a:br>
            <a:r>
              <a:rPr lang="en-US" sz="2000" b="1" u="sng" dirty="0">
                <a:solidFill>
                  <a:schemeClr val="bg2">
                    <a:lumMod val="75000"/>
                  </a:schemeClr>
                </a:solidFill>
                <a:latin typeface="Rockwell" panose="02060603020205020403" pitchFamily="18" charset="0"/>
              </a:rPr>
              <a:t>grid of size 901*901 </a:t>
            </a:r>
            <a:r>
              <a:rPr lang="en-US" sz="2000" b="1" dirty="0">
                <a:latin typeface="Rockwell" panose="02060603020205020403" pitchFamily="18" charset="0"/>
              </a:rPr>
              <a:t>(by changing big-jump)</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78" y="1770515"/>
            <a:ext cx="6323768" cy="42122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681" y="1724716"/>
            <a:ext cx="6621572" cy="4258072"/>
          </a:xfrm>
          <a:prstGeom prst="rect">
            <a:avLst/>
          </a:prstGeom>
        </p:spPr>
      </p:pic>
    </p:spTree>
    <p:extLst>
      <p:ext uri="{BB962C8B-B14F-4D97-AF65-F5344CB8AC3E}">
        <p14:creationId xmlns:p14="http://schemas.microsoft.com/office/powerpoint/2010/main" val="192459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89309" y="879567"/>
            <a:ext cx="9997439" cy="6474812"/>
          </a:xfrm>
        </p:spPr>
      </p:pic>
      <p:sp>
        <p:nvSpPr>
          <p:cNvPr id="5" name="Title 4"/>
          <p:cNvSpPr>
            <a:spLocks noGrp="1"/>
          </p:cNvSpPr>
          <p:nvPr>
            <p:ph type="title"/>
          </p:nvPr>
        </p:nvSpPr>
        <p:spPr>
          <a:xfrm>
            <a:off x="1471749" y="322217"/>
            <a:ext cx="9714999" cy="1155744"/>
          </a:xfrm>
        </p:spPr>
        <p:txBody>
          <a:bodyPr/>
          <a:lstStyle/>
          <a:p>
            <a:r>
              <a:rPr lang="en-US" b="1" dirty="0">
                <a:solidFill>
                  <a:schemeClr val="bg2">
                    <a:lumMod val="75000"/>
                  </a:schemeClr>
                </a:solidFill>
              </a:rPr>
              <a:t>An Approximation of the Fractal dimension</a:t>
            </a:r>
          </a:p>
        </p:txBody>
      </p:sp>
    </p:spTree>
    <p:extLst>
      <p:ext uri="{BB962C8B-B14F-4D97-AF65-F5344CB8AC3E}">
        <p14:creationId xmlns:p14="http://schemas.microsoft.com/office/powerpoint/2010/main" val="285738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71748" y="374469"/>
            <a:ext cx="9575661" cy="964764"/>
          </a:xfrm>
        </p:spPr>
        <p:txBody>
          <a:bodyPr/>
          <a:lstStyle/>
          <a:p>
            <a:r>
              <a:rPr lang="en-US" b="1" dirty="0">
                <a:solidFill>
                  <a:schemeClr val="bg2">
                    <a:lumMod val="75000"/>
                  </a:schemeClr>
                </a:solidFill>
              </a:rPr>
              <a:t>Fractal dimension</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182" y="809897"/>
            <a:ext cx="10878458" cy="6527074"/>
          </a:xfrm>
        </p:spPr>
      </p:pic>
    </p:spTree>
    <p:extLst>
      <p:ext uri="{BB962C8B-B14F-4D97-AF65-F5344CB8AC3E}">
        <p14:creationId xmlns:p14="http://schemas.microsoft.com/office/powerpoint/2010/main" val="219518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32EEAF-60F5-A936-4B10-4F311BDD9F79}"/>
              </a:ext>
            </a:extLst>
          </p:cNvPr>
          <p:cNvSpPr>
            <a:spLocks noGrp="1"/>
          </p:cNvSpPr>
          <p:nvPr>
            <p:ph sz="half" idx="2"/>
          </p:nvPr>
        </p:nvSpPr>
        <p:spPr>
          <a:xfrm>
            <a:off x="1141410" y="1791479"/>
            <a:ext cx="10456541" cy="3999720"/>
          </a:xfrm>
        </p:spPr>
        <p:txBody>
          <a:bodyPr>
            <a:noAutofit/>
          </a:bodyPr>
          <a:lstStyle/>
          <a:p>
            <a:pPr marL="342900" indent="-342900">
              <a:buFont typeface="+mj-lt"/>
              <a:buAutoNum type="arabicPeriod"/>
            </a:pPr>
            <a:r>
              <a:rPr lang="en-US" sz="1400" b="0" i="0" dirty="0">
                <a:solidFill>
                  <a:srgbClr val="202122"/>
                </a:solidFill>
                <a:effectLst/>
                <a:latin typeface="Arial" panose="020B0604020202020204" pitchFamily="34" charset="0"/>
                <a:cs typeface="B Arabic Style" panose="00000400000000000000" pitchFamily="2" charset="-78"/>
              </a:rPr>
              <a:t>Wikipedia contributors. (2023, June 22). Percolation. In </a:t>
            </a:r>
            <a:r>
              <a:rPr lang="en-US" sz="1400" b="0" i="1" dirty="0">
                <a:solidFill>
                  <a:srgbClr val="202122"/>
                </a:solidFill>
                <a:effectLst/>
                <a:latin typeface="Arial" panose="020B0604020202020204" pitchFamily="34" charset="0"/>
                <a:cs typeface="B Arabic Style" panose="00000400000000000000" pitchFamily="2" charset="-78"/>
              </a:rPr>
              <a:t>Wikipedia, The Free Encyclopedia</a:t>
            </a:r>
            <a:r>
              <a:rPr lang="en-US" sz="1400" b="0" i="0" dirty="0">
                <a:solidFill>
                  <a:srgbClr val="202122"/>
                </a:solidFill>
                <a:effectLst/>
                <a:latin typeface="Arial" panose="020B0604020202020204" pitchFamily="34" charset="0"/>
                <a:cs typeface="B Arabic Style" panose="00000400000000000000" pitchFamily="2" charset="-78"/>
              </a:rPr>
              <a:t>. Retrieved 20:14, August 26, 2023, from </a:t>
            </a:r>
            <a:r>
              <a:rPr lang="en-US" sz="1400" i="0" u="sng" strike="noStrike" dirty="0">
                <a:solidFill>
                  <a:schemeClr val="bg2">
                    <a:lumMod val="50000"/>
                  </a:schemeClr>
                </a:solidFill>
                <a:effectLst/>
                <a:latin typeface="Arial" panose="020B0604020202020204" pitchFamily="34" charset="0"/>
                <a:cs typeface="B Arabic Style" panose="00000400000000000000" pitchFamily="2" charset="-78"/>
                <a:hlinkClick r:id="rId2"/>
              </a:rPr>
              <a:t>https://en.wikipedia.org/w/index.php?title=Percolation&amp;oldid=1161443767</a:t>
            </a:r>
            <a:endParaRPr lang="en-US" sz="1400" i="0" u="sng" strike="noStrike" dirty="0">
              <a:solidFill>
                <a:schemeClr val="bg2">
                  <a:lumMod val="50000"/>
                </a:schemeClr>
              </a:solidFill>
              <a:effectLst/>
              <a:latin typeface="Arial" panose="020B0604020202020204" pitchFamily="34" charset="0"/>
              <a:cs typeface="B Arabic Style" panose="00000400000000000000" pitchFamily="2" charset="-78"/>
            </a:endParaRPr>
          </a:p>
          <a:p>
            <a:pPr marL="342900" indent="-342900">
              <a:buFont typeface="+mj-lt"/>
              <a:buAutoNum type="arabicPeriod"/>
            </a:pPr>
            <a:r>
              <a:rPr lang="en-US" sz="1400" b="0" i="0" dirty="0" err="1">
                <a:solidFill>
                  <a:srgbClr val="222222"/>
                </a:solidFill>
                <a:effectLst/>
                <a:latin typeface="Arial" panose="020B0604020202020204" pitchFamily="34" charset="0"/>
                <a:cs typeface="B Arabic Style" panose="00000400000000000000" pitchFamily="2" charset="-78"/>
              </a:rPr>
              <a:t>Bak</a:t>
            </a:r>
            <a:r>
              <a:rPr lang="en-US" sz="1400" b="0" i="0" dirty="0">
                <a:solidFill>
                  <a:srgbClr val="222222"/>
                </a:solidFill>
                <a:effectLst/>
                <a:latin typeface="Arial" panose="020B0604020202020204" pitchFamily="34" charset="0"/>
                <a:cs typeface="B Arabic Style" panose="00000400000000000000" pitchFamily="2" charset="-78"/>
              </a:rPr>
              <a:t>, P., Tang, C., &amp; </a:t>
            </a:r>
            <a:r>
              <a:rPr lang="en-US" sz="1400" b="0" i="0" dirty="0" err="1">
                <a:solidFill>
                  <a:srgbClr val="222222"/>
                </a:solidFill>
                <a:effectLst/>
                <a:latin typeface="Arial" panose="020B0604020202020204" pitchFamily="34" charset="0"/>
                <a:cs typeface="B Arabic Style" panose="00000400000000000000" pitchFamily="2" charset="-78"/>
              </a:rPr>
              <a:t>Wiesenfeld</a:t>
            </a:r>
            <a:r>
              <a:rPr lang="en-US" sz="1400" b="0" i="0" dirty="0">
                <a:solidFill>
                  <a:srgbClr val="222222"/>
                </a:solidFill>
                <a:effectLst/>
                <a:latin typeface="Arial" panose="020B0604020202020204" pitchFamily="34" charset="0"/>
                <a:cs typeface="B Arabic Style" panose="00000400000000000000" pitchFamily="2" charset="-78"/>
              </a:rPr>
              <a:t>, K. Self-organized criticality: an explanation of 1/f noise, 1987. </a:t>
            </a:r>
            <a:r>
              <a:rPr lang="en-US" sz="1400" b="0" i="1" dirty="0">
                <a:solidFill>
                  <a:srgbClr val="222222"/>
                </a:solidFill>
                <a:effectLst/>
                <a:latin typeface="Arial" panose="020B0604020202020204" pitchFamily="34" charset="0"/>
                <a:cs typeface="B Arabic Style" panose="00000400000000000000" pitchFamily="2" charset="-78"/>
              </a:rPr>
              <a:t>Phys. Rev. Lett</a:t>
            </a:r>
            <a:r>
              <a:rPr lang="en-US" sz="1400" b="0" i="0" dirty="0">
                <a:solidFill>
                  <a:srgbClr val="222222"/>
                </a:solidFill>
                <a:effectLst/>
                <a:latin typeface="Arial" panose="020B0604020202020204" pitchFamily="34" charset="0"/>
                <a:cs typeface="B Arabic Style" panose="00000400000000000000" pitchFamily="2" charset="-78"/>
              </a:rPr>
              <a:t>, </a:t>
            </a:r>
            <a:r>
              <a:rPr lang="en-US" sz="1400" b="0" i="1" dirty="0">
                <a:solidFill>
                  <a:srgbClr val="222222"/>
                </a:solidFill>
                <a:effectLst/>
                <a:latin typeface="Arial" panose="020B0604020202020204" pitchFamily="34" charset="0"/>
                <a:cs typeface="B Arabic Style" panose="00000400000000000000" pitchFamily="2" charset="-78"/>
              </a:rPr>
              <a:t>59</a:t>
            </a:r>
            <a:r>
              <a:rPr lang="en-US" sz="1400" b="0" i="0" dirty="0">
                <a:solidFill>
                  <a:srgbClr val="222222"/>
                </a:solidFill>
                <a:effectLst/>
                <a:latin typeface="Arial" panose="020B0604020202020204" pitchFamily="34" charset="0"/>
                <a:cs typeface="B Arabic Style" panose="00000400000000000000" pitchFamily="2" charset="-78"/>
              </a:rPr>
              <a:t>, 381.</a:t>
            </a:r>
            <a:endParaRPr lang="en-US" sz="1400" dirty="0">
              <a:solidFill>
                <a:srgbClr val="3366CC"/>
              </a:solidFill>
              <a:latin typeface="Arial" panose="020B0604020202020204" pitchFamily="34" charset="0"/>
              <a:cs typeface="B Arabic Style" panose="00000400000000000000" pitchFamily="2" charset="-78"/>
            </a:endParaRPr>
          </a:p>
          <a:p>
            <a:pPr marL="342900" indent="-342900">
              <a:buFont typeface="+mj-lt"/>
              <a:buAutoNum type="arabicPeriod"/>
            </a:pPr>
            <a:r>
              <a:rPr lang="en-US" sz="1400" b="0" i="0" dirty="0">
                <a:solidFill>
                  <a:srgbClr val="222222"/>
                </a:solidFill>
                <a:effectLst/>
                <a:latin typeface="Arial" panose="020B0604020202020204" pitchFamily="34" charset="0"/>
                <a:cs typeface="B Arabic Style" panose="00000400000000000000" pitchFamily="2" charset="-78"/>
              </a:rPr>
              <a:t>Broadbent, S. R., &amp; Hammersley, J. M. (1957, July). Percolation processes: I. Crystals and mazes. In </a:t>
            </a:r>
            <a:r>
              <a:rPr lang="en-US" sz="1400" b="0" i="1" dirty="0">
                <a:solidFill>
                  <a:srgbClr val="222222"/>
                </a:solidFill>
                <a:effectLst/>
                <a:latin typeface="Arial" panose="020B0604020202020204" pitchFamily="34" charset="0"/>
                <a:cs typeface="B Arabic Style" panose="00000400000000000000" pitchFamily="2" charset="-78"/>
              </a:rPr>
              <a:t>Mathematical proceedings of the Cambridge philosophical society</a:t>
            </a:r>
            <a:r>
              <a:rPr lang="en-US" sz="1400" b="0" i="0" dirty="0">
                <a:solidFill>
                  <a:srgbClr val="222222"/>
                </a:solidFill>
                <a:effectLst/>
                <a:latin typeface="Arial" panose="020B0604020202020204" pitchFamily="34" charset="0"/>
                <a:cs typeface="B Arabic Style" panose="00000400000000000000" pitchFamily="2" charset="-78"/>
              </a:rPr>
              <a:t> (Vol. 53, No. 3, pp. 629-641). Cambridge University Press.</a:t>
            </a:r>
            <a:endParaRPr lang="en-US" sz="1400" dirty="0">
              <a:solidFill>
                <a:srgbClr val="3366CC"/>
              </a:solidFill>
              <a:latin typeface="Arial" panose="020B0604020202020204" pitchFamily="34" charset="0"/>
              <a:cs typeface="B Arabic Style" panose="00000400000000000000" pitchFamily="2" charset="-78"/>
            </a:endParaRPr>
          </a:p>
          <a:p>
            <a:pPr marL="342900" indent="-342900">
              <a:buFont typeface="+mj-lt"/>
              <a:buAutoNum type="arabicPeriod"/>
            </a:pPr>
            <a:r>
              <a:rPr lang="en-US" sz="1400" b="0" i="0" dirty="0">
                <a:solidFill>
                  <a:srgbClr val="202122"/>
                </a:solidFill>
                <a:effectLst/>
                <a:latin typeface="Arial" panose="020B0604020202020204" pitchFamily="34" charset="0"/>
                <a:cs typeface="B Arabic Style" panose="00000400000000000000" pitchFamily="2" charset="-78"/>
              </a:rPr>
              <a:t>Wikipedia contributors. (2023, August 3). Percolation theory. In </a:t>
            </a:r>
            <a:r>
              <a:rPr lang="en-US" sz="1400" b="0" i="1" dirty="0">
                <a:solidFill>
                  <a:srgbClr val="202122"/>
                </a:solidFill>
                <a:effectLst/>
                <a:latin typeface="Arial" panose="020B0604020202020204" pitchFamily="34" charset="0"/>
                <a:cs typeface="B Arabic Style" panose="00000400000000000000" pitchFamily="2" charset="-78"/>
              </a:rPr>
              <a:t>Wikipedia, The Free Encyclopedia</a:t>
            </a:r>
            <a:r>
              <a:rPr lang="en-US" sz="1400" b="0" i="0" dirty="0">
                <a:solidFill>
                  <a:srgbClr val="202122"/>
                </a:solidFill>
                <a:effectLst/>
                <a:latin typeface="Arial" panose="020B0604020202020204" pitchFamily="34" charset="0"/>
                <a:cs typeface="B Arabic Style" panose="00000400000000000000" pitchFamily="2" charset="-78"/>
              </a:rPr>
              <a:t>. Retrieved 20:15, August 26, 2023, from </a:t>
            </a:r>
            <a:r>
              <a:rPr lang="en-US" sz="1400" b="0" i="0" u="none" strike="noStrike" dirty="0">
                <a:solidFill>
                  <a:srgbClr val="3366CC"/>
                </a:solidFill>
                <a:effectLst/>
                <a:latin typeface="Arial" panose="020B0604020202020204" pitchFamily="34" charset="0"/>
                <a:cs typeface="B Arabic Style" panose="00000400000000000000" pitchFamily="2" charset="-78"/>
                <a:hlinkClick r:id="rId3"/>
              </a:rPr>
              <a:t>https://en.wikipedia.org/w/index.php?title=Percolation_theory&amp;oldid=1168497132</a:t>
            </a:r>
            <a:endParaRPr lang="en-US" sz="1400" b="0" i="0" u="none" strike="noStrike" dirty="0">
              <a:solidFill>
                <a:srgbClr val="3366CC"/>
              </a:solidFill>
              <a:effectLst/>
              <a:latin typeface="Arial" panose="020B0604020202020204" pitchFamily="34" charset="0"/>
              <a:cs typeface="B Arabic Style" panose="00000400000000000000" pitchFamily="2" charset="-78"/>
            </a:endParaRPr>
          </a:p>
          <a:p>
            <a:pPr marL="342900" indent="-342900">
              <a:buFont typeface="+mj-lt"/>
              <a:buAutoNum type="arabicPeriod"/>
            </a:pPr>
            <a:r>
              <a:rPr lang="en-US" sz="1400" b="0" i="0" dirty="0">
                <a:solidFill>
                  <a:srgbClr val="202122"/>
                </a:solidFill>
                <a:effectLst/>
                <a:latin typeface="Arial" panose="020B0604020202020204" pitchFamily="34" charset="0"/>
                <a:cs typeface="B Arabic Style" panose="00000400000000000000" pitchFamily="2" charset="-78"/>
              </a:rPr>
              <a:t>Wikipedia contributors. (2023, August 22). Kolmogorov's zero–one law. In </a:t>
            </a:r>
            <a:r>
              <a:rPr lang="en-US" sz="1400" b="0" i="1" dirty="0">
                <a:solidFill>
                  <a:srgbClr val="202122"/>
                </a:solidFill>
                <a:effectLst/>
                <a:latin typeface="Arial" panose="020B0604020202020204" pitchFamily="34" charset="0"/>
                <a:cs typeface="B Arabic Style" panose="00000400000000000000" pitchFamily="2" charset="-78"/>
              </a:rPr>
              <a:t>Wikipedia, The Free Encyclopedia</a:t>
            </a:r>
            <a:r>
              <a:rPr lang="en-US" sz="1400" b="0" i="0" dirty="0">
                <a:solidFill>
                  <a:srgbClr val="202122"/>
                </a:solidFill>
                <a:effectLst/>
                <a:latin typeface="Arial" panose="020B0604020202020204" pitchFamily="34" charset="0"/>
                <a:cs typeface="B Arabic Style" panose="00000400000000000000" pitchFamily="2" charset="-78"/>
              </a:rPr>
              <a:t>. Retrieved 20:15, August 26, 2023, from </a:t>
            </a:r>
            <a:r>
              <a:rPr lang="en-US" sz="1400" b="0" i="0" u="none" strike="noStrike" dirty="0">
                <a:solidFill>
                  <a:srgbClr val="3366CC"/>
                </a:solidFill>
                <a:effectLst/>
                <a:latin typeface="Arial" panose="020B0604020202020204" pitchFamily="34" charset="0"/>
                <a:cs typeface="B Arabic Style" panose="00000400000000000000" pitchFamily="2" charset="-78"/>
                <a:hlinkClick r:id="rId4"/>
              </a:rPr>
              <a:t>https://en.wikipedia.org/w/index.php?title=Kolmogorov%27s_zero%E2%80%93one_law&amp;oldid=1171645280</a:t>
            </a:r>
            <a:endParaRPr lang="en-US" sz="1400" b="0" i="0" u="none" strike="noStrike" dirty="0">
              <a:solidFill>
                <a:srgbClr val="3366CC"/>
              </a:solidFill>
              <a:effectLst/>
              <a:latin typeface="Arial" panose="020B0604020202020204" pitchFamily="34" charset="0"/>
              <a:cs typeface="B Arabic Style" panose="00000400000000000000" pitchFamily="2" charset="-78"/>
            </a:endParaRPr>
          </a:p>
          <a:p>
            <a:pPr marL="342900" indent="-342900">
              <a:buFont typeface="+mj-lt"/>
              <a:buAutoNum type="arabicPeriod"/>
            </a:pPr>
            <a:r>
              <a:rPr lang="en-US" sz="1400" b="0" i="0" dirty="0">
                <a:solidFill>
                  <a:srgbClr val="202122"/>
                </a:solidFill>
                <a:effectLst/>
                <a:latin typeface="Arial" panose="020B0604020202020204" pitchFamily="34" charset="0"/>
                <a:cs typeface="B Arabic Style" panose="00000400000000000000" pitchFamily="2" charset="-78"/>
              </a:rPr>
              <a:t>Wikipedia contributors. (2023, July 19). Critical exponent. In </a:t>
            </a:r>
            <a:r>
              <a:rPr lang="en-US" sz="1400" b="0" i="1" dirty="0">
                <a:solidFill>
                  <a:srgbClr val="202122"/>
                </a:solidFill>
                <a:effectLst/>
                <a:latin typeface="Arial" panose="020B0604020202020204" pitchFamily="34" charset="0"/>
                <a:cs typeface="B Arabic Style" panose="00000400000000000000" pitchFamily="2" charset="-78"/>
              </a:rPr>
              <a:t>Wikipedia, The Free Encyclopedia</a:t>
            </a:r>
            <a:r>
              <a:rPr lang="en-US" sz="1400" b="0" i="0" dirty="0">
                <a:solidFill>
                  <a:srgbClr val="202122"/>
                </a:solidFill>
                <a:effectLst/>
                <a:latin typeface="Arial" panose="020B0604020202020204" pitchFamily="34" charset="0"/>
                <a:cs typeface="B Arabic Style" panose="00000400000000000000" pitchFamily="2" charset="-78"/>
              </a:rPr>
              <a:t>. Retrieved 20:16, August 26, 2023, from </a:t>
            </a:r>
            <a:r>
              <a:rPr lang="en-US" sz="1400" b="0" i="0" u="none" strike="noStrike" dirty="0">
                <a:solidFill>
                  <a:srgbClr val="3366CC"/>
                </a:solidFill>
                <a:effectLst/>
                <a:latin typeface="Arial" panose="020B0604020202020204" pitchFamily="34" charset="0"/>
                <a:cs typeface="B Arabic Style" panose="00000400000000000000" pitchFamily="2" charset="-78"/>
                <a:hlinkClick r:id="rId5"/>
              </a:rPr>
              <a:t>https://en.wikipedia.org/w/index.php?title=Critical_exponent&amp;oldid=1166036689</a:t>
            </a:r>
            <a:endParaRPr lang="en-US" sz="1400" b="0" i="0" u="none" strike="noStrike" dirty="0">
              <a:solidFill>
                <a:srgbClr val="3366CC"/>
              </a:solidFill>
              <a:effectLst/>
              <a:latin typeface="Arial" panose="020B0604020202020204" pitchFamily="34" charset="0"/>
              <a:cs typeface="B Arabic Style" panose="00000400000000000000" pitchFamily="2" charset="-78"/>
            </a:endParaRPr>
          </a:p>
          <a:p>
            <a:pPr marL="342900" indent="-342900">
              <a:buFont typeface="+mj-lt"/>
              <a:buAutoNum type="arabicPeriod"/>
            </a:pPr>
            <a:r>
              <a:rPr lang="en-US" sz="1400" b="0" i="0" dirty="0">
                <a:solidFill>
                  <a:srgbClr val="202122"/>
                </a:solidFill>
                <a:effectLst/>
                <a:latin typeface="Arial" panose="020B0604020202020204" pitchFamily="34" charset="0"/>
                <a:cs typeface="B Arabic Style" panose="00000400000000000000" pitchFamily="2" charset="-78"/>
              </a:rPr>
              <a:t>Wikipedia contributors. (2023, August 22). Percolation critical exponents. In </a:t>
            </a:r>
            <a:r>
              <a:rPr lang="en-US" sz="1400" b="0" i="1" dirty="0">
                <a:solidFill>
                  <a:srgbClr val="202122"/>
                </a:solidFill>
                <a:effectLst/>
                <a:latin typeface="Arial" panose="020B0604020202020204" pitchFamily="34" charset="0"/>
                <a:cs typeface="B Arabic Style" panose="00000400000000000000" pitchFamily="2" charset="-78"/>
              </a:rPr>
              <a:t>Wikipedia, The Free Encyclopedia</a:t>
            </a:r>
            <a:r>
              <a:rPr lang="en-US" sz="1400" b="0" i="0" dirty="0">
                <a:solidFill>
                  <a:srgbClr val="202122"/>
                </a:solidFill>
                <a:effectLst/>
                <a:latin typeface="Arial" panose="020B0604020202020204" pitchFamily="34" charset="0"/>
                <a:cs typeface="B Arabic Style" panose="00000400000000000000" pitchFamily="2" charset="-78"/>
              </a:rPr>
              <a:t>. Retrieved 20:16, August 26, 2023, from </a:t>
            </a:r>
            <a:r>
              <a:rPr lang="en-US" sz="1400" b="0" i="0" u="none" strike="noStrike" dirty="0">
                <a:solidFill>
                  <a:srgbClr val="3366CC"/>
                </a:solidFill>
                <a:effectLst/>
                <a:latin typeface="Arial" panose="020B0604020202020204" pitchFamily="34" charset="0"/>
                <a:cs typeface="B Arabic Style" panose="00000400000000000000" pitchFamily="2" charset="-78"/>
                <a:hlinkClick r:id="rId6"/>
              </a:rPr>
              <a:t>https://en.wikipedia.org/w/index.php?title=Percolation_critical_exponents&amp;oldid=1171736502</a:t>
            </a:r>
            <a:endParaRPr lang="en-US" sz="1400" dirty="0">
              <a:solidFill>
                <a:srgbClr val="3366CC"/>
              </a:solidFill>
              <a:latin typeface="Arial" panose="020B0604020202020204" pitchFamily="34" charset="0"/>
              <a:cs typeface="B Arabic Style" panose="00000400000000000000" pitchFamily="2" charset="-78"/>
            </a:endParaRPr>
          </a:p>
        </p:txBody>
      </p:sp>
      <p:sp>
        <p:nvSpPr>
          <p:cNvPr id="2" name="Title 1">
            <a:extLst>
              <a:ext uri="{FF2B5EF4-FFF2-40B4-BE49-F238E27FC236}">
                <a16:creationId xmlns:a16="http://schemas.microsoft.com/office/drawing/2014/main" id="{C91E8C86-4EFC-EAAA-C0F2-C23625FCE2A7}"/>
              </a:ext>
            </a:extLst>
          </p:cNvPr>
          <p:cNvSpPr>
            <a:spLocks noGrp="1"/>
          </p:cNvSpPr>
          <p:nvPr>
            <p:ph type="title"/>
          </p:nvPr>
        </p:nvSpPr>
        <p:spPr>
          <a:xfrm>
            <a:off x="2504816" y="424761"/>
            <a:ext cx="7729728" cy="1188720"/>
          </a:xfrm>
        </p:spPr>
        <p:txBody>
          <a:bodyPr>
            <a:normAutofit/>
          </a:bodyPr>
          <a:lstStyle/>
          <a:p>
            <a:r>
              <a:rPr lang="en-US" sz="4400" b="1" dirty="0">
                <a:solidFill>
                  <a:schemeClr val="bg2">
                    <a:lumMod val="50000"/>
                  </a:schemeClr>
                </a:solidFill>
              </a:rPr>
              <a:t>references</a:t>
            </a:r>
          </a:p>
        </p:txBody>
      </p:sp>
    </p:spTree>
    <p:extLst>
      <p:ext uri="{BB962C8B-B14F-4D97-AF65-F5344CB8AC3E}">
        <p14:creationId xmlns:p14="http://schemas.microsoft.com/office/powerpoint/2010/main" val="304457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876424" y="2510118"/>
            <a:ext cx="8791575" cy="2747682"/>
          </a:xfrm>
        </p:spPr>
        <p:txBody>
          <a:bodyPr>
            <a:normAutofit/>
          </a:bodyPr>
          <a:lstStyle/>
          <a:p>
            <a:r>
              <a:rPr lang="en-US" sz="3200" dirty="0">
                <a:solidFill>
                  <a:schemeClr val="bg2">
                    <a:lumMod val="50000"/>
                  </a:schemeClr>
                </a:solidFill>
              </a:rPr>
              <a:t>THANKS</a:t>
            </a:r>
          </a:p>
          <a:p>
            <a:r>
              <a:rPr lang="en-US" sz="3200" dirty="0">
                <a:solidFill>
                  <a:schemeClr val="bg2">
                    <a:lumMod val="50000"/>
                  </a:schemeClr>
                </a:solidFill>
              </a:rPr>
              <a:t>FOR YOUR</a:t>
            </a:r>
          </a:p>
          <a:p>
            <a:r>
              <a:rPr lang="en-US" sz="3200" dirty="0">
                <a:solidFill>
                  <a:schemeClr val="bg2">
                    <a:lumMod val="50000"/>
                  </a:schemeClr>
                </a:solidFill>
              </a:rPr>
              <a:t>ATTENTION</a:t>
            </a:r>
          </a:p>
        </p:txBody>
      </p:sp>
    </p:spTree>
    <p:extLst>
      <p:ext uri="{BB962C8B-B14F-4D97-AF65-F5344CB8AC3E}">
        <p14:creationId xmlns:p14="http://schemas.microsoft.com/office/powerpoint/2010/main" val="93020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1165367" y="4508722"/>
            <a:ext cx="4920335" cy="590381"/>
          </a:xfrm>
        </p:spPr>
        <p:txBody>
          <a:bodyPr>
            <a:noAutofit/>
          </a:bodyPr>
          <a:lstStyle/>
          <a:p>
            <a:r>
              <a:rPr lang="en-US" sz="3200" b="1" u="sng" dirty="0">
                <a:solidFill>
                  <a:schemeClr val="bg2">
                    <a:lumMod val="75000"/>
                  </a:schemeClr>
                </a:solidFill>
              </a:rPr>
              <a:t>Models of percolation</a:t>
            </a:r>
          </a:p>
        </p:txBody>
      </p:sp>
      <p:sp>
        <p:nvSpPr>
          <p:cNvPr id="3" name="Content Placeholder 2"/>
          <p:cNvSpPr>
            <a:spLocks noGrp="1"/>
          </p:cNvSpPr>
          <p:nvPr>
            <p:ph sz="half" idx="2"/>
          </p:nvPr>
        </p:nvSpPr>
        <p:spPr>
          <a:xfrm>
            <a:off x="1237205" y="1530740"/>
            <a:ext cx="7802293" cy="2090402"/>
          </a:xfrm>
        </p:spPr>
        <p:txBody>
          <a:bodyPr>
            <a:noAutofit/>
          </a:bodyPr>
          <a:lstStyle/>
          <a:p>
            <a:pPr marL="0" indent="0">
              <a:buNone/>
            </a:pPr>
            <a:r>
              <a:rPr lang="en-US" sz="2400" dirty="0"/>
              <a:t>Percolation theory in statistical physics describes the behavior of a network when nodes or links are added with a definite probability and we want to explore how a signal spreads through the network. We will explore phase transition in this model in what follows (In particular, site percolation in a 2D lattice). </a:t>
            </a:r>
          </a:p>
        </p:txBody>
      </p:sp>
      <p:pic>
        <p:nvPicPr>
          <p:cNvPr id="21" name="Content Placeholder 20"/>
          <p:cNvPicPr>
            <a:picLocks noGrp="1" noChangeAspect="1"/>
          </p:cNvPicPr>
          <p:nvPr>
            <p:ph sz="quarter" idx="4"/>
          </p:nvPr>
        </p:nvPicPr>
        <p:blipFill>
          <a:blip r:embed="rId2"/>
          <a:stretch>
            <a:fillRect/>
          </a:stretch>
        </p:blipFill>
        <p:spPr>
          <a:xfrm>
            <a:off x="6085702" y="3673922"/>
            <a:ext cx="4754300" cy="2465621"/>
          </a:xfrm>
          <a:prstGeom prst="rect">
            <a:avLst/>
          </a:prstGeom>
        </p:spPr>
      </p:pic>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237204" y="322217"/>
            <a:ext cx="9878285" cy="1208523"/>
          </a:xfrm>
        </p:spPr>
        <p:txBody>
          <a:bodyPr>
            <a:normAutofit/>
          </a:bodyPr>
          <a:lstStyle/>
          <a:p>
            <a:r>
              <a:rPr lang="en-US" sz="4400" b="1" dirty="0">
                <a:solidFill>
                  <a:schemeClr val="bg2">
                    <a:lumMod val="75000"/>
                  </a:schemeClr>
                </a:solidFill>
                <a:latin typeface="Rockwell" panose="02060603020205020403" pitchFamily="18" charset="0"/>
              </a:rPr>
              <a:t>What is percolation?</a:t>
            </a:r>
          </a:p>
        </p:txBody>
      </p:sp>
    </p:spTree>
    <p:extLst>
      <p:ext uri="{BB962C8B-B14F-4D97-AF65-F5344CB8AC3E}">
        <p14:creationId xmlns:p14="http://schemas.microsoft.com/office/powerpoint/2010/main" val="3253689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AD61DA-7E6E-823D-C729-58843ADED03A}"/>
              </a:ext>
            </a:extLst>
          </p:cNvPr>
          <p:cNvSpPr>
            <a:spLocks noGrp="1"/>
          </p:cNvSpPr>
          <p:nvPr>
            <p:ph sz="half" idx="2"/>
          </p:nvPr>
        </p:nvSpPr>
        <p:spPr>
          <a:xfrm>
            <a:off x="1141410" y="2504229"/>
            <a:ext cx="4878391" cy="2717801"/>
          </a:xfrm>
        </p:spPr>
        <p:txBody>
          <a:bodyPr>
            <a:normAutofit fontScale="85000" lnSpcReduction="10000"/>
          </a:bodyPr>
          <a:lstStyle/>
          <a:p>
            <a:pPr>
              <a:buFont typeface="Wingdings" panose="05000000000000000000" pitchFamily="2" charset="2"/>
              <a:buChar char="§"/>
            </a:pPr>
            <a:r>
              <a:rPr lang="en-US" sz="2600" dirty="0">
                <a:latin typeface="+mj-lt"/>
                <a:ea typeface="Tahoma" panose="020B0604030504040204" pitchFamily="34" charset="0"/>
                <a:cs typeface="Tahoma" panose="020B0604030504040204" pitchFamily="34" charset="0"/>
              </a:rPr>
              <a:t>Fire</a:t>
            </a:r>
          </a:p>
          <a:p>
            <a:pPr>
              <a:buFont typeface="Wingdings" panose="05000000000000000000" pitchFamily="2" charset="2"/>
              <a:buChar char="§"/>
            </a:pPr>
            <a:r>
              <a:rPr lang="en-US" sz="2600" dirty="0">
                <a:latin typeface="+mj-lt"/>
                <a:ea typeface="Tahoma" panose="020B0604030504040204" pitchFamily="34" charset="0"/>
                <a:cs typeface="Tahoma" panose="020B0604030504040204" pitchFamily="34" charset="0"/>
              </a:rPr>
              <a:t>Oil</a:t>
            </a:r>
          </a:p>
          <a:p>
            <a:pPr>
              <a:buFont typeface="Wingdings" panose="05000000000000000000" pitchFamily="2" charset="2"/>
              <a:buChar char="§"/>
            </a:pPr>
            <a:r>
              <a:rPr lang="en-US" sz="2600" dirty="0">
                <a:latin typeface="+mj-lt"/>
                <a:ea typeface="Tahoma" panose="020B0604030504040204" pitchFamily="34" charset="0"/>
                <a:cs typeface="Tahoma" panose="020B0604030504040204" pitchFamily="34" charset="0"/>
              </a:rPr>
              <a:t>Coffee</a:t>
            </a:r>
            <a:endParaRPr lang="en-US" sz="2600" dirty="0">
              <a:latin typeface="+mj-lt"/>
            </a:endParaRPr>
          </a:p>
          <a:p>
            <a:pPr>
              <a:buFont typeface="Wingdings" panose="05000000000000000000" pitchFamily="2" charset="2"/>
              <a:buChar char="§"/>
            </a:pPr>
            <a:r>
              <a:rPr lang="en-US" sz="2600" dirty="0">
                <a:latin typeface="+mj-lt"/>
              </a:rPr>
              <a:t>Spread of diseases</a:t>
            </a:r>
          </a:p>
          <a:p>
            <a:pPr>
              <a:buFont typeface="Wingdings" panose="05000000000000000000" pitchFamily="2" charset="2"/>
              <a:buChar char="§"/>
            </a:pPr>
            <a:r>
              <a:rPr lang="en-US" sz="2600" dirty="0">
                <a:latin typeface="+mj-lt"/>
              </a:rPr>
              <a:t>Diffusion of information in social media</a:t>
            </a:r>
          </a:p>
          <a:p>
            <a:pPr>
              <a:buFont typeface="Wingdings" panose="05000000000000000000" pitchFamily="2" charset="2"/>
              <a:buChar char="§"/>
            </a:pPr>
            <a:r>
              <a:rPr lang="en-US" sz="2600" b="1" dirty="0">
                <a:latin typeface="+mj-lt"/>
              </a:rPr>
              <a:t>….</a:t>
            </a:r>
          </a:p>
          <a:p>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87293" y="2504229"/>
            <a:ext cx="5622240" cy="3668512"/>
          </a:xfrm>
        </p:spPr>
      </p:pic>
      <p:sp>
        <p:nvSpPr>
          <p:cNvPr id="2" name="Title 1">
            <a:extLst>
              <a:ext uri="{FF2B5EF4-FFF2-40B4-BE49-F238E27FC236}">
                <a16:creationId xmlns:a16="http://schemas.microsoft.com/office/drawing/2014/main" id="{A14B2AEE-B518-96BC-C882-E7F1A0D140BF}"/>
              </a:ext>
            </a:extLst>
          </p:cNvPr>
          <p:cNvSpPr>
            <a:spLocks noGrp="1"/>
          </p:cNvSpPr>
          <p:nvPr>
            <p:ph type="title"/>
          </p:nvPr>
        </p:nvSpPr>
        <p:spPr/>
        <p:txBody>
          <a:bodyPr/>
          <a:lstStyle/>
          <a:p>
            <a:r>
              <a:rPr lang="en-US"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Examples of percolation:</a:t>
            </a:r>
            <a:br>
              <a:rPr lang="en-US"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dirty="0"/>
          </a:p>
        </p:txBody>
      </p:sp>
    </p:spTree>
    <p:extLst>
      <p:ext uri="{BB962C8B-B14F-4D97-AF65-F5344CB8AC3E}">
        <p14:creationId xmlns:p14="http://schemas.microsoft.com/office/powerpoint/2010/main" val="3928797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0685B8-2BD2-450D-6A97-1D603E199B16}"/>
              </a:ext>
            </a:extLst>
          </p:cNvPr>
          <p:cNvSpPr>
            <a:spLocks noGrp="1"/>
          </p:cNvSpPr>
          <p:nvPr>
            <p:ph sz="half" idx="2"/>
          </p:nvPr>
        </p:nvSpPr>
        <p:spPr>
          <a:xfrm>
            <a:off x="905068" y="2276669"/>
            <a:ext cx="10254343" cy="3514529"/>
          </a:xfrm>
        </p:spPr>
        <p:txBody>
          <a:bodyPr>
            <a:normAutofit/>
          </a:bodyPr>
          <a:lstStyle/>
          <a:p>
            <a:r>
              <a:rPr lang="en-US" sz="2400" dirty="0"/>
              <a:t>A question that is studied in percolation is whether there exists a cluster of connected sites of infinite size in an infinite network. </a:t>
            </a:r>
          </a:p>
          <a:p>
            <a:endParaRPr lang="en-US" sz="2400" dirty="0"/>
          </a:p>
          <a:p>
            <a:r>
              <a:rPr lang="en-US" sz="2400" dirty="0"/>
              <a:t>In percolation theory we can prove that this probability is either 0 or 1 and that the probability is an increasing function of density.  This suggests there must be a critical density below which the probability is 0 and above which the probability is 1.  Though when we don’t take the limit of the size of the network to infinity, we have a continuous phase transition.</a:t>
            </a:r>
          </a:p>
        </p:txBody>
      </p:sp>
      <p:sp>
        <p:nvSpPr>
          <p:cNvPr id="2" name="Title 1">
            <a:extLst>
              <a:ext uri="{FF2B5EF4-FFF2-40B4-BE49-F238E27FC236}">
                <a16:creationId xmlns:a16="http://schemas.microsoft.com/office/drawing/2014/main" id="{7AB4F65D-CD95-1EE7-CCA1-47A86DFBEC3A}"/>
              </a:ext>
            </a:extLst>
          </p:cNvPr>
          <p:cNvSpPr>
            <a:spLocks noGrp="1"/>
          </p:cNvSpPr>
          <p:nvPr>
            <p:ph type="title"/>
          </p:nvPr>
        </p:nvSpPr>
        <p:spPr>
          <a:xfrm>
            <a:off x="1740408" y="758504"/>
            <a:ext cx="8711184" cy="1188720"/>
          </a:xfrm>
        </p:spPr>
        <p:txBody>
          <a:bodyPr>
            <a:normAutofit fontScale="90000"/>
          </a:bodyPr>
          <a:lstStyle/>
          <a:p>
            <a:r>
              <a:rPr lang="en-US" sz="4400" b="1" dirty="0">
                <a:solidFill>
                  <a:schemeClr val="bg2">
                    <a:lumMod val="50000"/>
                  </a:schemeClr>
                </a:solidFill>
              </a:rPr>
              <a:t>Percolation, a brief study</a:t>
            </a:r>
          </a:p>
        </p:txBody>
      </p:sp>
    </p:spTree>
    <p:extLst>
      <p:ext uri="{BB962C8B-B14F-4D97-AF65-F5344CB8AC3E}">
        <p14:creationId xmlns:p14="http://schemas.microsoft.com/office/powerpoint/2010/main" val="3278887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8146C50-DB14-910B-2FC6-8C636B3F15DE}"/>
                  </a:ext>
                </a:extLst>
              </p:cNvPr>
              <p:cNvSpPr>
                <a:spLocks noGrp="1"/>
              </p:cNvSpPr>
              <p:nvPr>
                <p:ph sz="half" idx="2"/>
              </p:nvPr>
            </p:nvSpPr>
            <p:spPr>
              <a:xfrm>
                <a:off x="1010816" y="2276669"/>
                <a:ext cx="10170367" cy="3971730"/>
              </a:xfrm>
            </p:spPr>
            <p:txBody>
              <a:bodyPr>
                <a:normAutofit/>
              </a:bodyPr>
              <a:lstStyle/>
              <a:p>
                <a:r>
                  <a:rPr lang="en-US" sz="2400" dirty="0"/>
                  <a:t>Critical exponents describe the behavior of physical quantities near continuous phase transitions. It can be shown that percolation clusters become a fractal at values of density sufficiently close to the critical density. It can also be shown that the dimension of the fractal is </a:t>
                </a:r>
                <a14:m>
                  <m:oMath xmlns:m="http://schemas.openxmlformats.org/officeDocument/2006/math">
                    <m:r>
                      <a:rPr lang="en-US" sz="2400" b="0" i="1" smtClean="0">
                        <a:latin typeface="Cambria Math" panose="02040503050406030204" pitchFamily="18" charset="0"/>
                      </a:rPr>
                      <m:t>𝑀</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𝐿</m:t>
                        </m:r>
                      </m:e>
                      <m:sup>
                        <m:r>
                          <a:rPr lang="en-US" sz="2400" b="0" i="1" smtClean="0">
                            <a:latin typeface="Cambria Math" panose="02040503050406030204" pitchFamily="18" charset="0"/>
                            <a:ea typeface="Cambria Math" panose="02040503050406030204" pitchFamily="18" charset="0"/>
                          </a:rPr>
                          <m:t>𝑑𝑓</m:t>
                        </m:r>
                      </m:sup>
                    </m:sSup>
                  </m:oMath>
                </a14:m>
                <a:r>
                  <a:rPr lang="en-US" sz="2400" dirty="0"/>
                  <a:t>For large network sizes where M is the size of the giant cluster. It is also shown that the dimension of the fractal is less that 2 when density is less that the critical density and equal to 2 otherwise.</a:t>
                </a:r>
              </a:p>
            </p:txBody>
          </p:sp>
        </mc:Choice>
        <mc:Fallback xmlns="">
          <p:sp>
            <p:nvSpPr>
              <p:cNvPr id="4" name="Content Placeholder 3">
                <a:extLst>
                  <a:ext uri="{FF2B5EF4-FFF2-40B4-BE49-F238E27FC236}">
                    <a16:creationId xmlns:a16="http://schemas.microsoft.com/office/drawing/2014/main" id="{F8146C50-DB14-910B-2FC6-8C636B3F15DE}"/>
                  </a:ext>
                </a:extLst>
              </p:cNvPr>
              <p:cNvSpPr>
                <a:spLocks noGrp="1" noRot="1" noChangeAspect="1" noMove="1" noResize="1" noEditPoints="1" noAdjustHandles="1" noChangeArrowheads="1" noChangeShapeType="1" noTextEdit="1"/>
              </p:cNvSpPr>
              <p:nvPr>
                <p:ph sz="half" idx="2"/>
              </p:nvPr>
            </p:nvSpPr>
            <p:spPr>
              <a:xfrm>
                <a:off x="1010816" y="2276669"/>
                <a:ext cx="10170367" cy="3971730"/>
              </a:xfrm>
              <a:blipFill>
                <a:blip r:embed="rId2"/>
                <a:stretch>
                  <a:fillRect l="-839" t="-1227" r="-149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C1009F9B-20D4-D5D9-7F8D-797005E46FA8}"/>
              </a:ext>
            </a:extLst>
          </p:cNvPr>
          <p:cNvSpPr>
            <a:spLocks noGrp="1"/>
          </p:cNvSpPr>
          <p:nvPr>
            <p:ph type="title"/>
          </p:nvPr>
        </p:nvSpPr>
        <p:spPr/>
        <p:txBody>
          <a:bodyPr/>
          <a:lstStyle/>
          <a:p>
            <a:r>
              <a:rPr lang="en-US" b="1" dirty="0">
                <a:solidFill>
                  <a:schemeClr val="bg2">
                    <a:lumMod val="50000"/>
                  </a:schemeClr>
                </a:solidFill>
              </a:rPr>
              <a:t>Percolation, a brief study</a:t>
            </a:r>
          </a:p>
        </p:txBody>
      </p:sp>
    </p:spTree>
    <p:extLst>
      <p:ext uri="{BB962C8B-B14F-4D97-AF65-F5344CB8AC3E}">
        <p14:creationId xmlns:p14="http://schemas.microsoft.com/office/powerpoint/2010/main" val="2584717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fontScale="90000"/>
          </a:bodyPr>
          <a:lstStyle/>
          <a:p>
            <a:r>
              <a:rPr lang="en-US" sz="4400" b="1" dirty="0">
                <a:solidFill>
                  <a:schemeClr val="bg2">
                    <a:lumMod val="75000"/>
                  </a:schemeClr>
                </a:solidFill>
                <a:latin typeface="Rockwell" panose="02060603020205020403" pitchFamily="18" charset="0"/>
              </a:rPr>
              <a:t>Simulation of percolation</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7"/>
            <a:ext cx="9905999" cy="3890056"/>
          </a:xfrm>
        </p:spPr>
        <p:txBody>
          <a:bodyPr>
            <a:normAutofit/>
          </a:bodyPr>
          <a:lstStyle/>
          <a:p>
            <a:pPr marL="0" indent="0">
              <a:buNone/>
            </a:pPr>
            <a:r>
              <a:rPr lang="en-US" sz="3600" b="1"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NetLego</a:t>
            </a:r>
            <a:r>
              <a:rPr lang="en-US" sz="36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36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600" dirty="0" err="1"/>
              <a:t>NetLogo</a:t>
            </a:r>
            <a:r>
              <a:rPr lang="en-US" sz="3600" dirty="0"/>
              <a:t> is an open source, cross-platform tool that enables users to model a wide variety of natural and social phenomena (including biology, chemistry, computer science, economics, physics, psychology, art, and much more).</a:t>
            </a:r>
          </a:p>
          <a:p>
            <a:pPr>
              <a:buFont typeface="Wingdings" panose="05000000000000000000" pitchFamily="2" charset="2"/>
              <a:buChar char="§"/>
            </a:pPr>
            <a:endParaRPr lang="en-US" b="1" dirty="0">
              <a:solidFill>
                <a:schemeClr val="bg2">
                  <a:lumMod val="75000"/>
                </a:schemeClr>
              </a:solidFill>
              <a:latin typeface="+mj-lt"/>
            </a:endParaRPr>
          </a:p>
        </p:txBody>
      </p:sp>
      <p:pic>
        <p:nvPicPr>
          <p:cNvPr id="4" name="Picture 3"/>
          <p:cNvPicPr>
            <a:picLocks noChangeAspect="1"/>
          </p:cNvPicPr>
          <p:nvPr/>
        </p:nvPicPr>
        <p:blipFill>
          <a:blip r:embed="rId2"/>
          <a:stretch>
            <a:fillRect/>
          </a:stretch>
        </p:blipFill>
        <p:spPr>
          <a:xfrm>
            <a:off x="9116220" y="4610349"/>
            <a:ext cx="746825" cy="769687"/>
          </a:xfrm>
          <a:prstGeom prst="rect">
            <a:avLst/>
          </a:prstGeom>
        </p:spPr>
      </p:pic>
    </p:spTree>
    <p:extLst>
      <p:ext uri="{BB962C8B-B14F-4D97-AF65-F5344CB8AC3E}">
        <p14:creationId xmlns:p14="http://schemas.microsoft.com/office/powerpoint/2010/main" val="217217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3405052" y="348342"/>
            <a:ext cx="4737462" cy="1114696"/>
          </a:xfrm>
        </p:spPr>
        <p:txBody>
          <a:bodyPr>
            <a:normAutofit fontScale="90000"/>
          </a:bodyPr>
          <a:lstStyle/>
          <a:p>
            <a:r>
              <a:rPr lang="en-US" sz="4400" b="1" dirty="0">
                <a:solidFill>
                  <a:schemeClr val="bg2">
                    <a:lumMod val="75000"/>
                  </a:schemeClr>
                </a:solidFill>
                <a:latin typeface="Rockwell" panose="02060603020205020403" pitchFamily="18" charset="0"/>
              </a:rPr>
              <a:t>Fire example</a:t>
            </a:r>
          </a:p>
        </p:txBody>
      </p:sp>
      <p:sp>
        <p:nvSpPr>
          <p:cNvPr id="6" name="Content Placeholder 5"/>
          <p:cNvSpPr>
            <a:spLocks noGrp="1"/>
          </p:cNvSpPr>
          <p:nvPr>
            <p:ph idx="1"/>
          </p:nvPr>
        </p:nvSpPr>
        <p:spPr>
          <a:xfrm>
            <a:off x="749528" y="1666011"/>
            <a:ext cx="3961810" cy="4543199"/>
          </a:xfrm>
        </p:spPr>
        <p:txBody>
          <a:bodyPr>
            <a:normAutofit/>
          </a:bodyPr>
          <a:lstStyle/>
          <a:p>
            <a:pPr marL="0" indent="0">
              <a:buNone/>
            </a:pPr>
            <a:r>
              <a:rPr lang="en-US" sz="2400" dirty="0"/>
              <a:t>This model simulates the spread of a fire through a forest. It shows that the fire’s chance of reaching the right edge of the forest depends critically on the density of trees. This is an example of a common feature of complex systems with some adjustable parameter like probability of </a:t>
            </a:r>
            <a:r>
              <a:rPr lang="en-US" sz="2400" dirty="0" err="1"/>
              <a:t>spread,west</a:t>
            </a:r>
            <a:r>
              <a:rPr lang="en-US" sz="2400" dirty="0"/>
              <a:t> wind </a:t>
            </a:r>
            <a:r>
              <a:rPr lang="en-US" sz="2400" dirty="0" err="1"/>
              <a:t>speed,south</a:t>
            </a:r>
            <a:r>
              <a:rPr lang="en-US" sz="2400" dirty="0"/>
              <a:t> wind speed and Big Jump.</a:t>
            </a:r>
          </a:p>
        </p:txBody>
      </p:sp>
      <p:pic>
        <p:nvPicPr>
          <p:cNvPr id="7" name="bandicam 2023-08-26 16-53-30-84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60769" y="1666011"/>
            <a:ext cx="6373586" cy="4662812"/>
          </a:xfrm>
          <a:prstGeom prst="rect">
            <a:avLst/>
          </a:prstGeom>
        </p:spPr>
      </p:pic>
    </p:spTree>
    <p:extLst>
      <p:ext uri="{BB962C8B-B14F-4D97-AF65-F5344CB8AC3E}">
        <p14:creationId xmlns:p14="http://schemas.microsoft.com/office/powerpoint/2010/main" val="1193417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100000">
                <p:cTn id="7"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2026" y="940360"/>
            <a:ext cx="4458954" cy="44589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299" y="940360"/>
            <a:ext cx="4458954" cy="4458954"/>
          </a:xfrm>
          <a:prstGeom prst="rect">
            <a:avLst/>
          </a:prstGeom>
        </p:spPr>
      </p:pic>
    </p:spTree>
    <p:extLst>
      <p:ext uri="{BB962C8B-B14F-4D97-AF65-F5344CB8AC3E}">
        <p14:creationId xmlns:p14="http://schemas.microsoft.com/office/powerpoint/2010/main" val="468737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5088" y="978035"/>
            <a:ext cx="4553993" cy="455399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794" y="978035"/>
            <a:ext cx="4553993" cy="4553993"/>
          </a:xfrm>
          <a:prstGeom prst="rect">
            <a:avLst/>
          </a:prstGeom>
        </p:spPr>
      </p:pic>
    </p:spTree>
    <p:extLst>
      <p:ext uri="{BB962C8B-B14F-4D97-AF65-F5344CB8AC3E}">
        <p14:creationId xmlns:p14="http://schemas.microsoft.com/office/powerpoint/2010/main" val="673076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866CFD-F94E-4AE5-ACEA-86FEC0F48A10}">
  <ds:schemaRef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B579702B-25C7-40D7-9E29-7686B11A9660}">
  <ds:schemaRefs>
    <ds:schemaRef ds:uri="http://schemas.microsoft.com/sharepoint/v3/contenttype/forms"/>
  </ds:schemaRefs>
</ds:datastoreItem>
</file>

<file path=customXml/itemProps3.xml><?xml version="1.0" encoding="utf-8"?>
<ds:datastoreItem xmlns:ds="http://schemas.openxmlformats.org/officeDocument/2006/customXml" ds:itemID="{A7C0B241-13E5-418D-8920-D23491E2D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TM10001115[[fn=Parcel]]</Template>
  <TotalTime>0</TotalTime>
  <Words>386</Words>
  <Application>Microsoft Office PowerPoint</Application>
  <PresentationFormat>Widescreen</PresentationFormat>
  <Paragraphs>53</Paragraphs>
  <Slides>19</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 Arabic Style</vt:lpstr>
      <vt:lpstr>Calibri</vt:lpstr>
      <vt:lpstr>Cambria Math</vt:lpstr>
      <vt:lpstr>Gill Sans MT</vt:lpstr>
      <vt:lpstr>Rockwell</vt:lpstr>
      <vt:lpstr>Tahoma</vt:lpstr>
      <vt:lpstr>Wingdings</vt:lpstr>
      <vt:lpstr>Parcel</vt:lpstr>
      <vt:lpstr>PERCOLATION</vt:lpstr>
      <vt:lpstr>What is percolation?</vt:lpstr>
      <vt:lpstr>Examples of percolation: </vt:lpstr>
      <vt:lpstr>Percolation, a brief study</vt:lpstr>
      <vt:lpstr>Percolation, a brief study</vt:lpstr>
      <vt:lpstr>Simulation of percolation</vt:lpstr>
      <vt:lpstr>Fire example</vt:lpstr>
      <vt:lpstr>PowerPoint Presentation</vt:lpstr>
      <vt:lpstr>PowerPoint Presentation</vt:lpstr>
      <vt:lpstr>adjustable parameters</vt:lpstr>
      <vt:lpstr>Our simulation</vt:lpstr>
      <vt:lpstr>Graph of burnt percentage according to density with grid   of size 901*901 (by changing probability of spread)</vt:lpstr>
      <vt:lpstr>Graph of burnt percentage according to density with grid of   size 901*901 (by changing south-wind speed)</vt:lpstr>
      <vt:lpstr>Graph of burnt percentage according to density with   grid of size 901*901 (by changing west-wind speed)</vt:lpstr>
      <vt:lpstr>Graph of burnt percentage according to density with   grid of size 901*901 (by changing big-jump)</vt:lpstr>
      <vt:lpstr>An Approximation of the Fractal dimension</vt:lpstr>
      <vt:lpstr>Fractal dimension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2023-08-26T11:26:18Z</dcterms:created>
  <dcterms:modified xsi:type="dcterms:W3CDTF">2023-08-27T05:19:16Z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