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6" r:id="rId1"/>
  </p:sldMasterIdLst>
  <p:notesMasterIdLst>
    <p:notesMasterId r:id="rId40"/>
  </p:notesMasterIdLst>
  <p:handoutMasterIdLst>
    <p:handoutMasterId r:id="rId41"/>
  </p:handoutMasterIdLst>
  <p:sldIdLst>
    <p:sldId id="256" r:id="rId2"/>
    <p:sldId id="966" r:id="rId3"/>
    <p:sldId id="259" r:id="rId4"/>
    <p:sldId id="996" r:id="rId5"/>
    <p:sldId id="997" r:id="rId6"/>
    <p:sldId id="998" r:id="rId7"/>
    <p:sldId id="1021" r:id="rId8"/>
    <p:sldId id="1022" r:id="rId9"/>
    <p:sldId id="1023" r:id="rId10"/>
    <p:sldId id="273" r:id="rId11"/>
    <p:sldId id="284" r:id="rId12"/>
    <p:sldId id="285" r:id="rId13"/>
    <p:sldId id="1038" r:id="rId14"/>
    <p:sldId id="1039" r:id="rId15"/>
    <p:sldId id="1040" r:id="rId16"/>
    <p:sldId id="1024" r:id="rId17"/>
    <p:sldId id="272" r:id="rId18"/>
    <p:sldId id="1025" r:id="rId19"/>
    <p:sldId id="1026" r:id="rId20"/>
    <p:sldId id="1028" r:id="rId21"/>
    <p:sldId id="1029" r:id="rId22"/>
    <p:sldId id="469" r:id="rId23"/>
    <p:sldId id="275" r:id="rId24"/>
    <p:sldId id="470" r:id="rId25"/>
    <p:sldId id="1030" r:id="rId26"/>
    <p:sldId id="1031" r:id="rId27"/>
    <p:sldId id="1032" r:id="rId28"/>
    <p:sldId id="298" r:id="rId29"/>
    <p:sldId id="299" r:id="rId30"/>
    <p:sldId id="1033" r:id="rId31"/>
    <p:sldId id="1034" r:id="rId32"/>
    <p:sldId id="306" r:id="rId33"/>
    <p:sldId id="1035" r:id="rId34"/>
    <p:sldId id="1036" r:id="rId35"/>
    <p:sldId id="1016" r:id="rId36"/>
    <p:sldId id="1019" r:id="rId37"/>
    <p:sldId id="1020" r:id="rId38"/>
    <p:sldId id="984" r:id="rId39"/>
  </p:sldIdLst>
  <p:sldSz cx="12192000" cy="6858000"/>
  <p:notesSz cx="6858000" cy="9144000"/>
  <p:embeddedFontLst>
    <p:embeddedFont>
      <p:font typeface="Arial Rounded MT Bold" panose="020F0704030504030204" pitchFamily="34" charset="0"/>
      <p:regular r:id="rId42"/>
    </p:embeddedFont>
    <p:embeddedFont>
      <p:font typeface="Calibri" panose="020F0502020204030204" pitchFamily="34" charset="0"/>
      <p:regular r:id="rId43"/>
      <p:bold r:id="rId44"/>
      <p:italic r:id="rId45"/>
      <p:boldItalic r:id="rId46"/>
    </p:embeddedFont>
    <p:embeddedFont>
      <p:font typeface="Century Gothic" panose="020B0502020202020204" pitchFamily="34" charset="0"/>
      <p:regular r:id="rId47"/>
      <p:bold r:id="rId48"/>
      <p:italic r:id="rId49"/>
      <p:boldItalic r:id="rId50"/>
    </p:embeddedFont>
    <p:embeddedFont>
      <p:font typeface="Georgia" panose="02040502050405020303" pitchFamily="18" charset="0"/>
      <p:regular r:id="rId51"/>
      <p:bold r:id="rId52"/>
      <p:italic r:id="rId53"/>
      <p:boldItalic r:id="rId54"/>
    </p:embeddedFont>
    <p:embeddedFont>
      <p:font typeface="Gill Sans MT" panose="020B0502020104020203" pitchFamily="34" charset="0"/>
      <p:regular r:id="rId55"/>
      <p:bold r:id="rId56"/>
      <p:italic r:id="rId57"/>
      <p:boldItalic r:id="rId58"/>
    </p:embeddedFont>
    <p:embeddedFont>
      <p:font typeface="Helvetica" panose="020B0604020202020204" pitchFamily="34" charset="0"/>
      <p:regular r:id="rId59"/>
      <p:bold r:id="rId60"/>
      <p:italic r:id="rId61"/>
      <p:boldItalic r:id="rId62"/>
    </p:embeddedFont>
    <p:embeddedFont>
      <p:font typeface="IRNazanin" panose="02000506000000020002" pitchFamily="2" charset="-78"/>
      <p:regular r:id="rId63"/>
      <p:bold r:id="rId64"/>
      <p:italic r:id="rId65"/>
    </p:embeddedFont>
    <p:embeddedFont>
      <p:font typeface="ITC Avant Garde Gothic Pro" pitchFamily="50" charset="0"/>
      <p:bold r:id="rId66"/>
    </p:embeddedFont>
    <p:embeddedFont>
      <p:font typeface="ITC Avant Garde Pro Book" pitchFamily="50" charset="0"/>
      <p:regular r:id="rId67"/>
    </p:embeddedFont>
    <p:embeddedFont>
      <p:font typeface="ITC Avant Garde Pro Medium" pitchFamily="50" charset="0"/>
      <p:regular r:id="rId68"/>
    </p:embeddedFont>
    <p:embeddedFont>
      <p:font typeface="Wingdings 3" panose="05040102010807070707" pitchFamily="18" charset="2"/>
      <p:regular r:id="rId6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78884" autoAdjust="0"/>
  </p:normalViewPr>
  <p:slideViewPr>
    <p:cSldViewPr snapToGrid="0">
      <p:cViewPr varScale="1">
        <p:scale>
          <a:sx n="50" d="100"/>
          <a:sy n="50" d="100"/>
        </p:scale>
        <p:origin x="1092" y="28"/>
      </p:cViewPr>
      <p:guideLst/>
    </p:cSldViewPr>
  </p:slideViewPr>
  <p:notesTextViewPr>
    <p:cViewPr>
      <p:scale>
        <a:sx n="1" d="1"/>
        <a:sy n="1" d="1"/>
      </p:scale>
      <p:origin x="0" y="0"/>
    </p:cViewPr>
  </p:notesTextViewPr>
  <p:notesViewPr>
    <p:cSldViewPr snapToGrid="0">
      <p:cViewPr varScale="1">
        <p:scale>
          <a:sx n="67" d="100"/>
          <a:sy n="67" d="100"/>
        </p:scale>
        <p:origin x="3312"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font" Target="fonts/font2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5" Type="http://schemas.openxmlformats.org/officeDocument/2006/relationships/slide" Target="slides/slide4.xml"/><Relationship Id="rId61" Type="http://schemas.openxmlformats.org/officeDocument/2006/relationships/font" Target="fonts/font2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font" Target="fonts/font28.fntdata"/><Relationship Id="rId8" Type="http://schemas.openxmlformats.org/officeDocument/2006/relationships/slide" Target="slides/slide7.xml"/><Relationship Id="rId51" Type="http://schemas.openxmlformats.org/officeDocument/2006/relationships/font" Target="fonts/font10.fntdata"/><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9.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ABBEE2-858F-4EBF-B35A-C3AFC3DE1170}" type="doc">
      <dgm:prSet loTypeId="urn:microsoft.com/office/officeart/2005/8/layout/hList1" loCatId="list" qsTypeId="urn:microsoft.com/office/officeart/2005/8/quickstyle/simple1" qsCatId="simple" csTypeId="urn:microsoft.com/office/officeart/2005/8/colors/colorful1" csCatId="colorful" phldr="1"/>
      <dgm:spPr/>
      <dgm:t>
        <a:bodyPr/>
        <a:lstStyle/>
        <a:p>
          <a:pPr rtl="1"/>
          <a:endParaRPr lang="fa-IR"/>
        </a:p>
      </dgm:t>
    </dgm:pt>
    <dgm:pt modelId="{C60CF144-D737-4ABA-AD79-D6D5F9D82862}">
      <dgm:prSet custT="1"/>
      <dgm:spPr/>
      <dgm:t>
        <a:bodyPr/>
        <a:lstStyle/>
        <a:p>
          <a:pPr rtl="0"/>
          <a:r>
            <a:rPr lang="en-GB" sz="1400" b="1" dirty="0">
              <a:latin typeface="ITC Avant Garde Pro Book" pitchFamily="50" charset="0"/>
            </a:rPr>
            <a:t>High Flux</a:t>
          </a:r>
          <a:endParaRPr lang="fa-IR" sz="1400" dirty="0">
            <a:latin typeface="ITC Avant Garde Pro Book" pitchFamily="50" charset="0"/>
          </a:endParaRPr>
        </a:p>
      </dgm:t>
    </dgm:pt>
    <dgm:pt modelId="{5ED8BEFC-ECFF-48DA-9BA6-82E0EAFB6D75}" type="parTrans" cxnId="{618681A0-8976-4383-AE1C-AF84AD748F67}">
      <dgm:prSet/>
      <dgm:spPr/>
      <dgm:t>
        <a:bodyPr/>
        <a:lstStyle/>
        <a:p>
          <a:pPr rtl="0"/>
          <a:endParaRPr lang="fa-IR" sz="2400">
            <a:latin typeface="ITC Avant Garde Pro Book" pitchFamily="50" charset="0"/>
          </a:endParaRPr>
        </a:p>
      </dgm:t>
    </dgm:pt>
    <dgm:pt modelId="{46055995-F023-4EA7-9823-591FC4F1E0B6}" type="sibTrans" cxnId="{618681A0-8976-4383-AE1C-AF84AD748F67}">
      <dgm:prSet/>
      <dgm:spPr/>
      <dgm:t>
        <a:bodyPr/>
        <a:lstStyle/>
        <a:p>
          <a:pPr rtl="0"/>
          <a:endParaRPr lang="fa-IR" sz="2400">
            <a:latin typeface="ITC Avant Garde Pro Book" pitchFamily="50" charset="0"/>
          </a:endParaRPr>
        </a:p>
      </dgm:t>
    </dgm:pt>
    <dgm:pt modelId="{981E5729-F53C-4E5A-AD87-4338CCF9310E}">
      <dgm:prSet custT="1"/>
      <dgm:spPr/>
      <dgm:t>
        <a:bodyPr/>
        <a:lstStyle/>
        <a:p>
          <a:pPr rtl="0"/>
          <a:r>
            <a:rPr lang="en-GB" sz="1400" b="1" dirty="0">
              <a:latin typeface="ITC Avant Garde Pro Book" pitchFamily="50" charset="0"/>
            </a:rPr>
            <a:t>high intensity photon beam, allows rapid experiments or use of weakly scattering crystals;</a:t>
          </a:r>
          <a:endParaRPr lang="fa-IR" sz="1400" dirty="0">
            <a:latin typeface="ITC Avant Garde Pro Book" pitchFamily="50" charset="0"/>
          </a:endParaRPr>
        </a:p>
      </dgm:t>
    </dgm:pt>
    <dgm:pt modelId="{0A43CD68-C78E-4922-BA0E-B0EE33DDE2B2}" type="parTrans" cxnId="{4F845B9F-5ACF-4171-A7BC-CA21C2156824}">
      <dgm:prSet/>
      <dgm:spPr/>
      <dgm:t>
        <a:bodyPr/>
        <a:lstStyle/>
        <a:p>
          <a:pPr rtl="0"/>
          <a:endParaRPr lang="fa-IR" sz="2400">
            <a:latin typeface="ITC Avant Garde Pro Book" pitchFamily="50" charset="0"/>
          </a:endParaRPr>
        </a:p>
      </dgm:t>
    </dgm:pt>
    <dgm:pt modelId="{1F7C5640-C4D9-4F18-924B-3E6526E341FE}" type="sibTrans" cxnId="{4F845B9F-5ACF-4171-A7BC-CA21C2156824}">
      <dgm:prSet/>
      <dgm:spPr/>
      <dgm:t>
        <a:bodyPr/>
        <a:lstStyle/>
        <a:p>
          <a:pPr rtl="0"/>
          <a:endParaRPr lang="fa-IR" sz="2400">
            <a:latin typeface="ITC Avant Garde Pro Book" pitchFamily="50" charset="0"/>
          </a:endParaRPr>
        </a:p>
      </dgm:t>
    </dgm:pt>
    <dgm:pt modelId="{A0C0DD3D-E5BE-45B1-852F-ABD836A98EF1}">
      <dgm:prSet custT="1"/>
      <dgm:spPr/>
      <dgm:t>
        <a:bodyPr/>
        <a:lstStyle/>
        <a:p>
          <a:pPr rtl="0"/>
          <a:r>
            <a:rPr lang="de-DE" sz="1400" b="1" dirty="0">
              <a:latin typeface="ITC Avant Garde Pro Book" pitchFamily="50" charset="0"/>
            </a:rPr>
            <a:t>Flux = Photons / ( s </a:t>
          </a:r>
          <a:r>
            <a:rPr lang="de-DE" sz="1400" b="1" dirty="0">
              <a:latin typeface="ITC Avant Garde Pro Book" pitchFamily="50" charset="0"/>
              <a:sym typeface="Symbol" panose="05050102010706020507" pitchFamily="18" charset="2"/>
            </a:rPr>
            <a:t></a:t>
          </a:r>
          <a:r>
            <a:rPr lang="de-DE" sz="1400" b="1" dirty="0">
              <a:latin typeface="ITC Avant Garde Pro Book" pitchFamily="50" charset="0"/>
            </a:rPr>
            <a:t> BW)</a:t>
          </a:r>
          <a:endParaRPr lang="fa-IR" sz="1400" dirty="0">
            <a:latin typeface="ITC Avant Garde Pro Book" pitchFamily="50" charset="0"/>
          </a:endParaRPr>
        </a:p>
      </dgm:t>
    </dgm:pt>
    <dgm:pt modelId="{AB79245E-5412-419A-8BC8-7B3B20368BA4}" type="parTrans" cxnId="{5B354B3A-3FF5-497A-9D8B-0EE0AF18E190}">
      <dgm:prSet/>
      <dgm:spPr/>
      <dgm:t>
        <a:bodyPr/>
        <a:lstStyle/>
        <a:p>
          <a:pPr rtl="0"/>
          <a:endParaRPr lang="fa-IR" sz="2400">
            <a:latin typeface="ITC Avant Garde Pro Book" pitchFamily="50" charset="0"/>
          </a:endParaRPr>
        </a:p>
      </dgm:t>
    </dgm:pt>
    <dgm:pt modelId="{84A0F30E-D0E8-468C-8257-452B5B61DA4B}" type="sibTrans" cxnId="{5B354B3A-3FF5-497A-9D8B-0EE0AF18E190}">
      <dgm:prSet/>
      <dgm:spPr/>
      <dgm:t>
        <a:bodyPr/>
        <a:lstStyle/>
        <a:p>
          <a:pPr rtl="0"/>
          <a:endParaRPr lang="fa-IR" sz="2400">
            <a:latin typeface="ITC Avant Garde Pro Book" pitchFamily="50" charset="0"/>
          </a:endParaRPr>
        </a:p>
      </dgm:t>
    </dgm:pt>
    <dgm:pt modelId="{1C002177-46A6-4542-9A7A-24965CBE6668}">
      <dgm:prSet custT="1"/>
      <dgm:spPr/>
      <dgm:t>
        <a:bodyPr/>
        <a:lstStyle/>
        <a:p>
          <a:pPr rtl="0"/>
          <a:r>
            <a:rPr lang="en-GB" sz="1400" b="1" dirty="0">
              <a:latin typeface="ITC Avant Garde Pro Book" pitchFamily="50" charset="0"/>
            </a:rPr>
            <a:t>High Brilliance (Spectral Brightness)</a:t>
          </a:r>
          <a:endParaRPr lang="fa-IR" sz="1400" dirty="0">
            <a:latin typeface="ITC Avant Garde Pro Book" pitchFamily="50" charset="0"/>
          </a:endParaRPr>
        </a:p>
      </dgm:t>
    </dgm:pt>
    <dgm:pt modelId="{192CEE0C-F7F6-4A07-B238-1DA33E1F9061}" type="parTrans" cxnId="{E31CE6FE-7E46-4626-9514-73F4409E83BD}">
      <dgm:prSet/>
      <dgm:spPr/>
      <dgm:t>
        <a:bodyPr/>
        <a:lstStyle/>
        <a:p>
          <a:pPr rtl="0"/>
          <a:endParaRPr lang="fa-IR" sz="2400">
            <a:latin typeface="ITC Avant Garde Pro Book" pitchFamily="50" charset="0"/>
          </a:endParaRPr>
        </a:p>
      </dgm:t>
    </dgm:pt>
    <dgm:pt modelId="{6811AF46-802B-49C0-97F1-0C6739005BDD}" type="sibTrans" cxnId="{E31CE6FE-7E46-4626-9514-73F4409E83BD}">
      <dgm:prSet/>
      <dgm:spPr/>
      <dgm:t>
        <a:bodyPr/>
        <a:lstStyle/>
        <a:p>
          <a:pPr rtl="0"/>
          <a:endParaRPr lang="fa-IR" sz="2400">
            <a:latin typeface="ITC Avant Garde Pro Book" pitchFamily="50" charset="0"/>
          </a:endParaRPr>
        </a:p>
      </dgm:t>
    </dgm:pt>
    <dgm:pt modelId="{EEFC78AA-2835-4382-A405-C248CA2BF167}">
      <dgm:prSet custT="1"/>
      <dgm:spPr/>
      <dgm:t>
        <a:bodyPr/>
        <a:lstStyle/>
        <a:p>
          <a:pPr rtl="0"/>
          <a:r>
            <a:rPr lang="en-GB" sz="1400" b="1" dirty="0">
              <a:latin typeface="ITC Avant Garde Pro Book" pitchFamily="50" charset="0"/>
            </a:rPr>
            <a:t>highly collimated photon beam generated by a small divergence and small size source</a:t>
          </a:r>
          <a:endParaRPr lang="fa-IR" sz="1400" dirty="0">
            <a:latin typeface="ITC Avant Garde Pro Book" pitchFamily="50" charset="0"/>
          </a:endParaRPr>
        </a:p>
      </dgm:t>
    </dgm:pt>
    <dgm:pt modelId="{19BF4216-C31F-4EB9-AC50-2DACAE20457C}" type="parTrans" cxnId="{E4017861-73E1-473E-9B77-6EBDC5884145}">
      <dgm:prSet/>
      <dgm:spPr/>
      <dgm:t>
        <a:bodyPr/>
        <a:lstStyle/>
        <a:p>
          <a:pPr rtl="0"/>
          <a:endParaRPr lang="fa-IR" sz="2400">
            <a:latin typeface="ITC Avant Garde Pro Book" pitchFamily="50" charset="0"/>
          </a:endParaRPr>
        </a:p>
      </dgm:t>
    </dgm:pt>
    <dgm:pt modelId="{BEEAA1C9-F5C4-43F2-B4A2-852B13C7DCA5}" type="sibTrans" cxnId="{E4017861-73E1-473E-9B77-6EBDC5884145}">
      <dgm:prSet/>
      <dgm:spPr/>
      <dgm:t>
        <a:bodyPr/>
        <a:lstStyle/>
        <a:p>
          <a:pPr rtl="0"/>
          <a:endParaRPr lang="fa-IR" sz="2400">
            <a:latin typeface="ITC Avant Garde Pro Book" pitchFamily="50" charset="0"/>
          </a:endParaRPr>
        </a:p>
      </dgm:t>
    </dgm:pt>
    <dgm:pt modelId="{7A576936-3394-4414-9A2E-8E47861AE607}">
      <dgm:prSet custT="1"/>
      <dgm:spPr/>
      <dgm:t>
        <a:bodyPr/>
        <a:lstStyle/>
        <a:p>
          <a:pPr rtl="0"/>
          <a:r>
            <a:rPr lang="de-DE" sz="1400" b="1" dirty="0">
              <a:latin typeface="ITC Avant Garde Pro Book" pitchFamily="50" charset="0"/>
            </a:rPr>
            <a:t>Brilliance = Photons / ( s </a:t>
          </a:r>
          <a:r>
            <a:rPr lang="de-DE" sz="1400" b="1" dirty="0">
              <a:latin typeface="ITC Avant Garde Pro Book" pitchFamily="50" charset="0"/>
              <a:sym typeface="Symbol" panose="05050102010706020507" pitchFamily="18" charset="2"/>
            </a:rPr>
            <a:t></a:t>
          </a:r>
          <a:r>
            <a:rPr lang="de-DE" sz="1400" b="1" dirty="0">
              <a:latin typeface="ITC Avant Garde Pro Book" pitchFamily="50" charset="0"/>
            </a:rPr>
            <a:t> mm</a:t>
          </a:r>
          <a:r>
            <a:rPr lang="de-DE" sz="1400" b="1" baseline="30000" dirty="0">
              <a:latin typeface="ITC Avant Garde Pro Book" pitchFamily="50" charset="0"/>
            </a:rPr>
            <a:t>2</a:t>
          </a:r>
          <a:r>
            <a:rPr lang="de-DE" sz="1400" b="1" dirty="0">
              <a:latin typeface="ITC Avant Garde Pro Book" pitchFamily="50" charset="0"/>
            </a:rPr>
            <a:t> </a:t>
          </a:r>
          <a:r>
            <a:rPr lang="de-DE" sz="1400" b="1" dirty="0">
              <a:latin typeface="ITC Avant Garde Pro Book" pitchFamily="50" charset="0"/>
              <a:sym typeface="Symbol" panose="05050102010706020507" pitchFamily="18" charset="2"/>
            </a:rPr>
            <a:t></a:t>
          </a:r>
          <a:r>
            <a:rPr lang="de-DE" sz="1400" b="1" dirty="0">
              <a:latin typeface="ITC Avant Garde Pro Book" pitchFamily="50" charset="0"/>
            </a:rPr>
            <a:t> mrad</a:t>
          </a:r>
          <a:r>
            <a:rPr lang="de-DE" sz="1400" b="1" baseline="30000" dirty="0">
              <a:latin typeface="ITC Avant Garde Pro Book" pitchFamily="50" charset="0"/>
            </a:rPr>
            <a:t>2</a:t>
          </a:r>
          <a:r>
            <a:rPr lang="de-DE" sz="1400" b="1" dirty="0">
              <a:latin typeface="ITC Avant Garde Pro Book" pitchFamily="50" charset="0"/>
            </a:rPr>
            <a:t> </a:t>
          </a:r>
          <a:r>
            <a:rPr lang="de-DE" sz="1400" b="1" dirty="0">
              <a:latin typeface="ITC Avant Garde Pro Book" pitchFamily="50" charset="0"/>
              <a:sym typeface="Symbol" panose="05050102010706020507" pitchFamily="18" charset="2"/>
            </a:rPr>
            <a:t></a:t>
          </a:r>
          <a:r>
            <a:rPr lang="de-DE" sz="1400" b="1" dirty="0">
              <a:latin typeface="ITC Avant Garde Pro Book" pitchFamily="50" charset="0"/>
            </a:rPr>
            <a:t> BW )</a:t>
          </a:r>
          <a:endParaRPr lang="fa-IR" sz="1400" dirty="0">
            <a:latin typeface="ITC Avant Garde Pro Book" pitchFamily="50" charset="0"/>
          </a:endParaRPr>
        </a:p>
      </dgm:t>
    </dgm:pt>
    <dgm:pt modelId="{DEF63F22-0E88-44E6-AC07-C7FB9C408C83}" type="parTrans" cxnId="{FE9CBB4D-51DE-47D3-96CD-42F6B515F3DC}">
      <dgm:prSet/>
      <dgm:spPr/>
      <dgm:t>
        <a:bodyPr/>
        <a:lstStyle/>
        <a:p>
          <a:pPr rtl="0"/>
          <a:endParaRPr lang="fa-IR" sz="2400">
            <a:latin typeface="ITC Avant Garde Pro Book" pitchFamily="50" charset="0"/>
          </a:endParaRPr>
        </a:p>
      </dgm:t>
    </dgm:pt>
    <dgm:pt modelId="{160D78A9-F690-48D1-944B-1D11DD9A435B}" type="sibTrans" cxnId="{FE9CBB4D-51DE-47D3-96CD-42F6B515F3DC}">
      <dgm:prSet/>
      <dgm:spPr/>
      <dgm:t>
        <a:bodyPr/>
        <a:lstStyle/>
        <a:p>
          <a:pPr rtl="0"/>
          <a:endParaRPr lang="fa-IR" sz="2400">
            <a:latin typeface="ITC Avant Garde Pro Book" pitchFamily="50" charset="0"/>
          </a:endParaRPr>
        </a:p>
      </dgm:t>
    </dgm:pt>
    <dgm:pt modelId="{76749AE8-FFA1-4F8B-9618-1856FC866DA4}">
      <dgm:prSet custT="1"/>
      <dgm:spPr/>
      <dgm:t>
        <a:bodyPr/>
        <a:lstStyle/>
        <a:p>
          <a:pPr rtl="0"/>
          <a:r>
            <a:rPr lang="en-GB" sz="1400" b="1" dirty="0">
              <a:latin typeface="ITC Avant Garde Pro Book" pitchFamily="50" charset="0"/>
            </a:rPr>
            <a:t>Polarisation</a:t>
          </a:r>
          <a:endParaRPr lang="fa-IR" sz="1400" dirty="0">
            <a:latin typeface="ITC Avant Garde Pro Book" pitchFamily="50" charset="0"/>
          </a:endParaRPr>
        </a:p>
      </dgm:t>
    </dgm:pt>
    <dgm:pt modelId="{B170D9DF-84C5-4373-B492-64FC461A90C4}" type="parTrans" cxnId="{5A7C9BCA-8180-4866-91FE-59CCD329201A}">
      <dgm:prSet/>
      <dgm:spPr/>
      <dgm:t>
        <a:bodyPr/>
        <a:lstStyle/>
        <a:p>
          <a:pPr rtl="0"/>
          <a:endParaRPr lang="fa-IR" sz="2400">
            <a:latin typeface="ITC Avant Garde Pro Book" pitchFamily="50" charset="0"/>
          </a:endParaRPr>
        </a:p>
      </dgm:t>
    </dgm:pt>
    <dgm:pt modelId="{DE6019A4-0EBC-4EBD-9AC4-0C662B13B41A}" type="sibTrans" cxnId="{5A7C9BCA-8180-4866-91FE-59CCD329201A}">
      <dgm:prSet/>
      <dgm:spPr/>
      <dgm:t>
        <a:bodyPr/>
        <a:lstStyle/>
        <a:p>
          <a:pPr rtl="0"/>
          <a:endParaRPr lang="fa-IR" sz="2400">
            <a:latin typeface="ITC Avant Garde Pro Book" pitchFamily="50" charset="0"/>
          </a:endParaRPr>
        </a:p>
      </dgm:t>
    </dgm:pt>
    <dgm:pt modelId="{45CDA1C1-D321-42BD-A022-10858E54D147}">
      <dgm:prSet custT="1"/>
      <dgm:spPr/>
      <dgm:t>
        <a:bodyPr/>
        <a:lstStyle/>
        <a:p>
          <a:pPr rtl="0"/>
          <a:r>
            <a:rPr lang="en-GB" sz="1400" b="1" dirty="0">
              <a:latin typeface="ITC Avant Garde Pro Book" pitchFamily="50" charset="0"/>
            </a:rPr>
            <a:t>both linear and circular (with IDs)</a:t>
          </a:r>
          <a:endParaRPr lang="fa-IR" sz="1400" dirty="0">
            <a:latin typeface="ITC Avant Garde Pro Book" pitchFamily="50" charset="0"/>
          </a:endParaRPr>
        </a:p>
      </dgm:t>
    </dgm:pt>
    <dgm:pt modelId="{FE53A96E-B7D7-4068-9DA4-834A9D260592}" type="parTrans" cxnId="{8D197BEB-F912-4C65-B3C7-818F9D937829}">
      <dgm:prSet/>
      <dgm:spPr/>
      <dgm:t>
        <a:bodyPr/>
        <a:lstStyle/>
        <a:p>
          <a:pPr rtl="0"/>
          <a:endParaRPr lang="fa-IR" sz="2400">
            <a:latin typeface="ITC Avant Garde Pro Book" pitchFamily="50" charset="0"/>
          </a:endParaRPr>
        </a:p>
      </dgm:t>
    </dgm:pt>
    <dgm:pt modelId="{6A0799BD-2A77-47E1-8879-2EE1139BA228}" type="sibTrans" cxnId="{8D197BEB-F912-4C65-B3C7-818F9D937829}">
      <dgm:prSet/>
      <dgm:spPr/>
      <dgm:t>
        <a:bodyPr/>
        <a:lstStyle/>
        <a:p>
          <a:pPr rtl="0"/>
          <a:endParaRPr lang="fa-IR" sz="2400">
            <a:latin typeface="ITC Avant Garde Pro Book" pitchFamily="50" charset="0"/>
          </a:endParaRPr>
        </a:p>
      </dgm:t>
    </dgm:pt>
    <dgm:pt modelId="{DB0AF6C0-C48D-46B6-B001-B072E55571B8}">
      <dgm:prSet custT="1"/>
      <dgm:spPr/>
      <dgm:t>
        <a:bodyPr/>
        <a:lstStyle/>
        <a:p>
          <a:pPr rtl="0"/>
          <a:r>
            <a:rPr lang="en-GB" sz="1400" b="1">
              <a:latin typeface="ITC Avant Garde Pro Book" pitchFamily="50" charset="0"/>
            </a:rPr>
            <a:t>Pulsed Time Structure</a:t>
          </a:r>
          <a:endParaRPr lang="fa-IR" sz="1400">
            <a:latin typeface="ITC Avant Garde Pro Book" pitchFamily="50" charset="0"/>
          </a:endParaRPr>
        </a:p>
      </dgm:t>
    </dgm:pt>
    <dgm:pt modelId="{520D7F88-221C-4253-8289-2403B74B2123}" type="parTrans" cxnId="{3FA2B626-01E1-4D1B-A64B-1E80DDD8EEE0}">
      <dgm:prSet/>
      <dgm:spPr/>
      <dgm:t>
        <a:bodyPr/>
        <a:lstStyle/>
        <a:p>
          <a:pPr rtl="0"/>
          <a:endParaRPr lang="fa-IR" sz="2400">
            <a:latin typeface="ITC Avant Garde Pro Book" pitchFamily="50" charset="0"/>
          </a:endParaRPr>
        </a:p>
      </dgm:t>
    </dgm:pt>
    <dgm:pt modelId="{1E4AA5E8-95C0-4E84-9623-51564028AFAF}" type="sibTrans" cxnId="{3FA2B626-01E1-4D1B-A64B-1E80DDD8EEE0}">
      <dgm:prSet/>
      <dgm:spPr/>
      <dgm:t>
        <a:bodyPr/>
        <a:lstStyle/>
        <a:p>
          <a:pPr rtl="0"/>
          <a:endParaRPr lang="fa-IR" sz="2400">
            <a:latin typeface="ITC Avant Garde Pro Book" pitchFamily="50" charset="0"/>
          </a:endParaRPr>
        </a:p>
      </dgm:t>
    </dgm:pt>
    <dgm:pt modelId="{83CE350E-81A4-42E2-B625-DFCD1840D144}">
      <dgm:prSet custT="1"/>
      <dgm:spPr/>
      <dgm:t>
        <a:bodyPr/>
        <a:lstStyle/>
        <a:p>
          <a:pPr rtl="0"/>
          <a:r>
            <a:rPr lang="en-GB" sz="1400" b="1" dirty="0">
              <a:latin typeface="ITC Avant Garde Pro Book" pitchFamily="50" charset="0"/>
            </a:rPr>
            <a:t>pulsed length down to </a:t>
          </a:r>
          <a:r>
            <a:rPr lang="de-DE" sz="1400" b="1" dirty="0">
              <a:latin typeface="ITC Avant Garde Pro Book" pitchFamily="50" charset="0"/>
            </a:rPr>
            <a:t>10s ps in SRs / 10s fs in FELs</a:t>
          </a:r>
          <a:endParaRPr lang="fa-IR" sz="1400" dirty="0">
            <a:latin typeface="ITC Avant Garde Pro Book" pitchFamily="50" charset="0"/>
          </a:endParaRPr>
        </a:p>
      </dgm:t>
    </dgm:pt>
    <dgm:pt modelId="{ABDC0C18-3282-4363-96B9-9DF820506DCC}" type="parTrans" cxnId="{8B4842AE-71A6-461E-B178-D4BFDE6145CD}">
      <dgm:prSet/>
      <dgm:spPr/>
      <dgm:t>
        <a:bodyPr/>
        <a:lstStyle/>
        <a:p>
          <a:pPr rtl="0"/>
          <a:endParaRPr lang="fa-IR" sz="2400">
            <a:latin typeface="ITC Avant Garde Pro Book" pitchFamily="50" charset="0"/>
          </a:endParaRPr>
        </a:p>
      </dgm:t>
    </dgm:pt>
    <dgm:pt modelId="{561AF411-DB15-497A-9D7E-74DE7B48A5A9}" type="sibTrans" cxnId="{8B4842AE-71A6-461E-B178-D4BFDE6145CD}">
      <dgm:prSet/>
      <dgm:spPr/>
      <dgm:t>
        <a:bodyPr/>
        <a:lstStyle/>
        <a:p>
          <a:pPr rtl="0"/>
          <a:endParaRPr lang="fa-IR" sz="2400">
            <a:latin typeface="ITC Avant Garde Pro Book" pitchFamily="50" charset="0"/>
          </a:endParaRPr>
        </a:p>
      </dgm:t>
    </dgm:pt>
    <dgm:pt modelId="{9563663C-7485-42B4-86C0-0AD35C283F80}">
      <dgm:prSet custT="1"/>
      <dgm:spPr/>
      <dgm:t>
        <a:bodyPr/>
        <a:lstStyle/>
        <a:p>
          <a:pPr rtl="0"/>
          <a:r>
            <a:rPr lang="en-GB" sz="1400" b="1">
              <a:latin typeface="ITC Avant Garde Pro Book" pitchFamily="50" charset="0"/>
            </a:rPr>
            <a:t>High Stability</a:t>
          </a:r>
          <a:endParaRPr lang="fa-IR" sz="1400">
            <a:latin typeface="ITC Avant Garde Pro Book" pitchFamily="50" charset="0"/>
          </a:endParaRPr>
        </a:p>
      </dgm:t>
    </dgm:pt>
    <dgm:pt modelId="{9E62538C-8D56-4106-BECA-263F648731A9}" type="parTrans" cxnId="{163627B4-296F-4A99-84A6-A1638804ADF6}">
      <dgm:prSet/>
      <dgm:spPr/>
      <dgm:t>
        <a:bodyPr/>
        <a:lstStyle/>
        <a:p>
          <a:pPr rtl="0"/>
          <a:endParaRPr lang="fa-IR" sz="2400">
            <a:latin typeface="ITC Avant Garde Pro Book" pitchFamily="50" charset="0"/>
          </a:endParaRPr>
        </a:p>
      </dgm:t>
    </dgm:pt>
    <dgm:pt modelId="{4D485525-0075-491F-8E3D-1175B5C5C0C3}" type="sibTrans" cxnId="{163627B4-296F-4A99-84A6-A1638804ADF6}">
      <dgm:prSet/>
      <dgm:spPr/>
      <dgm:t>
        <a:bodyPr/>
        <a:lstStyle/>
        <a:p>
          <a:pPr rtl="0"/>
          <a:endParaRPr lang="fa-IR" sz="2400">
            <a:latin typeface="ITC Avant Garde Pro Book" pitchFamily="50" charset="0"/>
          </a:endParaRPr>
        </a:p>
      </dgm:t>
    </dgm:pt>
    <dgm:pt modelId="{0D429EF5-8A2E-484D-B253-D8FA80CDE3DE}">
      <dgm:prSet custT="1"/>
      <dgm:spPr/>
      <dgm:t>
        <a:bodyPr/>
        <a:lstStyle/>
        <a:p>
          <a:pPr rtl="0"/>
          <a:r>
            <a:rPr lang="en-GB" sz="1400" b="1" dirty="0">
              <a:latin typeface="ITC Avant Garde Pro Book" pitchFamily="50" charset="0"/>
            </a:rPr>
            <a:t>Submicron source stability in SR</a:t>
          </a:r>
          <a:endParaRPr lang="fa-IR" sz="1400" dirty="0">
            <a:latin typeface="ITC Avant Garde Pro Book" pitchFamily="50" charset="0"/>
          </a:endParaRPr>
        </a:p>
      </dgm:t>
    </dgm:pt>
    <dgm:pt modelId="{47F72238-99A4-4C86-A412-0675078D4AB4}" type="parTrans" cxnId="{5A0259BB-7EB9-4EF3-849E-7AB47E8439D5}">
      <dgm:prSet/>
      <dgm:spPr/>
      <dgm:t>
        <a:bodyPr/>
        <a:lstStyle/>
        <a:p>
          <a:pPr rtl="0"/>
          <a:endParaRPr lang="fa-IR" sz="2400">
            <a:latin typeface="ITC Avant Garde Pro Book" pitchFamily="50" charset="0"/>
          </a:endParaRPr>
        </a:p>
      </dgm:t>
    </dgm:pt>
    <dgm:pt modelId="{785683A7-8EAA-43F9-8B09-8B834D650C83}" type="sibTrans" cxnId="{5A0259BB-7EB9-4EF3-849E-7AB47E8439D5}">
      <dgm:prSet/>
      <dgm:spPr/>
      <dgm:t>
        <a:bodyPr/>
        <a:lstStyle/>
        <a:p>
          <a:pPr rtl="0"/>
          <a:endParaRPr lang="fa-IR" sz="2400">
            <a:latin typeface="ITC Avant Garde Pro Book" pitchFamily="50" charset="0"/>
          </a:endParaRPr>
        </a:p>
      </dgm:t>
    </dgm:pt>
    <dgm:pt modelId="{5FAC4958-D846-4E3C-ADE2-C32B583B82FC}">
      <dgm:prSet custT="1"/>
      <dgm:spPr/>
      <dgm:t>
        <a:bodyPr/>
        <a:lstStyle/>
        <a:p>
          <a:pPr rtl="0"/>
          <a:r>
            <a:rPr lang="de-DE" sz="1400" b="1">
              <a:latin typeface="ITC Avant Garde Pro Book" pitchFamily="50" charset="0"/>
            </a:rPr>
            <a:t>Partial coherence in SRs</a:t>
          </a:r>
          <a:endParaRPr lang="fa-IR" sz="1400">
            <a:latin typeface="ITC Avant Garde Pro Book" pitchFamily="50" charset="0"/>
          </a:endParaRPr>
        </a:p>
      </dgm:t>
    </dgm:pt>
    <dgm:pt modelId="{FA4B0701-4B40-419C-A172-587A0F3CEED0}" type="parTrans" cxnId="{04833532-4F33-4A1E-8AE4-A2C4D4BE9AE2}">
      <dgm:prSet/>
      <dgm:spPr/>
      <dgm:t>
        <a:bodyPr/>
        <a:lstStyle/>
        <a:p>
          <a:pPr rtl="0"/>
          <a:endParaRPr lang="fa-IR" sz="2400">
            <a:latin typeface="ITC Avant Garde Pro Book" pitchFamily="50" charset="0"/>
          </a:endParaRPr>
        </a:p>
      </dgm:t>
    </dgm:pt>
    <dgm:pt modelId="{E5CD49C7-33AC-48CA-84D5-337E71ECC511}" type="sibTrans" cxnId="{04833532-4F33-4A1E-8AE4-A2C4D4BE9AE2}">
      <dgm:prSet/>
      <dgm:spPr/>
      <dgm:t>
        <a:bodyPr/>
        <a:lstStyle/>
        <a:p>
          <a:pPr rtl="0"/>
          <a:endParaRPr lang="fa-IR" sz="2400">
            <a:latin typeface="ITC Avant Garde Pro Book" pitchFamily="50" charset="0"/>
          </a:endParaRPr>
        </a:p>
      </dgm:t>
    </dgm:pt>
    <dgm:pt modelId="{63D05DE2-43F2-40DC-9C56-B0CAA797E7E4}">
      <dgm:prSet custT="1"/>
      <dgm:spPr/>
      <dgm:t>
        <a:bodyPr/>
        <a:lstStyle/>
        <a:p>
          <a:pPr rtl="0"/>
          <a:r>
            <a:rPr lang="de-DE" sz="1400" b="1" dirty="0">
              <a:latin typeface="ITC Avant Garde Pro Book" pitchFamily="50" charset="0"/>
            </a:rPr>
            <a:t>Full T coherence in FELs</a:t>
          </a:r>
          <a:endParaRPr lang="fa-IR" sz="1400" dirty="0">
            <a:latin typeface="ITC Avant Garde Pro Book" pitchFamily="50" charset="0"/>
          </a:endParaRPr>
        </a:p>
      </dgm:t>
    </dgm:pt>
    <dgm:pt modelId="{A43236D5-7346-48A6-97A6-0C04B770F7E4}" type="parTrans" cxnId="{0388097A-343B-411E-AA43-1AE6902F39CC}">
      <dgm:prSet/>
      <dgm:spPr/>
      <dgm:t>
        <a:bodyPr/>
        <a:lstStyle/>
        <a:p>
          <a:pPr rtl="0"/>
          <a:endParaRPr lang="fa-IR" sz="2400">
            <a:latin typeface="ITC Avant Garde Pro Book" pitchFamily="50" charset="0"/>
          </a:endParaRPr>
        </a:p>
      </dgm:t>
    </dgm:pt>
    <dgm:pt modelId="{281B1AC1-0197-4989-B4F6-4E2E47CE1A60}" type="sibTrans" cxnId="{0388097A-343B-411E-AA43-1AE6902F39CC}">
      <dgm:prSet/>
      <dgm:spPr/>
      <dgm:t>
        <a:bodyPr/>
        <a:lstStyle/>
        <a:p>
          <a:pPr rtl="0"/>
          <a:endParaRPr lang="fa-IR" sz="2400">
            <a:latin typeface="ITC Avant Garde Pro Book" pitchFamily="50" charset="0"/>
          </a:endParaRPr>
        </a:p>
      </dgm:t>
    </dgm:pt>
    <dgm:pt modelId="{B5F5F31D-11C7-4370-9844-68F27EE4C5C6}" type="pres">
      <dgm:prSet presAssocID="{F3ABBEE2-858F-4EBF-B35A-C3AFC3DE1170}" presName="Name0" presStyleCnt="0">
        <dgm:presLayoutVars>
          <dgm:dir/>
          <dgm:animLvl val="lvl"/>
          <dgm:resizeHandles val="exact"/>
        </dgm:presLayoutVars>
      </dgm:prSet>
      <dgm:spPr/>
    </dgm:pt>
    <dgm:pt modelId="{7348ED2A-A035-4161-9EB6-A6DFC358AF48}" type="pres">
      <dgm:prSet presAssocID="{C60CF144-D737-4ABA-AD79-D6D5F9D82862}" presName="composite" presStyleCnt="0"/>
      <dgm:spPr/>
    </dgm:pt>
    <dgm:pt modelId="{02037856-D5DD-417D-89AB-16E4AA4D0E53}" type="pres">
      <dgm:prSet presAssocID="{C60CF144-D737-4ABA-AD79-D6D5F9D82862}" presName="parTx" presStyleLbl="alignNode1" presStyleIdx="0" presStyleCnt="5">
        <dgm:presLayoutVars>
          <dgm:chMax val="0"/>
          <dgm:chPref val="0"/>
          <dgm:bulletEnabled val="1"/>
        </dgm:presLayoutVars>
      </dgm:prSet>
      <dgm:spPr/>
    </dgm:pt>
    <dgm:pt modelId="{1E723EDE-D3CE-4AAA-B686-D7DC4F98E21D}" type="pres">
      <dgm:prSet presAssocID="{C60CF144-D737-4ABA-AD79-D6D5F9D82862}" presName="desTx" presStyleLbl="alignAccFollowNode1" presStyleIdx="0" presStyleCnt="5">
        <dgm:presLayoutVars>
          <dgm:bulletEnabled val="1"/>
        </dgm:presLayoutVars>
      </dgm:prSet>
      <dgm:spPr/>
    </dgm:pt>
    <dgm:pt modelId="{3344FB09-E7A5-4EAF-988E-1C5E5E387C1A}" type="pres">
      <dgm:prSet presAssocID="{46055995-F023-4EA7-9823-591FC4F1E0B6}" presName="space" presStyleCnt="0"/>
      <dgm:spPr/>
    </dgm:pt>
    <dgm:pt modelId="{860E56F3-05A6-4488-BC7C-A943E2AF86AC}" type="pres">
      <dgm:prSet presAssocID="{1C002177-46A6-4542-9A7A-24965CBE6668}" presName="composite" presStyleCnt="0"/>
      <dgm:spPr/>
    </dgm:pt>
    <dgm:pt modelId="{E993CA6C-1592-4FD8-8BC0-95AD2AA566D0}" type="pres">
      <dgm:prSet presAssocID="{1C002177-46A6-4542-9A7A-24965CBE6668}" presName="parTx" presStyleLbl="alignNode1" presStyleIdx="1" presStyleCnt="5">
        <dgm:presLayoutVars>
          <dgm:chMax val="0"/>
          <dgm:chPref val="0"/>
          <dgm:bulletEnabled val="1"/>
        </dgm:presLayoutVars>
      </dgm:prSet>
      <dgm:spPr/>
    </dgm:pt>
    <dgm:pt modelId="{DE8DC42F-3019-4E09-B32D-A9137525D641}" type="pres">
      <dgm:prSet presAssocID="{1C002177-46A6-4542-9A7A-24965CBE6668}" presName="desTx" presStyleLbl="alignAccFollowNode1" presStyleIdx="1" presStyleCnt="5">
        <dgm:presLayoutVars>
          <dgm:bulletEnabled val="1"/>
        </dgm:presLayoutVars>
      </dgm:prSet>
      <dgm:spPr/>
    </dgm:pt>
    <dgm:pt modelId="{15E7D435-F804-4217-9A80-ED3FD559DC03}" type="pres">
      <dgm:prSet presAssocID="{6811AF46-802B-49C0-97F1-0C6739005BDD}" presName="space" presStyleCnt="0"/>
      <dgm:spPr/>
    </dgm:pt>
    <dgm:pt modelId="{37662DAE-40B6-4BDC-8CBB-EFA1C0F274C9}" type="pres">
      <dgm:prSet presAssocID="{76749AE8-FFA1-4F8B-9618-1856FC866DA4}" presName="composite" presStyleCnt="0"/>
      <dgm:spPr/>
    </dgm:pt>
    <dgm:pt modelId="{F2C2D9A1-6818-488B-A535-2CB679B3E6FE}" type="pres">
      <dgm:prSet presAssocID="{76749AE8-FFA1-4F8B-9618-1856FC866DA4}" presName="parTx" presStyleLbl="alignNode1" presStyleIdx="2" presStyleCnt="5">
        <dgm:presLayoutVars>
          <dgm:chMax val="0"/>
          <dgm:chPref val="0"/>
          <dgm:bulletEnabled val="1"/>
        </dgm:presLayoutVars>
      </dgm:prSet>
      <dgm:spPr/>
    </dgm:pt>
    <dgm:pt modelId="{78F25087-E8FF-420A-81D7-C8B637B2878D}" type="pres">
      <dgm:prSet presAssocID="{76749AE8-FFA1-4F8B-9618-1856FC866DA4}" presName="desTx" presStyleLbl="alignAccFollowNode1" presStyleIdx="2" presStyleCnt="5">
        <dgm:presLayoutVars>
          <dgm:bulletEnabled val="1"/>
        </dgm:presLayoutVars>
      </dgm:prSet>
      <dgm:spPr/>
    </dgm:pt>
    <dgm:pt modelId="{538A8C8D-A2BA-4AB1-ABFA-A8EA5D835B54}" type="pres">
      <dgm:prSet presAssocID="{DE6019A4-0EBC-4EBD-9AC4-0C662B13B41A}" presName="space" presStyleCnt="0"/>
      <dgm:spPr/>
    </dgm:pt>
    <dgm:pt modelId="{BAC27317-FCDC-4662-B29B-DE9D10F4E112}" type="pres">
      <dgm:prSet presAssocID="{DB0AF6C0-C48D-46B6-B001-B072E55571B8}" presName="composite" presStyleCnt="0"/>
      <dgm:spPr/>
    </dgm:pt>
    <dgm:pt modelId="{C485B950-D1C4-4942-AD40-80A82DAA57CA}" type="pres">
      <dgm:prSet presAssocID="{DB0AF6C0-C48D-46B6-B001-B072E55571B8}" presName="parTx" presStyleLbl="alignNode1" presStyleIdx="3" presStyleCnt="5">
        <dgm:presLayoutVars>
          <dgm:chMax val="0"/>
          <dgm:chPref val="0"/>
          <dgm:bulletEnabled val="1"/>
        </dgm:presLayoutVars>
      </dgm:prSet>
      <dgm:spPr/>
    </dgm:pt>
    <dgm:pt modelId="{87258B4F-2336-4E25-A6F0-49A6A36A8525}" type="pres">
      <dgm:prSet presAssocID="{DB0AF6C0-C48D-46B6-B001-B072E55571B8}" presName="desTx" presStyleLbl="alignAccFollowNode1" presStyleIdx="3" presStyleCnt="5">
        <dgm:presLayoutVars>
          <dgm:bulletEnabled val="1"/>
        </dgm:presLayoutVars>
      </dgm:prSet>
      <dgm:spPr/>
    </dgm:pt>
    <dgm:pt modelId="{5083CE5D-C853-4EB1-A4EB-D9097DBBB4BF}" type="pres">
      <dgm:prSet presAssocID="{1E4AA5E8-95C0-4E84-9623-51564028AFAF}" presName="space" presStyleCnt="0"/>
      <dgm:spPr/>
    </dgm:pt>
    <dgm:pt modelId="{7FEDCE23-CFE4-44EE-9C3D-1989C2E569E6}" type="pres">
      <dgm:prSet presAssocID="{9563663C-7485-42B4-86C0-0AD35C283F80}" presName="composite" presStyleCnt="0"/>
      <dgm:spPr/>
    </dgm:pt>
    <dgm:pt modelId="{B3616E8E-EF19-4A47-AC40-BB2161B15E0D}" type="pres">
      <dgm:prSet presAssocID="{9563663C-7485-42B4-86C0-0AD35C283F80}" presName="parTx" presStyleLbl="alignNode1" presStyleIdx="4" presStyleCnt="5">
        <dgm:presLayoutVars>
          <dgm:chMax val="0"/>
          <dgm:chPref val="0"/>
          <dgm:bulletEnabled val="1"/>
        </dgm:presLayoutVars>
      </dgm:prSet>
      <dgm:spPr/>
    </dgm:pt>
    <dgm:pt modelId="{A13B5915-9C39-4125-B838-7A7FD49F39B6}" type="pres">
      <dgm:prSet presAssocID="{9563663C-7485-42B4-86C0-0AD35C283F80}" presName="desTx" presStyleLbl="alignAccFollowNode1" presStyleIdx="4" presStyleCnt="5">
        <dgm:presLayoutVars>
          <dgm:bulletEnabled val="1"/>
        </dgm:presLayoutVars>
      </dgm:prSet>
      <dgm:spPr/>
    </dgm:pt>
  </dgm:ptLst>
  <dgm:cxnLst>
    <dgm:cxn modelId="{837F4102-CBB2-436E-9FE6-3B9109D4BC49}" type="presOf" srcId="{5FAC4958-D846-4E3C-ADE2-C32B583B82FC}" destId="{A13B5915-9C39-4125-B838-7A7FD49F39B6}" srcOrd="0" destOrd="1" presId="urn:microsoft.com/office/officeart/2005/8/layout/hList1"/>
    <dgm:cxn modelId="{C873390D-DD1D-4D5C-A0B8-8238650408BE}" type="presOf" srcId="{9563663C-7485-42B4-86C0-0AD35C283F80}" destId="{B3616E8E-EF19-4A47-AC40-BB2161B15E0D}" srcOrd="0" destOrd="0" presId="urn:microsoft.com/office/officeart/2005/8/layout/hList1"/>
    <dgm:cxn modelId="{3B2CAB0F-E393-4832-B949-7394E5B7B012}" type="presOf" srcId="{F3ABBEE2-858F-4EBF-B35A-C3AFC3DE1170}" destId="{B5F5F31D-11C7-4370-9844-68F27EE4C5C6}" srcOrd="0" destOrd="0" presId="urn:microsoft.com/office/officeart/2005/8/layout/hList1"/>
    <dgm:cxn modelId="{3FA2B626-01E1-4D1B-A64B-1E80DDD8EEE0}" srcId="{F3ABBEE2-858F-4EBF-B35A-C3AFC3DE1170}" destId="{DB0AF6C0-C48D-46B6-B001-B072E55571B8}" srcOrd="3" destOrd="0" parTransId="{520D7F88-221C-4253-8289-2403B74B2123}" sibTransId="{1E4AA5E8-95C0-4E84-9623-51564028AFAF}"/>
    <dgm:cxn modelId="{04833532-4F33-4A1E-8AE4-A2C4D4BE9AE2}" srcId="{9563663C-7485-42B4-86C0-0AD35C283F80}" destId="{5FAC4958-D846-4E3C-ADE2-C32B583B82FC}" srcOrd="1" destOrd="0" parTransId="{FA4B0701-4B40-419C-A172-587A0F3CEED0}" sibTransId="{E5CD49C7-33AC-48CA-84D5-337E71ECC511}"/>
    <dgm:cxn modelId="{5B354B3A-3FF5-497A-9D8B-0EE0AF18E190}" srcId="{981E5729-F53C-4E5A-AD87-4338CCF9310E}" destId="{A0C0DD3D-E5BE-45B1-852F-ABD836A98EF1}" srcOrd="0" destOrd="0" parTransId="{AB79245E-5412-419A-8BC8-7B3B20368BA4}" sibTransId="{84A0F30E-D0E8-468C-8257-452B5B61DA4B}"/>
    <dgm:cxn modelId="{B5F77060-9E3C-4D34-BD2D-3075F30384AB}" type="presOf" srcId="{0D429EF5-8A2E-484D-B253-D8FA80CDE3DE}" destId="{A13B5915-9C39-4125-B838-7A7FD49F39B6}" srcOrd="0" destOrd="0" presId="urn:microsoft.com/office/officeart/2005/8/layout/hList1"/>
    <dgm:cxn modelId="{E4017861-73E1-473E-9B77-6EBDC5884145}" srcId="{1C002177-46A6-4542-9A7A-24965CBE6668}" destId="{EEFC78AA-2835-4382-A405-C248CA2BF167}" srcOrd="0" destOrd="0" parTransId="{19BF4216-C31F-4EB9-AC50-2DACAE20457C}" sibTransId="{BEEAA1C9-F5C4-43F2-B4A2-852B13C7DCA5}"/>
    <dgm:cxn modelId="{C8A83264-2788-4576-A9F8-9269C3CEA9B8}" type="presOf" srcId="{C60CF144-D737-4ABA-AD79-D6D5F9D82862}" destId="{02037856-D5DD-417D-89AB-16E4AA4D0E53}" srcOrd="0" destOrd="0" presId="urn:microsoft.com/office/officeart/2005/8/layout/hList1"/>
    <dgm:cxn modelId="{FE9CBB4D-51DE-47D3-96CD-42F6B515F3DC}" srcId="{EEFC78AA-2835-4382-A405-C248CA2BF167}" destId="{7A576936-3394-4414-9A2E-8E47861AE607}" srcOrd="0" destOrd="0" parTransId="{DEF63F22-0E88-44E6-AC07-C7FB9C408C83}" sibTransId="{160D78A9-F690-48D1-944B-1D11DD9A435B}"/>
    <dgm:cxn modelId="{29F3D34D-CE36-477F-A92A-C5C30B2E1677}" type="presOf" srcId="{1C002177-46A6-4542-9A7A-24965CBE6668}" destId="{E993CA6C-1592-4FD8-8BC0-95AD2AA566D0}" srcOrd="0" destOrd="0" presId="urn:microsoft.com/office/officeart/2005/8/layout/hList1"/>
    <dgm:cxn modelId="{B770B36E-9088-4170-BC14-D2EC5957CE3D}" type="presOf" srcId="{83CE350E-81A4-42E2-B625-DFCD1840D144}" destId="{87258B4F-2336-4E25-A6F0-49A6A36A8525}" srcOrd="0" destOrd="0" presId="urn:microsoft.com/office/officeart/2005/8/layout/hList1"/>
    <dgm:cxn modelId="{CB601874-869B-46CF-A464-9CCBE8BFE256}" type="presOf" srcId="{EEFC78AA-2835-4382-A405-C248CA2BF167}" destId="{DE8DC42F-3019-4E09-B32D-A9137525D641}" srcOrd="0" destOrd="0" presId="urn:microsoft.com/office/officeart/2005/8/layout/hList1"/>
    <dgm:cxn modelId="{0388097A-343B-411E-AA43-1AE6902F39CC}" srcId="{9563663C-7485-42B4-86C0-0AD35C283F80}" destId="{63D05DE2-43F2-40DC-9C56-B0CAA797E7E4}" srcOrd="2" destOrd="0" parTransId="{A43236D5-7346-48A6-97A6-0C04B770F7E4}" sibTransId="{281B1AC1-0197-4989-B4F6-4E2E47CE1A60}"/>
    <dgm:cxn modelId="{82FA3294-9C27-4A6C-8265-5184071ED2B8}" type="presOf" srcId="{DB0AF6C0-C48D-46B6-B001-B072E55571B8}" destId="{C485B950-D1C4-4942-AD40-80A82DAA57CA}" srcOrd="0" destOrd="0" presId="urn:microsoft.com/office/officeart/2005/8/layout/hList1"/>
    <dgm:cxn modelId="{4F845B9F-5ACF-4171-A7BC-CA21C2156824}" srcId="{C60CF144-D737-4ABA-AD79-D6D5F9D82862}" destId="{981E5729-F53C-4E5A-AD87-4338CCF9310E}" srcOrd="0" destOrd="0" parTransId="{0A43CD68-C78E-4922-BA0E-B0EE33DDE2B2}" sibTransId="{1F7C5640-C4D9-4F18-924B-3E6526E341FE}"/>
    <dgm:cxn modelId="{618681A0-8976-4383-AE1C-AF84AD748F67}" srcId="{F3ABBEE2-858F-4EBF-B35A-C3AFC3DE1170}" destId="{C60CF144-D737-4ABA-AD79-D6D5F9D82862}" srcOrd="0" destOrd="0" parTransId="{5ED8BEFC-ECFF-48DA-9BA6-82E0EAFB6D75}" sibTransId="{46055995-F023-4EA7-9823-591FC4F1E0B6}"/>
    <dgm:cxn modelId="{51E507A1-7895-474B-ADB3-96B99F7B97D2}" type="presOf" srcId="{7A576936-3394-4414-9A2E-8E47861AE607}" destId="{DE8DC42F-3019-4E09-B32D-A9137525D641}" srcOrd="0" destOrd="1" presId="urn:microsoft.com/office/officeart/2005/8/layout/hList1"/>
    <dgm:cxn modelId="{F28805A5-C9AD-4FE9-BD0F-BFC605492A11}" type="presOf" srcId="{45CDA1C1-D321-42BD-A022-10858E54D147}" destId="{78F25087-E8FF-420A-81D7-C8B637B2878D}" srcOrd="0" destOrd="0" presId="urn:microsoft.com/office/officeart/2005/8/layout/hList1"/>
    <dgm:cxn modelId="{8B4842AE-71A6-461E-B178-D4BFDE6145CD}" srcId="{DB0AF6C0-C48D-46B6-B001-B072E55571B8}" destId="{83CE350E-81A4-42E2-B625-DFCD1840D144}" srcOrd="0" destOrd="0" parTransId="{ABDC0C18-3282-4363-96B9-9DF820506DCC}" sibTransId="{561AF411-DB15-497A-9D7E-74DE7B48A5A9}"/>
    <dgm:cxn modelId="{D17C63AE-BD27-4DB7-8269-E8E23A60F18C}" type="presOf" srcId="{63D05DE2-43F2-40DC-9C56-B0CAA797E7E4}" destId="{A13B5915-9C39-4125-B838-7A7FD49F39B6}" srcOrd="0" destOrd="2" presId="urn:microsoft.com/office/officeart/2005/8/layout/hList1"/>
    <dgm:cxn modelId="{163627B4-296F-4A99-84A6-A1638804ADF6}" srcId="{F3ABBEE2-858F-4EBF-B35A-C3AFC3DE1170}" destId="{9563663C-7485-42B4-86C0-0AD35C283F80}" srcOrd="4" destOrd="0" parTransId="{9E62538C-8D56-4106-BECA-263F648731A9}" sibTransId="{4D485525-0075-491F-8E3D-1175B5C5C0C3}"/>
    <dgm:cxn modelId="{5A0259BB-7EB9-4EF3-849E-7AB47E8439D5}" srcId="{9563663C-7485-42B4-86C0-0AD35C283F80}" destId="{0D429EF5-8A2E-484D-B253-D8FA80CDE3DE}" srcOrd="0" destOrd="0" parTransId="{47F72238-99A4-4C86-A412-0675078D4AB4}" sibTransId="{785683A7-8EAA-43F9-8B09-8B834D650C83}"/>
    <dgm:cxn modelId="{DBF243C3-663C-4FA8-8421-B62A8238BEF8}" type="presOf" srcId="{A0C0DD3D-E5BE-45B1-852F-ABD836A98EF1}" destId="{1E723EDE-D3CE-4AAA-B686-D7DC4F98E21D}" srcOrd="0" destOrd="1" presId="urn:microsoft.com/office/officeart/2005/8/layout/hList1"/>
    <dgm:cxn modelId="{C2A466C8-6295-454E-A214-BF5C2705C3CB}" type="presOf" srcId="{981E5729-F53C-4E5A-AD87-4338CCF9310E}" destId="{1E723EDE-D3CE-4AAA-B686-D7DC4F98E21D}" srcOrd="0" destOrd="0" presId="urn:microsoft.com/office/officeart/2005/8/layout/hList1"/>
    <dgm:cxn modelId="{5A7C9BCA-8180-4866-91FE-59CCD329201A}" srcId="{F3ABBEE2-858F-4EBF-B35A-C3AFC3DE1170}" destId="{76749AE8-FFA1-4F8B-9618-1856FC866DA4}" srcOrd="2" destOrd="0" parTransId="{B170D9DF-84C5-4373-B492-64FC461A90C4}" sibTransId="{DE6019A4-0EBC-4EBD-9AC4-0C662B13B41A}"/>
    <dgm:cxn modelId="{E23AE8E2-F215-4430-8841-C8BB68CBC6A0}" type="presOf" srcId="{76749AE8-FFA1-4F8B-9618-1856FC866DA4}" destId="{F2C2D9A1-6818-488B-A535-2CB679B3E6FE}" srcOrd="0" destOrd="0" presId="urn:microsoft.com/office/officeart/2005/8/layout/hList1"/>
    <dgm:cxn modelId="{8D197BEB-F912-4C65-B3C7-818F9D937829}" srcId="{76749AE8-FFA1-4F8B-9618-1856FC866DA4}" destId="{45CDA1C1-D321-42BD-A022-10858E54D147}" srcOrd="0" destOrd="0" parTransId="{FE53A96E-B7D7-4068-9DA4-834A9D260592}" sibTransId="{6A0799BD-2A77-47E1-8879-2EE1139BA228}"/>
    <dgm:cxn modelId="{E31CE6FE-7E46-4626-9514-73F4409E83BD}" srcId="{F3ABBEE2-858F-4EBF-B35A-C3AFC3DE1170}" destId="{1C002177-46A6-4542-9A7A-24965CBE6668}" srcOrd="1" destOrd="0" parTransId="{192CEE0C-F7F6-4A07-B238-1DA33E1F9061}" sibTransId="{6811AF46-802B-49C0-97F1-0C6739005BDD}"/>
    <dgm:cxn modelId="{A6622280-8D62-4022-89C2-0C4CA9A41BB1}" type="presParOf" srcId="{B5F5F31D-11C7-4370-9844-68F27EE4C5C6}" destId="{7348ED2A-A035-4161-9EB6-A6DFC358AF48}" srcOrd="0" destOrd="0" presId="urn:microsoft.com/office/officeart/2005/8/layout/hList1"/>
    <dgm:cxn modelId="{59A4F114-488D-4868-BF5D-4BFD13612549}" type="presParOf" srcId="{7348ED2A-A035-4161-9EB6-A6DFC358AF48}" destId="{02037856-D5DD-417D-89AB-16E4AA4D0E53}" srcOrd="0" destOrd="0" presId="urn:microsoft.com/office/officeart/2005/8/layout/hList1"/>
    <dgm:cxn modelId="{E73808D9-99B4-45C7-B669-E1754825D92E}" type="presParOf" srcId="{7348ED2A-A035-4161-9EB6-A6DFC358AF48}" destId="{1E723EDE-D3CE-4AAA-B686-D7DC4F98E21D}" srcOrd="1" destOrd="0" presId="urn:microsoft.com/office/officeart/2005/8/layout/hList1"/>
    <dgm:cxn modelId="{90F39CCF-1B9D-4752-9FFE-136553151E38}" type="presParOf" srcId="{B5F5F31D-11C7-4370-9844-68F27EE4C5C6}" destId="{3344FB09-E7A5-4EAF-988E-1C5E5E387C1A}" srcOrd="1" destOrd="0" presId="urn:microsoft.com/office/officeart/2005/8/layout/hList1"/>
    <dgm:cxn modelId="{530802B3-FF7D-4D1D-8885-CD8CA39D2E86}" type="presParOf" srcId="{B5F5F31D-11C7-4370-9844-68F27EE4C5C6}" destId="{860E56F3-05A6-4488-BC7C-A943E2AF86AC}" srcOrd="2" destOrd="0" presId="urn:microsoft.com/office/officeart/2005/8/layout/hList1"/>
    <dgm:cxn modelId="{46B0D671-D9C3-4B46-BC55-28A9C21F1E49}" type="presParOf" srcId="{860E56F3-05A6-4488-BC7C-A943E2AF86AC}" destId="{E993CA6C-1592-4FD8-8BC0-95AD2AA566D0}" srcOrd="0" destOrd="0" presId="urn:microsoft.com/office/officeart/2005/8/layout/hList1"/>
    <dgm:cxn modelId="{8B9D2FA1-BDB5-4E6C-843D-FB3EAFF6099C}" type="presParOf" srcId="{860E56F3-05A6-4488-BC7C-A943E2AF86AC}" destId="{DE8DC42F-3019-4E09-B32D-A9137525D641}" srcOrd="1" destOrd="0" presId="urn:microsoft.com/office/officeart/2005/8/layout/hList1"/>
    <dgm:cxn modelId="{A5C06546-033C-4F84-AF9B-C593D817009B}" type="presParOf" srcId="{B5F5F31D-11C7-4370-9844-68F27EE4C5C6}" destId="{15E7D435-F804-4217-9A80-ED3FD559DC03}" srcOrd="3" destOrd="0" presId="urn:microsoft.com/office/officeart/2005/8/layout/hList1"/>
    <dgm:cxn modelId="{1D8A4331-39CC-415A-9CA3-ACDD9944B5C3}" type="presParOf" srcId="{B5F5F31D-11C7-4370-9844-68F27EE4C5C6}" destId="{37662DAE-40B6-4BDC-8CBB-EFA1C0F274C9}" srcOrd="4" destOrd="0" presId="urn:microsoft.com/office/officeart/2005/8/layout/hList1"/>
    <dgm:cxn modelId="{EA178F2A-BFB6-44D4-A94F-24EFF5D69174}" type="presParOf" srcId="{37662DAE-40B6-4BDC-8CBB-EFA1C0F274C9}" destId="{F2C2D9A1-6818-488B-A535-2CB679B3E6FE}" srcOrd="0" destOrd="0" presId="urn:microsoft.com/office/officeart/2005/8/layout/hList1"/>
    <dgm:cxn modelId="{2BFD7FA4-501D-4D7B-8B8C-7424B97695BE}" type="presParOf" srcId="{37662DAE-40B6-4BDC-8CBB-EFA1C0F274C9}" destId="{78F25087-E8FF-420A-81D7-C8B637B2878D}" srcOrd="1" destOrd="0" presId="urn:microsoft.com/office/officeart/2005/8/layout/hList1"/>
    <dgm:cxn modelId="{8264C835-0EC1-42FA-9BB0-C3025CD7BBCB}" type="presParOf" srcId="{B5F5F31D-11C7-4370-9844-68F27EE4C5C6}" destId="{538A8C8D-A2BA-4AB1-ABFA-A8EA5D835B54}" srcOrd="5" destOrd="0" presId="urn:microsoft.com/office/officeart/2005/8/layout/hList1"/>
    <dgm:cxn modelId="{DD5444E4-842A-4350-B146-62406C5560F8}" type="presParOf" srcId="{B5F5F31D-11C7-4370-9844-68F27EE4C5C6}" destId="{BAC27317-FCDC-4662-B29B-DE9D10F4E112}" srcOrd="6" destOrd="0" presId="urn:microsoft.com/office/officeart/2005/8/layout/hList1"/>
    <dgm:cxn modelId="{6DFADDAB-39C5-408C-8882-4862D718A7B5}" type="presParOf" srcId="{BAC27317-FCDC-4662-B29B-DE9D10F4E112}" destId="{C485B950-D1C4-4942-AD40-80A82DAA57CA}" srcOrd="0" destOrd="0" presId="urn:microsoft.com/office/officeart/2005/8/layout/hList1"/>
    <dgm:cxn modelId="{317B59AF-BDDC-412D-8053-291F0150AF0F}" type="presParOf" srcId="{BAC27317-FCDC-4662-B29B-DE9D10F4E112}" destId="{87258B4F-2336-4E25-A6F0-49A6A36A8525}" srcOrd="1" destOrd="0" presId="urn:microsoft.com/office/officeart/2005/8/layout/hList1"/>
    <dgm:cxn modelId="{21F477B0-B47D-4784-AE19-4FC178BA9280}" type="presParOf" srcId="{B5F5F31D-11C7-4370-9844-68F27EE4C5C6}" destId="{5083CE5D-C853-4EB1-A4EB-D9097DBBB4BF}" srcOrd="7" destOrd="0" presId="urn:microsoft.com/office/officeart/2005/8/layout/hList1"/>
    <dgm:cxn modelId="{A4A99A4B-AAC7-47FE-83DF-0EAE2A39183F}" type="presParOf" srcId="{B5F5F31D-11C7-4370-9844-68F27EE4C5C6}" destId="{7FEDCE23-CFE4-44EE-9C3D-1989C2E569E6}" srcOrd="8" destOrd="0" presId="urn:microsoft.com/office/officeart/2005/8/layout/hList1"/>
    <dgm:cxn modelId="{5EC0CC33-D55F-4C72-9F95-635ED839FD21}" type="presParOf" srcId="{7FEDCE23-CFE4-44EE-9C3D-1989C2E569E6}" destId="{B3616E8E-EF19-4A47-AC40-BB2161B15E0D}" srcOrd="0" destOrd="0" presId="urn:microsoft.com/office/officeart/2005/8/layout/hList1"/>
    <dgm:cxn modelId="{40E61B4D-B241-4E0C-80B3-08175D513BCD}" type="presParOf" srcId="{7FEDCE23-CFE4-44EE-9C3D-1989C2E569E6}" destId="{A13B5915-9C39-4125-B838-7A7FD49F39B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37856-D5DD-417D-89AB-16E4AA4D0E53}">
      <dsp:nvSpPr>
        <dsp:cNvPr id="0" name=""/>
        <dsp:cNvSpPr/>
      </dsp:nvSpPr>
      <dsp:spPr>
        <a:xfrm>
          <a:off x="5406" y="389639"/>
          <a:ext cx="2072312" cy="82892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en-GB" sz="1400" b="1" kern="1200" dirty="0">
              <a:latin typeface="ITC Avant Garde Pro Book" pitchFamily="50" charset="0"/>
            </a:rPr>
            <a:t>High Flux</a:t>
          </a:r>
          <a:endParaRPr lang="fa-IR" sz="1400" kern="1200" dirty="0">
            <a:latin typeface="ITC Avant Garde Pro Book" pitchFamily="50" charset="0"/>
          </a:endParaRPr>
        </a:p>
      </dsp:txBody>
      <dsp:txXfrm>
        <a:off x="5406" y="389639"/>
        <a:ext cx="2072312" cy="828925"/>
      </dsp:txXfrm>
    </dsp:sp>
    <dsp:sp modelId="{1E723EDE-D3CE-4AAA-B686-D7DC4F98E21D}">
      <dsp:nvSpPr>
        <dsp:cNvPr id="0" name=""/>
        <dsp:cNvSpPr/>
      </dsp:nvSpPr>
      <dsp:spPr>
        <a:xfrm>
          <a:off x="5406" y="1218564"/>
          <a:ext cx="2072312" cy="285480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GB" sz="1400" b="1" kern="1200" dirty="0">
              <a:latin typeface="ITC Avant Garde Pro Book" pitchFamily="50" charset="0"/>
            </a:rPr>
            <a:t>high intensity photon beam, allows rapid experiments or use of weakly scattering crystals;</a:t>
          </a:r>
          <a:endParaRPr lang="fa-IR" sz="1400" kern="1200" dirty="0">
            <a:latin typeface="ITC Avant Garde Pro Book" pitchFamily="50" charset="0"/>
          </a:endParaRPr>
        </a:p>
        <a:p>
          <a:pPr marL="228600" lvl="2" indent="-114300" algn="l" defTabSz="622300" rtl="0">
            <a:lnSpc>
              <a:spcPct val="90000"/>
            </a:lnSpc>
            <a:spcBef>
              <a:spcPct val="0"/>
            </a:spcBef>
            <a:spcAft>
              <a:spcPct val="15000"/>
            </a:spcAft>
            <a:buChar char="•"/>
          </a:pPr>
          <a:r>
            <a:rPr lang="de-DE" sz="1400" b="1" kern="1200" dirty="0">
              <a:latin typeface="ITC Avant Garde Pro Book" pitchFamily="50" charset="0"/>
            </a:rPr>
            <a:t>Flux = Photons / ( s </a:t>
          </a:r>
          <a:r>
            <a:rPr lang="de-DE" sz="1400" b="1" kern="1200" dirty="0">
              <a:latin typeface="ITC Avant Garde Pro Book" pitchFamily="50" charset="0"/>
              <a:sym typeface="Symbol" panose="05050102010706020507" pitchFamily="18" charset="2"/>
            </a:rPr>
            <a:t></a:t>
          </a:r>
          <a:r>
            <a:rPr lang="de-DE" sz="1400" b="1" kern="1200" dirty="0">
              <a:latin typeface="ITC Avant Garde Pro Book" pitchFamily="50" charset="0"/>
            </a:rPr>
            <a:t> BW)</a:t>
          </a:r>
          <a:endParaRPr lang="fa-IR" sz="1400" kern="1200" dirty="0">
            <a:latin typeface="ITC Avant Garde Pro Book" pitchFamily="50" charset="0"/>
          </a:endParaRPr>
        </a:p>
      </dsp:txBody>
      <dsp:txXfrm>
        <a:off x="5406" y="1218564"/>
        <a:ext cx="2072312" cy="2854800"/>
      </dsp:txXfrm>
    </dsp:sp>
    <dsp:sp modelId="{E993CA6C-1592-4FD8-8BC0-95AD2AA566D0}">
      <dsp:nvSpPr>
        <dsp:cNvPr id="0" name=""/>
        <dsp:cNvSpPr/>
      </dsp:nvSpPr>
      <dsp:spPr>
        <a:xfrm>
          <a:off x="2367842" y="389639"/>
          <a:ext cx="2072312" cy="82892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en-GB" sz="1400" b="1" kern="1200" dirty="0">
              <a:latin typeface="ITC Avant Garde Pro Book" pitchFamily="50" charset="0"/>
            </a:rPr>
            <a:t>High Brilliance (Spectral Brightness)</a:t>
          </a:r>
          <a:endParaRPr lang="fa-IR" sz="1400" kern="1200" dirty="0">
            <a:latin typeface="ITC Avant Garde Pro Book" pitchFamily="50" charset="0"/>
          </a:endParaRPr>
        </a:p>
      </dsp:txBody>
      <dsp:txXfrm>
        <a:off x="2367842" y="389639"/>
        <a:ext cx="2072312" cy="828925"/>
      </dsp:txXfrm>
    </dsp:sp>
    <dsp:sp modelId="{DE8DC42F-3019-4E09-B32D-A9137525D641}">
      <dsp:nvSpPr>
        <dsp:cNvPr id="0" name=""/>
        <dsp:cNvSpPr/>
      </dsp:nvSpPr>
      <dsp:spPr>
        <a:xfrm>
          <a:off x="2367842" y="1218564"/>
          <a:ext cx="2072312" cy="285480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GB" sz="1400" b="1" kern="1200" dirty="0">
              <a:latin typeface="ITC Avant Garde Pro Book" pitchFamily="50" charset="0"/>
            </a:rPr>
            <a:t>highly collimated photon beam generated by a small divergence and small size source</a:t>
          </a:r>
          <a:endParaRPr lang="fa-IR" sz="1400" kern="1200" dirty="0">
            <a:latin typeface="ITC Avant Garde Pro Book" pitchFamily="50" charset="0"/>
          </a:endParaRPr>
        </a:p>
        <a:p>
          <a:pPr marL="228600" lvl="2" indent="-114300" algn="l" defTabSz="622300" rtl="0">
            <a:lnSpc>
              <a:spcPct val="90000"/>
            </a:lnSpc>
            <a:spcBef>
              <a:spcPct val="0"/>
            </a:spcBef>
            <a:spcAft>
              <a:spcPct val="15000"/>
            </a:spcAft>
            <a:buChar char="•"/>
          </a:pPr>
          <a:r>
            <a:rPr lang="de-DE" sz="1400" b="1" kern="1200" dirty="0">
              <a:latin typeface="ITC Avant Garde Pro Book" pitchFamily="50" charset="0"/>
            </a:rPr>
            <a:t>Brilliance = Photons / ( s </a:t>
          </a:r>
          <a:r>
            <a:rPr lang="de-DE" sz="1400" b="1" kern="1200" dirty="0">
              <a:latin typeface="ITC Avant Garde Pro Book" pitchFamily="50" charset="0"/>
              <a:sym typeface="Symbol" panose="05050102010706020507" pitchFamily="18" charset="2"/>
            </a:rPr>
            <a:t></a:t>
          </a:r>
          <a:r>
            <a:rPr lang="de-DE" sz="1400" b="1" kern="1200" dirty="0">
              <a:latin typeface="ITC Avant Garde Pro Book" pitchFamily="50" charset="0"/>
            </a:rPr>
            <a:t> mm</a:t>
          </a:r>
          <a:r>
            <a:rPr lang="de-DE" sz="1400" b="1" kern="1200" baseline="30000" dirty="0">
              <a:latin typeface="ITC Avant Garde Pro Book" pitchFamily="50" charset="0"/>
            </a:rPr>
            <a:t>2</a:t>
          </a:r>
          <a:r>
            <a:rPr lang="de-DE" sz="1400" b="1" kern="1200" dirty="0">
              <a:latin typeface="ITC Avant Garde Pro Book" pitchFamily="50" charset="0"/>
            </a:rPr>
            <a:t> </a:t>
          </a:r>
          <a:r>
            <a:rPr lang="de-DE" sz="1400" b="1" kern="1200" dirty="0">
              <a:latin typeface="ITC Avant Garde Pro Book" pitchFamily="50" charset="0"/>
              <a:sym typeface="Symbol" panose="05050102010706020507" pitchFamily="18" charset="2"/>
            </a:rPr>
            <a:t></a:t>
          </a:r>
          <a:r>
            <a:rPr lang="de-DE" sz="1400" b="1" kern="1200" dirty="0">
              <a:latin typeface="ITC Avant Garde Pro Book" pitchFamily="50" charset="0"/>
            </a:rPr>
            <a:t> mrad</a:t>
          </a:r>
          <a:r>
            <a:rPr lang="de-DE" sz="1400" b="1" kern="1200" baseline="30000" dirty="0">
              <a:latin typeface="ITC Avant Garde Pro Book" pitchFamily="50" charset="0"/>
            </a:rPr>
            <a:t>2</a:t>
          </a:r>
          <a:r>
            <a:rPr lang="de-DE" sz="1400" b="1" kern="1200" dirty="0">
              <a:latin typeface="ITC Avant Garde Pro Book" pitchFamily="50" charset="0"/>
            </a:rPr>
            <a:t> </a:t>
          </a:r>
          <a:r>
            <a:rPr lang="de-DE" sz="1400" b="1" kern="1200" dirty="0">
              <a:latin typeface="ITC Avant Garde Pro Book" pitchFamily="50" charset="0"/>
              <a:sym typeface="Symbol" panose="05050102010706020507" pitchFamily="18" charset="2"/>
            </a:rPr>
            <a:t></a:t>
          </a:r>
          <a:r>
            <a:rPr lang="de-DE" sz="1400" b="1" kern="1200" dirty="0">
              <a:latin typeface="ITC Avant Garde Pro Book" pitchFamily="50" charset="0"/>
            </a:rPr>
            <a:t> BW )</a:t>
          </a:r>
          <a:endParaRPr lang="fa-IR" sz="1400" kern="1200" dirty="0">
            <a:latin typeface="ITC Avant Garde Pro Book" pitchFamily="50" charset="0"/>
          </a:endParaRPr>
        </a:p>
      </dsp:txBody>
      <dsp:txXfrm>
        <a:off x="2367842" y="1218564"/>
        <a:ext cx="2072312" cy="2854800"/>
      </dsp:txXfrm>
    </dsp:sp>
    <dsp:sp modelId="{F2C2D9A1-6818-488B-A535-2CB679B3E6FE}">
      <dsp:nvSpPr>
        <dsp:cNvPr id="0" name=""/>
        <dsp:cNvSpPr/>
      </dsp:nvSpPr>
      <dsp:spPr>
        <a:xfrm>
          <a:off x="4730278" y="389639"/>
          <a:ext cx="2072312" cy="828925"/>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en-GB" sz="1400" b="1" kern="1200" dirty="0">
              <a:latin typeface="ITC Avant Garde Pro Book" pitchFamily="50" charset="0"/>
            </a:rPr>
            <a:t>Polarisation</a:t>
          </a:r>
          <a:endParaRPr lang="fa-IR" sz="1400" kern="1200" dirty="0">
            <a:latin typeface="ITC Avant Garde Pro Book" pitchFamily="50" charset="0"/>
          </a:endParaRPr>
        </a:p>
      </dsp:txBody>
      <dsp:txXfrm>
        <a:off x="4730278" y="389639"/>
        <a:ext cx="2072312" cy="828925"/>
      </dsp:txXfrm>
    </dsp:sp>
    <dsp:sp modelId="{78F25087-E8FF-420A-81D7-C8B637B2878D}">
      <dsp:nvSpPr>
        <dsp:cNvPr id="0" name=""/>
        <dsp:cNvSpPr/>
      </dsp:nvSpPr>
      <dsp:spPr>
        <a:xfrm>
          <a:off x="4730278" y="1218564"/>
          <a:ext cx="2072312" cy="285480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GB" sz="1400" b="1" kern="1200" dirty="0">
              <a:latin typeface="ITC Avant Garde Pro Book" pitchFamily="50" charset="0"/>
            </a:rPr>
            <a:t>both linear and circular (with IDs)</a:t>
          </a:r>
          <a:endParaRPr lang="fa-IR" sz="1400" kern="1200" dirty="0">
            <a:latin typeface="ITC Avant Garde Pro Book" pitchFamily="50" charset="0"/>
          </a:endParaRPr>
        </a:p>
      </dsp:txBody>
      <dsp:txXfrm>
        <a:off x="4730278" y="1218564"/>
        <a:ext cx="2072312" cy="2854800"/>
      </dsp:txXfrm>
    </dsp:sp>
    <dsp:sp modelId="{C485B950-D1C4-4942-AD40-80A82DAA57CA}">
      <dsp:nvSpPr>
        <dsp:cNvPr id="0" name=""/>
        <dsp:cNvSpPr/>
      </dsp:nvSpPr>
      <dsp:spPr>
        <a:xfrm>
          <a:off x="7092715" y="389639"/>
          <a:ext cx="2072312" cy="82892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en-GB" sz="1400" b="1" kern="1200">
              <a:latin typeface="ITC Avant Garde Pro Book" pitchFamily="50" charset="0"/>
            </a:rPr>
            <a:t>Pulsed Time Structure</a:t>
          </a:r>
          <a:endParaRPr lang="fa-IR" sz="1400" kern="1200">
            <a:latin typeface="ITC Avant Garde Pro Book" pitchFamily="50" charset="0"/>
          </a:endParaRPr>
        </a:p>
      </dsp:txBody>
      <dsp:txXfrm>
        <a:off x="7092715" y="389639"/>
        <a:ext cx="2072312" cy="828925"/>
      </dsp:txXfrm>
    </dsp:sp>
    <dsp:sp modelId="{87258B4F-2336-4E25-A6F0-49A6A36A8525}">
      <dsp:nvSpPr>
        <dsp:cNvPr id="0" name=""/>
        <dsp:cNvSpPr/>
      </dsp:nvSpPr>
      <dsp:spPr>
        <a:xfrm>
          <a:off x="7092715" y="1218564"/>
          <a:ext cx="2072312" cy="285480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GB" sz="1400" b="1" kern="1200" dirty="0">
              <a:latin typeface="ITC Avant Garde Pro Book" pitchFamily="50" charset="0"/>
            </a:rPr>
            <a:t>pulsed length down to </a:t>
          </a:r>
          <a:r>
            <a:rPr lang="de-DE" sz="1400" b="1" kern="1200" dirty="0">
              <a:latin typeface="ITC Avant Garde Pro Book" pitchFamily="50" charset="0"/>
            </a:rPr>
            <a:t>10s ps in SRs / 10s fs in FELs</a:t>
          </a:r>
          <a:endParaRPr lang="fa-IR" sz="1400" kern="1200" dirty="0">
            <a:latin typeface="ITC Avant Garde Pro Book" pitchFamily="50" charset="0"/>
          </a:endParaRPr>
        </a:p>
      </dsp:txBody>
      <dsp:txXfrm>
        <a:off x="7092715" y="1218564"/>
        <a:ext cx="2072312" cy="2854800"/>
      </dsp:txXfrm>
    </dsp:sp>
    <dsp:sp modelId="{B3616E8E-EF19-4A47-AC40-BB2161B15E0D}">
      <dsp:nvSpPr>
        <dsp:cNvPr id="0" name=""/>
        <dsp:cNvSpPr/>
      </dsp:nvSpPr>
      <dsp:spPr>
        <a:xfrm>
          <a:off x="9455151" y="389639"/>
          <a:ext cx="2072312" cy="828925"/>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en-GB" sz="1400" b="1" kern="1200">
              <a:latin typeface="ITC Avant Garde Pro Book" pitchFamily="50" charset="0"/>
            </a:rPr>
            <a:t>High Stability</a:t>
          </a:r>
          <a:endParaRPr lang="fa-IR" sz="1400" kern="1200">
            <a:latin typeface="ITC Avant Garde Pro Book" pitchFamily="50" charset="0"/>
          </a:endParaRPr>
        </a:p>
      </dsp:txBody>
      <dsp:txXfrm>
        <a:off x="9455151" y="389639"/>
        <a:ext cx="2072312" cy="828925"/>
      </dsp:txXfrm>
    </dsp:sp>
    <dsp:sp modelId="{A13B5915-9C39-4125-B838-7A7FD49F39B6}">
      <dsp:nvSpPr>
        <dsp:cNvPr id="0" name=""/>
        <dsp:cNvSpPr/>
      </dsp:nvSpPr>
      <dsp:spPr>
        <a:xfrm>
          <a:off x="9455151" y="1218564"/>
          <a:ext cx="2072312" cy="2854800"/>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GB" sz="1400" b="1" kern="1200" dirty="0">
              <a:latin typeface="ITC Avant Garde Pro Book" pitchFamily="50" charset="0"/>
            </a:rPr>
            <a:t>Submicron source stability in SR</a:t>
          </a:r>
          <a:endParaRPr lang="fa-IR" sz="1400" kern="1200" dirty="0">
            <a:latin typeface="ITC Avant Garde Pro Book" pitchFamily="50" charset="0"/>
          </a:endParaRPr>
        </a:p>
        <a:p>
          <a:pPr marL="114300" lvl="1" indent="-114300" algn="l" defTabSz="622300" rtl="0">
            <a:lnSpc>
              <a:spcPct val="90000"/>
            </a:lnSpc>
            <a:spcBef>
              <a:spcPct val="0"/>
            </a:spcBef>
            <a:spcAft>
              <a:spcPct val="15000"/>
            </a:spcAft>
            <a:buChar char="•"/>
          </a:pPr>
          <a:r>
            <a:rPr lang="de-DE" sz="1400" b="1" kern="1200">
              <a:latin typeface="ITC Avant Garde Pro Book" pitchFamily="50" charset="0"/>
            </a:rPr>
            <a:t>Partial coherence in SRs</a:t>
          </a:r>
          <a:endParaRPr lang="fa-IR" sz="1400" kern="1200">
            <a:latin typeface="ITC Avant Garde Pro Book" pitchFamily="50" charset="0"/>
          </a:endParaRPr>
        </a:p>
        <a:p>
          <a:pPr marL="114300" lvl="1" indent="-114300" algn="l" defTabSz="622300" rtl="0">
            <a:lnSpc>
              <a:spcPct val="90000"/>
            </a:lnSpc>
            <a:spcBef>
              <a:spcPct val="0"/>
            </a:spcBef>
            <a:spcAft>
              <a:spcPct val="15000"/>
            </a:spcAft>
            <a:buChar char="•"/>
          </a:pPr>
          <a:r>
            <a:rPr lang="de-DE" sz="1400" b="1" kern="1200" dirty="0">
              <a:latin typeface="ITC Avant Garde Pro Book" pitchFamily="50" charset="0"/>
            </a:rPr>
            <a:t>Full T coherence in FELs</a:t>
          </a:r>
          <a:endParaRPr lang="fa-IR" sz="1400" kern="1200" dirty="0">
            <a:latin typeface="ITC Avant Garde Pro Book" pitchFamily="50" charset="0"/>
          </a:endParaRPr>
        </a:p>
      </dsp:txBody>
      <dsp:txXfrm>
        <a:off x="9455151" y="1218564"/>
        <a:ext cx="2072312" cy="28548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D3387C-F590-E2FD-561B-12B5FE9B19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ECE7D5A-26F0-4D03-8652-584A084149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51C4D6-B68A-4740-8183-48308AE3375A}" type="datetimeFigureOut">
              <a:rPr lang="en-US" smtClean="0"/>
              <a:t>6/26/2023</a:t>
            </a:fld>
            <a:endParaRPr lang="en-US"/>
          </a:p>
        </p:txBody>
      </p:sp>
      <p:sp>
        <p:nvSpPr>
          <p:cNvPr id="4" name="Footer Placeholder 3">
            <a:extLst>
              <a:ext uri="{FF2B5EF4-FFF2-40B4-BE49-F238E27FC236}">
                <a16:creationId xmlns:a16="http://schemas.microsoft.com/office/drawing/2014/main" id="{F6050F70-1BBF-4C3C-6983-6B1AF7F24C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C8CC16F-70A9-A18D-EAEC-5C72B26C574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0E9303-C29A-4806-995F-65AFC477C745}" type="slidenum">
              <a:rPr lang="en-US" smtClean="0"/>
              <a:t>‹#›</a:t>
            </a:fld>
            <a:endParaRPr lang="en-US"/>
          </a:p>
        </p:txBody>
      </p:sp>
    </p:spTree>
    <p:extLst>
      <p:ext uri="{BB962C8B-B14F-4D97-AF65-F5344CB8AC3E}">
        <p14:creationId xmlns:p14="http://schemas.microsoft.com/office/powerpoint/2010/main" val="10246480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A2A0BA9-05BA-4444-9BFB-D1FED91A03BF}" type="datetimeFigureOut">
              <a:rPr lang="fa-IR" smtClean="0"/>
              <a:t>08/12/1444</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5C9A585C-FC4C-4C2A-8A8A-66B40F6EC103}" type="slidenum">
              <a:rPr lang="fa-IR" smtClean="0"/>
              <a:t>‹#›</a:t>
            </a:fld>
            <a:endParaRPr lang="fa-IR"/>
          </a:p>
        </p:txBody>
      </p:sp>
    </p:spTree>
    <p:extLst>
      <p:ext uri="{BB962C8B-B14F-4D97-AF65-F5344CB8AC3E}">
        <p14:creationId xmlns:p14="http://schemas.microsoft.com/office/powerpoint/2010/main" val="410329114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9A585C-FC4C-4C2A-8A8A-66B40F6EC103}" type="slidenum">
              <a:rPr lang="fa-IR" smtClean="0"/>
              <a:t>1</a:t>
            </a:fld>
            <a:endParaRPr lang="fa-IR"/>
          </a:p>
        </p:txBody>
      </p:sp>
    </p:spTree>
    <p:extLst>
      <p:ext uri="{BB962C8B-B14F-4D97-AF65-F5344CB8AC3E}">
        <p14:creationId xmlns:p14="http://schemas.microsoft.com/office/powerpoint/2010/main" val="805017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آبی مجاری تنفسی قرمز رگ‌های خونی باز و سالم و زرد عروق بسته و تخریب شده</a:t>
            </a:r>
          </a:p>
        </p:txBody>
      </p:sp>
      <p:sp>
        <p:nvSpPr>
          <p:cNvPr id="4" name="Slide Number Placeholder 3"/>
          <p:cNvSpPr>
            <a:spLocks noGrp="1"/>
          </p:cNvSpPr>
          <p:nvPr>
            <p:ph type="sldNum" sz="quarter" idx="5"/>
          </p:nvPr>
        </p:nvSpPr>
        <p:spPr/>
        <p:txBody>
          <a:bodyPr/>
          <a:lstStyle/>
          <a:p>
            <a:fld id="{FAE5434F-69C8-4308-B9D9-8160E7D34148}" type="slidenum">
              <a:rPr lang="fa-IR" smtClean="0"/>
              <a:t>2</a:t>
            </a:fld>
            <a:endParaRPr lang="fa-IR"/>
          </a:p>
        </p:txBody>
      </p:sp>
    </p:spTree>
    <p:extLst>
      <p:ext uri="{BB962C8B-B14F-4D97-AF65-F5344CB8AC3E}">
        <p14:creationId xmlns:p14="http://schemas.microsoft.com/office/powerpoint/2010/main" val="2748352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9A585C-FC4C-4C2A-8A8A-66B40F6EC103}" type="slidenum">
              <a:rPr lang="fa-IR" smtClean="0"/>
              <a:t>6</a:t>
            </a:fld>
            <a:endParaRPr lang="fa-IR"/>
          </a:p>
        </p:txBody>
      </p:sp>
    </p:spTree>
    <p:extLst>
      <p:ext uri="{BB962C8B-B14F-4D97-AF65-F5344CB8AC3E}">
        <p14:creationId xmlns:p14="http://schemas.microsoft.com/office/powerpoint/2010/main" val="457848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9A585C-FC4C-4C2A-8A8A-66B40F6EC103}" type="slidenum">
              <a:rPr lang="fa-IR" smtClean="0"/>
              <a:t>11</a:t>
            </a:fld>
            <a:endParaRPr lang="fa-IR"/>
          </a:p>
        </p:txBody>
      </p:sp>
    </p:spTree>
    <p:extLst>
      <p:ext uri="{BB962C8B-B14F-4D97-AF65-F5344CB8AC3E}">
        <p14:creationId xmlns:p14="http://schemas.microsoft.com/office/powerpoint/2010/main" val="3646469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endParaRPr lang="en-US" dirty="0"/>
          </a:p>
        </p:txBody>
      </p:sp>
      <p:sp>
        <p:nvSpPr>
          <p:cNvPr id="4" name="Slide Number Placeholder 3"/>
          <p:cNvSpPr>
            <a:spLocks noGrp="1"/>
          </p:cNvSpPr>
          <p:nvPr>
            <p:ph type="sldNum" sz="quarter" idx="5"/>
          </p:nvPr>
        </p:nvSpPr>
        <p:spPr/>
        <p:txBody>
          <a:bodyPr/>
          <a:lstStyle/>
          <a:p>
            <a:fld id="{5C9A585C-FC4C-4C2A-8A8A-66B40F6EC103}" type="slidenum">
              <a:rPr lang="fa-IR" smtClean="0"/>
              <a:t>12</a:t>
            </a:fld>
            <a:endParaRPr lang="fa-IR"/>
          </a:p>
        </p:txBody>
      </p:sp>
    </p:spTree>
    <p:extLst>
      <p:ext uri="{BB962C8B-B14F-4D97-AF65-F5344CB8AC3E}">
        <p14:creationId xmlns:p14="http://schemas.microsoft.com/office/powerpoint/2010/main" val="788787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282859"/>
                </a:solidFill>
                <a:latin typeface="Arial" panose="020B0604020202020204" pitchFamily="34" charset="0"/>
              </a:rPr>
              <a:t>generally 800-900 detector elements</a:t>
            </a:r>
          </a:p>
          <a:p>
            <a:pPr algn="l" rtl="0"/>
            <a:r>
              <a:rPr lang="en-US" sz="1800" b="0" i="0" u="none" strike="noStrike" baseline="0" dirty="0">
                <a:solidFill>
                  <a:srgbClr val="282859"/>
                </a:solidFill>
                <a:latin typeface="Arial" panose="020B0604020202020204" pitchFamily="34" charset="0"/>
              </a:rPr>
              <a:t>taking about 1000 angular measurements</a:t>
            </a:r>
          </a:p>
          <a:p>
            <a:pPr algn="l" rtl="0"/>
            <a:r>
              <a:rPr lang="en-US" sz="1800" b="0" i="0" u="none" strike="noStrike" baseline="0" dirty="0">
                <a:solidFill>
                  <a:srgbClr val="282859"/>
                </a:solidFill>
                <a:latin typeface="Arial" panose="020B0604020202020204" pitchFamily="34" charset="0"/>
              </a:rPr>
              <a:t>attenuation of the primary beam</a:t>
            </a:r>
            <a:endParaRPr lang="en-US" dirty="0"/>
          </a:p>
        </p:txBody>
      </p:sp>
      <p:sp>
        <p:nvSpPr>
          <p:cNvPr id="4" name="Slide Number Placeholder 3"/>
          <p:cNvSpPr>
            <a:spLocks noGrp="1"/>
          </p:cNvSpPr>
          <p:nvPr>
            <p:ph type="sldNum" sz="quarter" idx="5"/>
          </p:nvPr>
        </p:nvSpPr>
        <p:spPr/>
        <p:txBody>
          <a:bodyPr/>
          <a:lstStyle/>
          <a:p>
            <a:fld id="{5C9A585C-FC4C-4C2A-8A8A-66B40F6EC103}" type="slidenum">
              <a:rPr lang="fa-IR" smtClean="0"/>
              <a:t>13</a:t>
            </a:fld>
            <a:endParaRPr lang="fa-IR"/>
          </a:p>
        </p:txBody>
      </p:sp>
    </p:spTree>
    <p:extLst>
      <p:ext uri="{BB962C8B-B14F-4D97-AF65-F5344CB8AC3E}">
        <p14:creationId xmlns:p14="http://schemas.microsoft.com/office/powerpoint/2010/main" val="4205724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Geant4 Monte Carlo calculated 3 T (Cu/Al) microbeam dose profile (A) at the entrance (0.25 mm) and tumor depths (5.5 mm) in water. MRT irradiation depth dose curve (B) showing the peak (red) and valley (green) doses in water, overlaid with the micro-CT sagittal profile of a rat in this study to show the dose distribution in the rat and tumor (location indicated by white arrow). Monte Carlo calculated peak and valley doses were verified dosimetrically at 12.5 mm depth.</a:t>
            </a:r>
          </a:p>
        </p:txBody>
      </p:sp>
      <p:sp>
        <p:nvSpPr>
          <p:cNvPr id="4" name="Slide Number Placeholder 3"/>
          <p:cNvSpPr>
            <a:spLocks noGrp="1"/>
          </p:cNvSpPr>
          <p:nvPr>
            <p:ph type="sldNum" sz="quarter" idx="5"/>
          </p:nvPr>
        </p:nvSpPr>
        <p:spPr/>
        <p:txBody>
          <a:bodyPr/>
          <a:lstStyle/>
          <a:p>
            <a:fld id="{5C9A585C-FC4C-4C2A-8A8A-66B40F6EC103}" type="slidenum">
              <a:rPr lang="fa-IR" smtClean="0"/>
              <a:t>30</a:t>
            </a:fld>
            <a:endParaRPr lang="fa-IR"/>
          </a:p>
        </p:txBody>
      </p:sp>
    </p:spTree>
    <p:extLst>
      <p:ext uri="{BB962C8B-B14F-4D97-AF65-F5344CB8AC3E}">
        <p14:creationId xmlns:p14="http://schemas.microsoft.com/office/powerpoint/2010/main" val="2468270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FarhangFaNum" panose="00000500000000000000" pitchFamily="2" charset="-78"/>
              </a:rPr>
              <a:t>Owen, D.R., Allerton, C.M., Anderson, A.S., </a:t>
            </a:r>
            <a:r>
              <a:rPr lang="en-US" sz="1800" dirty="0" err="1">
                <a:effectLst/>
                <a:latin typeface="Times New Roman" panose="02020603050405020304" pitchFamily="18" charset="0"/>
                <a:ea typeface="Calibri" panose="020F0502020204030204" pitchFamily="34" charset="0"/>
                <a:cs typeface="FarhangFaNum" panose="00000500000000000000" pitchFamily="2" charset="-78"/>
              </a:rPr>
              <a:t>Aschenbrenner</a:t>
            </a:r>
            <a:r>
              <a:rPr lang="en-US" sz="1800" dirty="0">
                <a:effectLst/>
                <a:latin typeface="Times New Roman" panose="02020603050405020304" pitchFamily="18" charset="0"/>
                <a:ea typeface="Calibri" panose="020F0502020204030204" pitchFamily="34" charset="0"/>
                <a:cs typeface="FarhangFaNum" panose="00000500000000000000" pitchFamily="2" charset="-78"/>
              </a:rPr>
              <a:t>, L., Avery, M., </a:t>
            </a:r>
            <a:r>
              <a:rPr lang="en-US" sz="1800" dirty="0" err="1">
                <a:effectLst/>
                <a:latin typeface="Times New Roman" panose="02020603050405020304" pitchFamily="18" charset="0"/>
                <a:ea typeface="Calibri" panose="020F0502020204030204" pitchFamily="34" charset="0"/>
                <a:cs typeface="FarhangFaNum" panose="00000500000000000000" pitchFamily="2" charset="-78"/>
              </a:rPr>
              <a:t>Berritt</a:t>
            </a:r>
            <a:r>
              <a:rPr lang="en-US" sz="1800" dirty="0">
                <a:effectLst/>
                <a:latin typeface="Times New Roman" panose="02020603050405020304" pitchFamily="18" charset="0"/>
                <a:ea typeface="Calibri" panose="020F0502020204030204" pitchFamily="34" charset="0"/>
                <a:cs typeface="FarhangFaNum" panose="00000500000000000000" pitchFamily="2" charset="-78"/>
              </a:rPr>
              <a:t>, S., Boras, B., Cardin, R.D., Carlo, A., Coffman, K.J. and </a:t>
            </a:r>
            <a:r>
              <a:rPr lang="en-US" sz="1800" dirty="0" err="1">
                <a:effectLst/>
                <a:latin typeface="Times New Roman" panose="02020603050405020304" pitchFamily="18" charset="0"/>
                <a:ea typeface="Calibri" panose="020F0502020204030204" pitchFamily="34" charset="0"/>
                <a:cs typeface="FarhangFaNum" panose="00000500000000000000" pitchFamily="2" charset="-78"/>
              </a:rPr>
              <a:t>Dantonio</a:t>
            </a:r>
            <a:r>
              <a:rPr lang="en-US" sz="1800" dirty="0">
                <a:effectLst/>
                <a:latin typeface="Times New Roman" panose="02020603050405020304" pitchFamily="18" charset="0"/>
                <a:ea typeface="Calibri" panose="020F0502020204030204" pitchFamily="34" charset="0"/>
                <a:cs typeface="FarhangFaNum" panose="00000500000000000000" pitchFamily="2" charset="-78"/>
              </a:rPr>
              <a:t>, A., 2021. An oral SARS-CoV-2 </a:t>
            </a:r>
            <a:r>
              <a:rPr lang="en-US" sz="1800" dirty="0" err="1">
                <a:effectLst/>
                <a:latin typeface="Times New Roman" panose="02020603050405020304" pitchFamily="18" charset="0"/>
                <a:ea typeface="Calibri" panose="020F0502020204030204" pitchFamily="34" charset="0"/>
                <a:cs typeface="FarhangFaNum" panose="00000500000000000000" pitchFamily="2" charset="-78"/>
              </a:rPr>
              <a:t>Mpro</a:t>
            </a:r>
            <a:r>
              <a:rPr lang="en-US" sz="1800" dirty="0">
                <a:effectLst/>
                <a:latin typeface="Times New Roman" panose="02020603050405020304" pitchFamily="18" charset="0"/>
                <a:ea typeface="Calibri" panose="020F0502020204030204" pitchFamily="34" charset="0"/>
                <a:cs typeface="FarhangFaNum" panose="00000500000000000000" pitchFamily="2" charset="-78"/>
              </a:rPr>
              <a:t> inhibitor clinical candidate for the treatment of COVID-19. </a:t>
            </a:r>
            <a:r>
              <a:rPr lang="en-US" sz="1800" i="1" dirty="0">
                <a:effectLst/>
                <a:latin typeface="Times New Roman" panose="02020603050405020304" pitchFamily="18" charset="0"/>
                <a:ea typeface="Calibri" panose="020F0502020204030204" pitchFamily="34" charset="0"/>
                <a:cs typeface="FarhangFaNum" panose="00000500000000000000" pitchFamily="2" charset="-78"/>
              </a:rPr>
              <a:t>Science</a:t>
            </a:r>
            <a:r>
              <a:rPr lang="en-US" sz="1800" dirty="0">
                <a:effectLst/>
                <a:latin typeface="Times New Roman" panose="02020603050405020304" pitchFamily="18" charset="0"/>
                <a:ea typeface="Calibri" panose="020F0502020204030204" pitchFamily="34" charset="0"/>
                <a:cs typeface="FarhangFaNum" panose="00000500000000000000" pitchFamily="2" charset="-78"/>
              </a:rPr>
              <a:t>, </a:t>
            </a:r>
            <a:r>
              <a:rPr lang="en-US" sz="1800" i="1" dirty="0">
                <a:effectLst/>
                <a:latin typeface="Times New Roman" panose="02020603050405020304" pitchFamily="18" charset="0"/>
                <a:ea typeface="Calibri" panose="020F0502020204030204" pitchFamily="34" charset="0"/>
                <a:cs typeface="FarhangFaNum" panose="00000500000000000000" pitchFamily="2" charset="-78"/>
              </a:rPr>
              <a:t>374</a:t>
            </a:r>
            <a:r>
              <a:rPr lang="en-US" sz="1800" dirty="0">
                <a:effectLst/>
                <a:latin typeface="Times New Roman" panose="02020603050405020304" pitchFamily="18" charset="0"/>
                <a:ea typeface="Calibri" panose="020F0502020204030204" pitchFamily="34" charset="0"/>
                <a:cs typeface="FarhangFaNum" panose="00000500000000000000" pitchFamily="2" charset="-78"/>
              </a:rPr>
              <a:t>(6575), pp.1586-1593.</a:t>
            </a:r>
          </a:p>
          <a:p>
            <a:pPr marL="0" marR="0" lvl="0" indent="0" algn="r" defTabSz="914400" rtl="1" eaLnBrk="1" fontAlgn="auto" latinLnBrk="0" hangingPunct="1">
              <a:lnSpc>
                <a:spcPct val="100000"/>
              </a:lnSpc>
              <a:spcBef>
                <a:spcPts val="0"/>
              </a:spcBef>
              <a:spcAft>
                <a:spcPts val="0"/>
              </a:spcAft>
              <a:buClrTx/>
              <a:buSzTx/>
              <a:buFontTx/>
              <a:buNone/>
              <a:tabLst/>
              <a:defRPr/>
            </a:pPr>
            <a:r>
              <a:rPr lang="fa-IR" sz="1800" b="1" dirty="0">
                <a:effectLst>
                  <a:glow rad="139700">
                    <a:schemeClr val="accent5">
                      <a:satMod val="175000"/>
                      <a:alpha val="40000"/>
                    </a:schemeClr>
                  </a:glow>
                </a:effectLst>
                <a:latin typeface="IRNazanin" panose="02000506000000020002" pitchFamily="2" charset="-78"/>
                <a:cs typeface="IRNazanin" panose="02000506000000020002" pitchFamily="2" charset="-78"/>
              </a:rPr>
              <a:t>استفاده از پرتو ایکس </a:t>
            </a:r>
            <a:r>
              <a:rPr lang="fa-IR" sz="1800" b="1" dirty="0" err="1">
                <a:effectLst>
                  <a:glow rad="139700">
                    <a:schemeClr val="accent5">
                      <a:satMod val="175000"/>
                      <a:alpha val="40000"/>
                    </a:schemeClr>
                  </a:glow>
                </a:effectLst>
                <a:latin typeface="IRNazanin" panose="02000506000000020002" pitchFamily="2" charset="-78"/>
                <a:cs typeface="IRNazanin" panose="02000506000000020002" pitchFamily="2" charset="-78"/>
              </a:rPr>
              <a:t>سنکروترونی</a:t>
            </a:r>
            <a:r>
              <a:rPr lang="fa-IR" sz="1800" b="1" dirty="0">
                <a:effectLst>
                  <a:glow rad="139700">
                    <a:schemeClr val="accent5">
                      <a:satMod val="175000"/>
                      <a:alpha val="40000"/>
                    </a:schemeClr>
                  </a:glow>
                </a:effectLst>
                <a:latin typeface="IRNazanin" panose="02000506000000020002" pitchFamily="2" charset="-78"/>
                <a:cs typeface="IRNazanin" panose="02000506000000020002" pitchFamily="2" charset="-78"/>
              </a:rPr>
              <a:t> برای بررسی ساختارهای اتمی </a:t>
            </a:r>
            <a:r>
              <a:rPr lang="fa-IR" sz="1800" b="1" dirty="0" err="1">
                <a:effectLst>
                  <a:glow rad="139700">
                    <a:schemeClr val="accent5">
                      <a:satMod val="175000"/>
                      <a:alpha val="40000"/>
                    </a:schemeClr>
                  </a:glow>
                </a:effectLst>
                <a:latin typeface="IRNazanin" panose="02000506000000020002" pitchFamily="2" charset="-78"/>
                <a:cs typeface="IRNazanin" panose="02000506000000020002" pitchFamily="2" charset="-78"/>
              </a:rPr>
              <a:t>پروتئین‌هایی</a:t>
            </a:r>
            <a:r>
              <a:rPr lang="fa-IR" sz="1800" b="1" dirty="0">
                <a:effectLst>
                  <a:glow rad="139700">
                    <a:schemeClr val="accent5">
                      <a:satMod val="175000"/>
                      <a:alpha val="40000"/>
                    </a:schemeClr>
                  </a:glow>
                </a:effectLst>
                <a:latin typeface="IRNazanin" panose="02000506000000020002" pitchFamily="2" charset="-78"/>
                <a:cs typeface="IRNazanin" panose="02000506000000020002" pitchFamily="2" charset="-78"/>
              </a:rPr>
              <a:t> که ویروس کووید-19 را </a:t>
            </a:r>
            <a:r>
              <a:rPr lang="fa-IR" sz="1800" b="1" dirty="0" err="1">
                <a:effectLst>
                  <a:glow rad="139700">
                    <a:schemeClr val="accent5">
                      <a:satMod val="175000"/>
                      <a:alpha val="40000"/>
                    </a:schemeClr>
                  </a:glow>
                </a:effectLst>
                <a:latin typeface="IRNazanin" panose="02000506000000020002" pitchFamily="2" charset="-78"/>
                <a:cs typeface="IRNazanin" panose="02000506000000020002" pitchFamily="2" charset="-78"/>
              </a:rPr>
              <a:t>می‌سازند</a:t>
            </a:r>
            <a:r>
              <a:rPr lang="fa-IR" sz="1800" b="1" dirty="0">
                <a:effectLst>
                  <a:glow rad="139700">
                    <a:schemeClr val="accent5">
                      <a:satMod val="175000"/>
                      <a:alpha val="40000"/>
                    </a:schemeClr>
                  </a:glow>
                </a:effectLst>
                <a:latin typeface="IRNazanin" panose="02000506000000020002" pitchFamily="2" charset="-78"/>
                <a:cs typeface="IRNazanin" panose="02000506000000020002" pitchFamily="2" charset="-78"/>
              </a:rPr>
              <a:t> برای تولید داروی </a:t>
            </a:r>
            <a:r>
              <a:rPr lang="en-US" sz="1800" b="1" dirty="0">
                <a:effectLst>
                  <a:glow rad="139700">
                    <a:schemeClr val="accent5">
                      <a:satMod val="175000"/>
                      <a:alpha val="40000"/>
                    </a:schemeClr>
                  </a:glow>
                </a:effectLst>
                <a:latin typeface="IRNazanin" panose="02000506000000020002" pitchFamily="2" charset="-78"/>
                <a:cs typeface="IRNazanin" panose="02000506000000020002" pitchFamily="2" charset="-78"/>
              </a:rPr>
              <a:t>Paxlovid</a:t>
            </a:r>
            <a:endParaRPr lang="fa-IR" sz="1800" b="1" dirty="0">
              <a:effectLst>
                <a:glow rad="139700">
                  <a:schemeClr val="accent5">
                    <a:satMod val="175000"/>
                    <a:alpha val="40000"/>
                  </a:schemeClr>
                </a:glow>
              </a:effectLst>
              <a:latin typeface="IRNazanin" panose="02000506000000020002" pitchFamily="2" charset="-78"/>
              <a:cs typeface="IRNazanin" panose="02000506000000020002" pitchFamily="2"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FarhangFaNum" panose="00000500000000000000" pitchFamily="2" charset="-78"/>
            </a:endParaRPr>
          </a:p>
          <a:p>
            <a:pPr algn="r" rtl="1"/>
            <a:endParaRPr lang="en-US" dirty="0"/>
          </a:p>
        </p:txBody>
      </p:sp>
      <p:sp>
        <p:nvSpPr>
          <p:cNvPr id="4" name="Slide Number Placeholder 3"/>
          <p:cNvSpPr>
            <a:spLocks noGrp="1"/>
          </p:cNvSpPr>
          <p:nvPr>
            <p:ph type="sldNum" sz="quarter" idx="5"/>
          </p:nvPr>
        </p:nvSpPr>
        <p:spPr/>
        <p:txBody>
          <a:bodyPr/>
          <a:lstStyle/>
          <a:p>
            <a:fld id="{30B78A82-27B6-4998-9386-C84D789BB744}" type="slidenum">
              <a:rPr lang="en-US" smtClean="0"/>
              <a:t>35</a:t>
            </a:fld>
            <a:endParaRPr lang="en-US"/>
          </a:p>
        </p:txBody>
      </p:sp>
    </p:spTree>
    <p:extLst>
      <p:ext uri="{BB962C8B-B14F-4D97-AF65-F5344CB8AC3E}">
        <p14:creationId xmlns:p14="http://schemas.microsoft.com/office/powerpoint/2010/main" val="5431926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2B93F94-05DD-4B43-B7B7-DAD6C06B81CE}" type="datetime1">
              <a:rPr lang="en-US" smtClean="0"/>
              <a:t>6/26/2023</a:t>
            </a:fld>
            <a:endParaRPr lang="fa-IR" dirty="0"/>
          </a:p>
        </p:txBody>
      </p:sp>
      <p:sp>
        <p:nvSpPr>
          <p:cNvPr id="5" name="Footer Placeholder 4"/>
          <p:cNvSpPr>
            <a:spLocks noGrp="1"/>
          </p:cNvSpPr>
          <p:nvPr>
            <p:ph type="ftr" sz="quarter" idx="11"/>
          </p:nvPr>
        </p:nvSpPr>
        <p:spPr/>
        <p:txBody>
          <a:bodyPr/>
          <a:lstStyle/>
          <a:p>
            <a:endParaRPr lang="fa-IR" dirty="0"/>
          </a:p>
        </p:txBody>
      </p:sp>
      <p:sp>
        <p:nvSpPr>
          <p:cNvPr id="6" name="Slide Number Placeholder 5"/>
          <p:cNvSpPr>
            <a:spLocks noGrp="1"/>
          </p:cNvSpPr>
          <p:nvPr>
            <p:ph type="sldNum" sz="quarter" idx="12"/>
          </p:nvPr>
        </p:nvSpPr>
        <p:spPr/>
        <p:txBody>
          <a:bodyPr/>
          <a:lstStyle/>
          <a:p>
            <a:fld id="{2AA81221-6CFF-482D-8DC1-B5FF537042AD}" type="slidenum">
              <a:rPr lang="fa-IR" smtClean="0"/>
              <a:pPr/>
              <a:t>‹#›</a:t>
            </a:fld>
            <a:endParaRPr lang="fa-IR"/>
          </a:p>
        </p:txBody>
      </p:sp>
      <p:pic>
        <p:nvPicPr>
          <p:cNvPr id="7" name="Picture 6">
            <a:extLst>
              <a:ext uri="{FF2B5EF4-FFF2-40B4-BE49-F238E27FC236}">
                <a16:creationId xmlns:a16="http://schemas.microsoft.com/office/drawing/2014/main" id="{AB463F97-6BDE-0076-25D2-A9BB3A7F47BD}"/>
              </a:ext>
            </a:extLst>
          </p:cNvPr>
          <p:cNvPicPr>
            <a:picLocks noChangeAspect="1"/>
          </p:cNvPicPr>
          <p:nvPr userDrawn="1"/>
        </p:nvPicPr>
        <p:blipFill>
          <a:blip r:embed="rId2"/>
          <a:stretch>
            <a:fillRect/>
          </a:stretch>
        </p:blipFill>
        <p:spPr>
          <a:xfrm>
            <a:off x="1520499" y="189925"/>
            <a:ext cx="1335571" cy="7530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2">
            <a:extLst>
              <a:ext uri="{FF2B5EF4-FFF2-40B4-BE49-F238E27FC236}">
                <a16:creationId xmlns:a16="http://schemas.microsoft.com/office/drawing/2014/main" id="{68040478-46F0-EB23-5BA1-3F1A607EF358}"/>
              </a:ext>
            </a:extLst>
          </p:cNvPr>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170415" y="189925"/>
            <a:ext cx="1143000" cy="64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1F075BAC-3C2D-2AF5-1598-E9CA7C248C26}"/>
              </a:ext>
            </a:extLst>
          </p:cNvPr>
          <p:cNvPicPr>
            <a:picLocks noChangeAspect="1"/>
          </p:cNvPicPr>
          <p:nvPr userDrawn="1"/>
        </p:nvPicPr>
        <p:blipFill>
          <a:blip r:embed="rId4"/>
          <a:stretch>
            <a:fillRect/>
          </a:stretch>
        </p:blipFill>
        <p:spPr>
          <a:xfrm>
            <a:off x="10940143" y="7044"/>
            <a:ext cx="1241538" cy="1241538"/>
          </a:xfrm>
          <a:prstGeom prst="rect">
            <a:avLst/>
          </a:prstGeom>
        </p:spPr>
      </p:pic>
    </p:spTree>
    <p:extLst>
      <p:ext uri="{BB962C8B-B14F-4D97-AF65-F5344CB8AC3E}">
        <p14:creationId xmlns:p14="http://schemas.microsoft.com/office/powerpoint/2010/main" val="234020929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1CEAD1-B339-4BAB-A792-B4467C9D2039}" type="datetime1">
              <a:rPr lang="en-US" smtClean="0"/>
              <a:t>6/26/2023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A81221-6CFF-482D-8DC1-B5FF537042AD}" type="slidenum">
              <a:rPr lang="fa-IR" smtClean="0"/>
              <a:t>‹#›</a:t>
            </a:fld>
            <a:endParaRPr lang="fa-IR"/>
          </a:p>
        </p:txBody>
      </p:sp>
    </p:spTree>
    <p:extLst>
      <p:ext uri="{BB962C8B-B14F-4D97-AF65-F5344CB8AC3E}">
        <p14:creationId xmlns:p14="http://schemas.microsoft.com/office/powerpoint/2010/main" val="276134922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1C0D88-21B5-4E52-8F6C-69432DE76EFE}" type="datetime1">
              <a:rPr lang="en-US" smtClean="0"/>
              <a:t>6/26/2023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A81221-6CFF-482D-8DC1-B5FF537042AD}" type="slidenum">
              <a:rPr lang="fa-IR" smtClean="0"/>
              <a:t>‹#›</a:t>
            </a:fld>
            <a:endParaRPr lang="fa-IR"/>
          </a:p>
        </p:txBody>
      </p:sp>
    </p:spTree>
    <p:extLst>
      <p:ext uri="{BB962C8B-B14F-4D97-AF65-F5344CB8AC3E}">
        <p14:creationId xmlns:p14="http://schemas.microsoft.com/office/powerpoint/2010/main" val="18966317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5BB8A-3106-5543-6491-5BBE7F4997C1}"/>
              </a:ext>
            </a:extLst>
          </p:cNvPr>
          <p:cNvSpPr>
            <a:spLocks noGrp="1"/>
          </p:cNvSpPr>
          <p:nvPr>
            <p:ph type="title"/>
          </p:nvPr>
        </p:nvSpPr>
        <p:spPr>
          <a:xfrm>
            <a:off x="739775" y="1676400"/>
            <a:ext cx="10515600" cy="1346200"/>
          </a:xfrm>
        </p:spPr>
        <p:txBody>
          <a:bodyPr/>
          <a:lstStyle/>
          <a:p>
            <a:r>
              <a:rPr lang="en-US" dirty="0"/>
              <a:t>Click to edit Master title style</a:t>
            </a:r>
          </a:p>
        </p:txBody>
      </p:sp>
      <p:sp>
        <p:nvSpPr>
          <p:cNvPr id="4" name="Content Placeholder 3">
            <a:extLst>
              <a:ext uri="{FF2B5EF4-FFF2-40B4-BE49-F238E27FC236}">
                <a16:creationId xmlns:a16="http://schemas.microsoft.com/office/drawing/2014/main" id="{7FC626B9-EBEF-0178-0360-F2C8EB3CFA7D}"/>
              </a:ext>
            </a:extLst>
          </p:cNvPr>
          <p:cNvSpPr>
            <a:spLocks noGrp="1"/>
          </p:cNvSpPr>
          <p:nvPr>
            <p:ph sz="half" idx="2"/>
          </p:nvPr>
        </p:nvSpPr>
        <p:spPr>
          <a:xfrm>
            <a:off x="839789" y="3165317"/>
            <a:ext cx="5157787" cy="3024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DFDB6C2A-97FC-C0E2-A7FC-CE52EECEE8C7}"/>
              </a:ext>
            </a:extLst>
          </p:cNvPr>
          <p:cNvSpPr>
            <a:spLocks noGrp="1"/>
          </p:cNvSpPr>
          <p:nvPr>
            <p:ph sz="quarter" idx="4"/>
          </p:nvPr>
        </p:nvSpPr>
        <p:spPr>
          <a:xfrm>
            <a:off x="6172201" y="3165317"/>
            <a:ext cx="5183188" cy="3024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48CE28-4A03-6943-31AB-C201FDDFA798}"/>
              </a:ext>
            </a:extLst>
          </p:cNvPr>
          <p:cNvSpPr>
            <a:spLocks noGrp="1"/>
          </p:cNvSpPr>
          <p:nvPr>
            <p:ph type="dt" sz="half" idx="10"/>
          </p:nvPr>
        </p:nvSpPr>
        <p:spPr>
          <a:xfrm>
            <a:off x="838200" y="6421777"/>
            <a:ext cx="2743200" cy="299698"/>
          </a:xfrm>
          <a:prstGeom prst="rect">
            <a:avLst/>
          </a:prstGeom>
        </p:spPr>
        <p:txBody>
          <a:bodyPr/>
          <a:lstStyle/>
          <a:p>
            <a:fld id="{8195FCC3-0EC7-4E94-ACFD-317397DC866C}" type="datetime1">
              <a:rPr lang="en-US" smtClean="0"/>
              <a:t>6/26/2023</a:t>
            </a:fld>
            <a:endParaRPr lang="fa-IR"/>
          </a:p>
        </p:txBody>
      </p:sp>
      <p:sp>
        <p:nvSpPr>
          <p:cNvPr id="8" name="Footer Placeholder 7">
            <a:extLst>
              <a:ext uri="{FF2B5EF4-FFF2-40B4-BE49-F238E27FC236}">
                <a16:creationId xmlns:a16="http://schemas.microsoft.com/office/drawing/2014/main" id="{8C0079B7-6591-3F19-0E22-CFB6417D10E3}"/>
              </a:ext>
            </a:extLst>
          </p:cNvPr>
          <p:cNvSpPr>
            <a:spLocks noGrp="1"/>
          </p:cNvSpPr>
          <p:nvPr>
            <p:ph type="ftr" sz="quarter" idx="11"/>
          </p:nvPr>
        </p:nvSpPr>
        <p:spPr>
          <a:xfrm>
            <a:off x="4038600" y="6421777"/>
            <a:ext cx="4114800" cy="299698"/>
          </a:xfrm>
          <a:prstGeom prst="rect">
            <a:avLst/>
          </a:prstGeom>
        </p:spPr>
        <p:txBody>
          <a:bodyPr/>
          <a:lstStyle/>
          <a:p>
            <a:endParaRPr lang="fa-IR"/>
          </a:p>
        </p:txBody>
      </p:sp>
      <p:sp>
        <p:nvSpPr>
          <p:cNvPr id="9" name="Slide Number Placeholder 8">
            <a:extLst>
              <a:ext uri="{FF2B5EF4-FFF2-40B4-BE49-F238E27FC236}">
                <a16:creationId xmlns:a16="http://schemas.microsoft.com/office/drawing/2014/main" id="{4D809B44-655F-A23C-52F6-C2A5D2E0D8FC}"/>
              </a:ext>
            </a:extLst>
          </p:cNvPr>
          <p:cNvSpPr>
            <a:spLocks noGrp="1"/>
          </p:cNvSpPr>
          <p:nvPr>
            <p:ph type="sldNum" sz="quarter" idx="12"/>
          </p:nvPr>
        </p:nvSpPr>
        <p:spPr>
          <a:xfrm>
            <a:off x="8610600" y="6421777"/>
            <a:ext cx="2743200" cy="299698"/>
          </a:xfrm>
        </p:spPr>
        <p:txBody>
          <a:bodyPr/>
          <a:lstStyle/>
          <a:p>
            <a:fld id="{2AA81221-6CFF-482D-8DC1-B5FF537042AD}" type="slidenum">
              <a:rPr lang="fa-IR" smtClean="0"/>
              <a:t>‹#›</a:t>
            </a:fld>
            <a:endParaRPr lang="fa-IR"/>
          </a:p>
        </p:txBody>
      </p:sp>
    </p:spTree>
    <p:extLst>
      <p:ext uri="{BB962C8B-B14F-4D97-AF65-F5344CB8AC3E}">
        <p14:creationId xmlns:p14="http://schemas.microsoft.com/office/powerpoint/2010/main" val="51528291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140311"/>
            <a:ext cx="10515600" cy="753035"/>
          </a:xfrm>
        </p:spPr>
        <p:txBody>
          <a:bodyPr>
            <a:normAutofit/>
          </a:bodyPr>
          <a:lstStyle>
            <a:lvl1pPr algn="ctr">
              <a:defRPr sz="4000">
                <a:solidFill>
                  <a:srgbClr val="FFC000"/>
                </a:solidFill>
                <a:latin typeface="ITC Avant Garde Pro Book" pitchFamily="50" charset="0"/>
              </a:defRPr>
            </a:lvl1pPr>
          </a:lstStyle>
          <a:p>
            <a:r>
              <a:rPr lang="en-US" dirty="0"/>
              <a:t>Click to edit Master title style</a:t>
            </a:r>
          </a:p>
        </p:txBody>
      </p:sp>
      <p:sp>
        <p:nvSpPr>
          <p:cNvPr id="3" name="Content Placeholder 2"/>
          <p:cNvSpPr>
            <a:spLocks noGrp="1"/>
          </p:cNvSpPr>
          <p:nvPr>
            <p:ph idx="1"/>
          </p:nvPr>
        </p:nvSpPr>
        <p:spPr>
          <a:xfrm>
            <a:off x="838200" y="2005012"/>
            <a:ext cx="10515600" cy="4351338"/>
          </a:xfrm>
        </p:spPr>
        <p:txBody>
          <a:bodyPr/>
          <a:lstStyle>
            <a:lvl1pPr algn="just">
              <a:defRPr>
                <a:latin typeface="+mn-lt"/>
              </a:defRPr>
            </a:lvl1pPr>
            <a:lvl2pPr algn="just">
              <a:defRPr>
                <a:latin typeface="+mn-lt"/>
              </a:defRPr>
            </a:lvl2pPr>
            <a:lvl3pPr algn="just">
              <a:defRPr>
                <a:latin typeface="+mn-lt"/>
              </a:defRPr>
            </a:lvl3pPr>
            <a:lvl4pPr algn="just">
              <a:defRPr>
                <a:latin typeface="+mn-lt"/>
              </a:defRPr>
            </a:lvl4pPr>
            <a:lvl5pPr algn="just">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b="1">
                <a:solidFill>
                  <a:schemeClr val="bg1"/>
                </a:solidFill>
              </a:defRPr>
            </a:lvl1pPr>
          </a:lstStyle>
          <a:p>
            <a:fld id="{2AA81221-6CFF-482D-8DC1-B5FF537042AD}" type="slidenum">
              <a:rPr lang="fa-IR" smtClean="0"/>
              <a:pPr/>
              <a:t>‹#›</a:t>
            </a:fld>
            <a:endParaRPr lang="fa-IR" dirty="0"/>
          </a:p>
        </p:txBody>
      </p:sp>
      <p:pic>
        <p:nvPicPr>
          <p:cNvPr id="4" name="Picture 3">
            <a:extLst>
              <a:ext uri="{FF2B5EF4-FFF2-40B4-BE49-F238E27FC236}">
                <a16:creationId xmlns:a16="http://schemas.microsoft.com/office/drawing/2014/main" id="{FA4ED5E5-621C-0E68-0C3E-59C074C79339}"/>
              </a:ext>
            </a:extLst>
          </p:cNvPr>
          <p:cNvPicPr>
            <a:picLocks noChangeAspect="1"/>
          </p:cNvPicPr>
          <p:nvPr userDrawn="1"/>
        </p:nvPicPr>
        <p:blipFill>
          <a:blip r:embed="rId2"/>
          <a:stretch>
            <a:fillRect/>
          </a:stretch>
        </p:blipFill>
        <p:spPr>
          <a:xfrm>
            <a:off x="1487842" y="135907"/>
            <a:ext cx="1335571" cy="7530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a:extLst>
              <a:ext uri="{FF2B5EF4-FFF2-40B4-BE49-F238E27FC236}">
                <a16:creationId xmlns:a16="http://schemas.microsoft.com/office/drawing/2014/main" id="{AA96FA18-0756-199A-FF47-94CE24F947A0}"/>
              </a:ext>
            </a:extLst>
          </p:cNvPr>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115987" y="189925"/>
            <a:ext cx="1143000" cy="64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1AEE3080-A585-4895-7F1E-FC4091E277DD}"/>
              </a:ext>
            </a:extLst>
          </p:cNvPr>
          <p:cNvPicPr>
            <a:picLocks noChangeAspect="1"/>
          </p:cNvPicPr>
          <p:nvPr userDrawn="1"/>
        </p:nvPicPr>
        <p:blipFill>
          <a:blip r:embed="rId4"/>
          <a:stretch>
            <a:fillRect/>
          </a:stretch>
        </p:blipFill>
        <p:spPr>
          <a:xfrm>
            <a:off x="11105111" y="27923"/>
            <a:ext cx="1108298" cy="1112388"/>
          </a:xfrm>
          <a:prstGeom prst="rect">
            <a:avLst/>
          </a:prstGeom>
        </p:spPr>
      </p:pic>
    </p:spTree>
    <p:extLst>
      <p:ext uri="{BB962C8B-B14F-4D97-AF65-F5344CB8AC3E}">
        <p14:creationId xmlns:p14="http://schemas.microsoft.com/office/powerpoint/2010/main" val="84721297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3FC5F0-D7E7-4081-8EB1-B86A0CFFEDA5}" type="datetime1">
              <a:rPr lang="en-US" smtClean="0"/>
              <a:t>6/26/2023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A81221-6CFF-482D-8DC1-B5FF537042AD}" type="slidenum">
              <a:rPr lang="fa-IR" smtClean="0"/>
              <a:t>‹#›</a:t>
            </a:fld>
            <a:endParaRPr lang="fa-IR"/>
          </a:p>
        </p:txBody>
      </p:sp>
      <p:pic>
        <p:nvPicPr>
          <p:cNvPr id="8" name="Picture 7">
            <a:extLst>
              <a:ext uri="{FF2B5EF4-FFF2-40B4-BE49-F238E27FC236}">
                <a16:creationId xmlns:a16="http://schemas.microsoft.com/office/drawing/2014/main" id="{86663C4A-1765-1260-93BE-095C7D4E3BC7}"/>
              </a:ext>
            </a:extLst>
          </p:cNvPr>
          <p:cNvPicPr>
            <a:picLocks noChangeAspect="1"/>
          </p:cNvPicPr>
          <p:nvPr userDrawn="1"/>
        </p:nvPicPr>
        <p:blipFill>
          <a:blip r:embed="rId2" cstate="print">
            <a:duotone>
              <a:prstClr val="black"/>
              <a:schemeClr val="bg2">
                <a:lumMod val="50000"/>
                <a:tint val="45000"/>
                <a:satMod val="400000"/>
              </a:schemeClr>
            </a:duotone>
            <a:extLst>
              <a:ext uri="{28A0092B-C50C-407E-A947-70E740481C1C}">
                <a14:useLocalDpi xmlns:a14="http://schemas.microsoft.com/office/drawing/2010/main" val="0"/>
              </a:ext>
            </a:extLst>
          </a:blip>
          <a:stretch>
            <a:fillRect/>
          </a:stretch>
        </p:blipFill>
        <p:spPr>
          <a:xfrm rot="10800000">
            <a:off x="12697" y="5914880"/>
            <a:ext cx="12185651" cy="951654"/>
          </a:xfrm>
          <a:prstGeom prst="rect">
            <a:avLst/>
          </a:prstGeom>
        </p:spPr>
      </p:pic>
      <p:sp>
        <p:nvSpPr>
          <p:cNvPr id="9" name="Rectangle 8">
            <a:extLst>
              <a:ext uri="{FF2B5EF4-FFF2-40B4-BE49-F238E27FC236}">
                <a16:creationId xmlns:a16="http://schemas.microsoft.com/office/drawing/2014/main" id="{3193858A-3576-CC45-490E-1B48988A1DB6}"/>
              </a:ext>
            </a:extLst>
          </p:cNvPr>
          <p:cNvSpPr/>
          <p:nvPr userDrawn="1"/>
        </p:nvSpPr>
        <p:spPr>
          <a:xfrm>
            <a:off x="-6349" y="4487864"/>
            <a:ext cx="12192000" cy="9683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sz="1350"/>
          </a:p>
        </p:txBody>
      </p:sp>
    </p:spTree>
    <p:extLst>
      <p:ext uri="{BB962C8B-B14F-4D97-AF65-F5344CB8AC3E}">
        <p14:creationId xmlns:p14="http://schemas.microsoft.com/office/powerpoint/2010/main" val="409586402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19D926-6122-4DFF-B204-B1227ED9A2A8}" type="datetime1">
              <a:rPr lang="en-US" smtClean="0"/>
              <a:t>6/26/2023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AA81221-6CFF-482D-8DC1-B5FF537042AD}" type="slidenum">
              <a:rPr lang="fa-IR" smtClean="0"/>
              <a:t>‹#›</a:t>
            </a:fld>
            <a:endParaRPr lang="fa-IR"/>
          </a:p>
        </p:txBody>
      </p:sp>
    </p:spTree>
    <p:extLst>
      <p:ext uri="{BB962C8B-B14F-4D97-AF65-F5344CB8AC3E}">
        <p14:creationId xmlns:p14="http://schemas.microsoft.com/office/powerpoint/2010/main" val="237800830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ECCF5E-10F2-4F2C-9244-AD3C90DD2B03}" type="datetime1">
              <a:rPr lang="en-US" smtClean="0"/>
              <a:t>6/26/2023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AA81221-6CFF-482D-8DC1-B5FF537042AD}" type="slidenum">
              <a:rPr lang="fa-IR" smtClean="0"/>
              <a:pPr/>
              <a:t>‹#›</a:t>
            </a:fld>
            <a:endParaRPr lang="fa-IR" dirty="0"/>
          </a:p>
        </p:txBody>
      </p:sp>
    </p:spTree>
    <p:extLst>
      <p:ext uri="{BB962C8B-B14F-4D97-AF65-F5344CB8AC3E}">
        <p14:creationId xmlns:p14="http://schemas.microsoft.com/office/powerpoint/2010/main" val="198002385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B8ECB31-832F-4B5F-B594-B5AEE084E950}" type="datetime1">
              <a:rPr lang="en-US" smtClean="0"/>
              <a:t>6/26/2023</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2AA81221-6CFF-482D-8DC1-B5FF537042AD}" type="slidenum">
              <a:rPr lang="fa-IR" smtClean="0"/>
              <a:t>‹#›</a:t>
            </a:fld>
            <a:endParaRPr lang="fa-IR"/>
          </a:p>
        </p:txBody>
      </p:sp>
    </p:spTree>
    <p:extLst>
      <p:ext uri="{BB962C8B-B14F-4D97-AF65-F5344CB8AC3E}">
        <p14:creationId xmlns:p14="http://schemas.microsoft.com/office/powerpoint/2010/main" val="322307691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46BFEE-15E8-428C-9B02-E758025E9C97}" type="datetime1">
              <a:rPr lang="en-US" smtClean="0"/>
              <a:t>6/26/2023</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2AA81221-6CFF-482D-8DC1-B5FF537042AD}" type="slidenum">
              <a:rPr lang="fa-IR" smtClean="0"/>
              <a:t>‹#›</a:t>
            </a:fld>
            <a:endParaRPr lang="fa-IR"/>
          </a:p>
        </p:txBody>
      </p:sp>
    </p:spTree>
    <p:extLst>
      <p:ext uri="{BB962C8B-B14F-4D97-AF65-F5344CB8AC3E}">
        <p14:creationId xmlns:p14="http://schemas.microsoft.com/office/powerpoint/2010/main" val="420623425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9BEBB2-3B12-41F9-80CC-EB6E16838357}" type="datetime1">
              <a:rPr lang="en-US" smtClean="0"/>
              <a:t>6/26/2023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AA81221-6CFF-482D-8DC1-B5FF537042AD}" type="slidenum">
              <a:rPr lang="fa-IR" smtClean="0"/>
              <a:t>‹#›</a:t>
            </a:fld>
            <a:endParaRPr lang="fa-IR"/>
          </a:p>
        </p:txBody>
      </p:sp>
    </p:spTree>
    <p:extLst>
      <p:ext uri="{BB962C8B-B14F-4D97-AF65-F5344CB8AC3E}">
        <p14:creationId xmlns:p14="http://schemas.microsoft.com/office/powerpoint/2010/main" val="288186020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9F0792-9823-47C2-AFF5-DF5230BF4A9F}" type="datetime1">
              <a:rPr lang="en-US" smtClean="0"/>
              <a:t>6/26/2023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AA81221-6CFF-482D-8DC1-B5FF537042AD}" type="slidenum">
              <a:rPr lang="fa-IR" smtClean="0"/>
              <a:t>‹#›</a:t>
            </a:fld>
            <a:endParaRPr lang="fa-IR"/>
          </a:p>
        </p:txBody>
      </p:sp>
    </p:spTree>
    <p:extLst>
      <p:ext uri="{BB962C8B-B14F-4D97-AF65-F5344CB8AC3E}">
        <p14:creationId xmlns:p14="http://schemas.microsoft.com/office/powerpoint/2010/main" val="5352708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127919"/>
            <a:ext cx="10515600" cy="104185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2169773"/>
            <a:ext cx="10515600" cy="400719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9F495-AFA5-4516-8A63-D7BF5C6A67EC}" type="datetime1">
              <a:rPr lang="en-US" smtClean="0"/>
              <a:t>6/26/2023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14" name="Picture 13">
            <a:extLst>
              <a:ext uri="{FF2B5EF4-FFF2-40B4-BE49-F238E27FC236}">
                <a16:creationId xmlns:a16="http://schemas.microsoft.com/office/drawing/2014/main" id="{5804A757-A972-1C1C-11EB-77F71FA651F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26500" r="37695"/>
          <a:stretch/>
        </p:blipFill>
        <p:spPr>
          <a:xfrm>
            <a:off x="0" y="7124"/>
            <a:ext cx="12172649" cy="1100158"/>
          </a:xfrm>
          <a:prstGeom prst="rect">
            <a:avLst/>
          </a:prstGeom>
        </p:spPr>
      </p:pic>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A81221-6CFF-482D-8DC1-B5FF537042AD}" type="slidenum">
              <a:rPr lang="fa-IR" smtClean="0"/>
              <a:pPr/>
              <a:t>‹#›</a:t>
            </a:fld>
            <a:endParaRPr lang="fa-IR" dirty="0"/>
          </a:p>
        </p:txBody>
      </p:sp>
      <p:pic>
        <p:nvPicPr>
          <p:cNvPr id="8" name="Picture 7">
            <a:extLst>
              <a:ext uri="{FF2B5EF4-FFF2-40B4-BE49-F238E27FC236}">
                <a16:creationId xmlns:a16="http://schemas.microsoft.com/office/drawing/2014/main" id="{309095FE-BA9B-0778-B3C1-FCD7E7891A21}"/>
              </a:ext>
            </a:extLst>
          </p:cNvPr>
          <p:cNvPicPr>
            <a:picLocks noChangeAspect="1"/>
          </p:cNvPicPr>
          <p:nvPr userDrawn="1"/>
        </p:nvPicPr>
        <p:blipFill rotWithShape="1">
          <a:blip r:embed="rId15" cstate="print">
            <a:duotone>
              <a:prstClr val="black"/>
              <a:schemeClr val="bg2">
                <a:tint val="45000"/>
                <a:satMod val="400000"/>
              </a:schemeClr>
            </a:duotone>
            <a:lum bright="25000" contrast="20000"/>
            <a:extLst>
              <a:ext uri="{28A0092B-C50C-407E-A947-70E740481C1C}">
                <a14:useLocalDpi xmlns:a14="http://schemas.microsoft.com/office/drawing/2010/main" val="0"/>
              </a:ext>
            </a:extLst>
          </a:blip>
          <a:srcRect t="54192" r="24762"/>
          <a:stretch/>
        </p:blipFill>
        <p:spPr>
          <a:xfrm rot="5400000">
            <a:off x="8371445" y="3024623"/>
            <a:ext cx="6825825" cy="776583"/>
          </a:xfrm>
          <a:prstGeom prst="rect">
            <a:avLst/>
          </a:prstGeom>
        </p:spPr>
      </p:pic>
      <p:pic>
        <p:nvPicPr>
          <p:cNvPr id="26" name="Picture 25">
            <a:extLst>
              <a:ext uri="{FF2B5EF4-FFF2-40B4-BE49-F238E27FC236}">
                <a16:creationId xmlns:a16="http://schemas.microsoft.com/office/drawing/2014/main" id="{6D8FF532-28A1-4DB8-ABB3-A112323086A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41946" y="28243"/>
            <a:ext cx="2091913" cy="1213976"/>
          </a:xfrm>
          <a:prstGeom prst="rect">
            <a:avLst/>
          </a:prstGeom>
        </p:spPr>
      </p:pic>
      <p:pic>
        <p:nvPicPr>
          <p:cNvPr id="7" name="Picture 6">
            <a:extLst>
              <a:ext uri="{FF2B5EF4-FFF2-40B4-BE49-F238E27FC236}">
                <a16:creationId xmlns:a16="http://schemas.microsoft.com/office/drawing/2014/main" id="{5C5C6C8C-2981-69E7-D064-E48867ECAC96}"/>
              </a:ext>
            </a:extLst>
          </p:cNvPr>
          <p:cNvPicPr>
            <a:picLocks noChangeAspect="1"/>
          </p:cNvPicPr>
          <p:nvPr userDrawn="1"/>
        </p:nvPicPr>
        <p:blipFill>
          <a:blip r:embed="rId17"/>
          <a:stretch>
            <a:fillRect/>
          </a:stretch>
        </p:blipFill>
        <p:spPr>
          <a:xfrm>
            <a:off x="2301805" y="205403"/>
            <a:ext cx="1146147" cy="646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FD23C801-64BD-9DF2-EF3E-52AB7F328CA6}"/>
              </a:ext>
            </a:extLst>
          </p:cNvPr>
          <p:cNvPicPr>
            <a:picLocks noChangeAspect="1"/>
          </p:cNvPicPr>
          <p:nvPr userDrawn="1"/>
        </p:nvPicPr>
        <p:blipFill>
          <a:blip r:embed="rId18"/>
          <a:stretch>
            <a:fillRect/>
          </a:stretch>
        </p:blipFill>
        <p:spPr>
          <a:xfrm>
            <a:off x="10663858" y="7124"/>
            <a:ext cx="1042653" cy="1046501"/>
          </a:xfrm>
          <a:prstGeom prst="rect">
            <a:avLst/>
          </a:prstGeom>
        </p:spPr>
      </p:pic>
    </p:spTree>
    <p:extLst>
      <p:ext uri="{BB962C8B-B14F-4D97-AF65-F5344CB8AC3E}">
        <p14:creationId xmlns:p14="http://schemas.microsoft.com/office/powerpoint/2010/main" val="167545310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677" r:id="rId12"/>
  </p:sldLayoutIdLst>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rgbClr val="FFC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52.jpeg"/><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516896"/>
            <a:ext cx="11049000" cy="1856508"/>
          </a:xfrm>
        </p:spPr>
        <p:txBody>
          <a:bodyPr>
            <a:noAutofit/>
          </a:bodyPr>
          <a:lstStyle/>
          <a:p>
            <a:r>
              <a:rPr lang="en-US" sz="4800" b="1" dirty="0">
                <a:solidFill>
                  <a:schemeClr val="bg1"/>
                </a:solidFill>
                <a:latin typeface="ITC Avant Garde Pro Book"/>
              </a:rPr>
              <a:t>Medical Applications of synchrotron Radiation</a:t>
            </a:r>
            <a:br>
              <a:rPr lang="en-US" sz="4800" b="1" dirty="0">
                <a:solidFill>
                  <a:schemeClr val="bg1"/>
                </a:solidFill>
                <a:latin typeface="ITC Avant Garde Pro Book"/>
              </a:rPr>
            </a:br>
            <a:br>
              <a:rPr lang="en-US" sz="4000" b="1" dirty="0">
                <a:solidFill>
                  <a:schemeClr val="bg1"/>
                </a:solidFill>
                <a:latin typeface="ITC Avant Garde Pro Book"/>
              </a:rPr>
            </a:br>
            <a:r>
              <a:rPr lang="en-US" sz="2400" b="1" dirty="0">
                <a:solidFill>
                  <a:srgbClr val="FFFF00"/>
                </a:solidFill>
                <a:latin typeface="Century Gothic" panose="020B0502020202020204"/>
              </a:rPr>
              <a:t>Medical Imaging, Radiation Therapy, Structural biology, X-ray microscopy and </a:t>
            </a:r>
            <a:r>
              <a:rPr lang="en-US" sz="2400" b="1" dirty="0" err="1">
                <a:solidFill>
                  <a:srgbClr val="FFFF00"/>
                </a:solidFill>
                <a:latin typeface="Century Gothic" panose="020B0502020202020204"/>
              </a:rPr>
              <a:t>microfluorescence</a:t>
            </a:r>
            <a:endParaRPr lang="fa-IR" sz="4000" b="1" dirty="0">
              <a:solidFill>
                <a:schemeClr val="bg1"/>
              </a:solidFill>
              <a:latin typeface="ITC Avant Garde Pro Book"/>
            </a:endParaRPr>
          </a:p>
        </p:txBody>
      </p:sp>
      <p:sp>
        <p:nvSpPr>
          <p:cNvPr id="3" name="Subtitle 2"/>
          <p:cNvSpPr>
            <a:spLocks noGrp="1"/>
          </p:cNvSpPr>
          <p:nvPr>
            <p:ph type="subTitle" idx="1"/>
          </p:nvPr>
        </p:nvSpPr>
        <p:spPr>
          <a:xfrm>
            <a:off x="304800" y="4482465"/>
            <a:ext cx="11049000" cy="1655762"/>
          </a:xfrm>
        </p:spPr>
        <p:txBody>
          <a:bodyPr>
            <a:normAutofit lnSpcReduction="10000"/>
          </a:bodyPr>
          <a:lstStyle/>
          <a:p>
            <a:pPr algn="l">
              <a:defRPr/>
            </a:pPr>
            <a:r>
              <a:rPr lang="en-US" b="1" dirty="0">
                <a:solidFill>
                  <a:srgbClr val="92D050"/>
                </a:solidFill>
                <a:cs typeface="Farhang" panose="00000500000000000000" pitchFamily="2" charset="-78"/>
              </a:rPr>
              <a:t>Ehsan Salimi</a:t>
            </a:r>
          </a:p>
          <a:p>
            <a:pPr algn="l">
              <a:defRPr/>
            </a:pPr>
            <a:r>
              <a:rPr lang="en-US" sz="1425" b="1" dirty="0">
                <a:solidFill>
                  <a:srgbClr val="92D050"/>
                </a:solidFill>
                <a:cs typeface="Farhang" panose="00000500000000000000" pitchFamily="2" charset="-78"/>
              </a:rPr>
              <a:t>Head, ILSF Users’ Development Division</a:t>
            </a:r>
          </a:p>
          <a:p>
            <a:pPr algn="l">
              <a:defRPr/>
            </a:pPr>
            <a:r>
              <a:rPr lang="en-US" sz="1350" b="1" dirty="0">
                <a:solidFill>
                  <a:srgbClr val="92D050"/>
                </a:solidFill>
                <a:cs typeface="Farhang" panose="00000500000000000000" pitchFamily="2" charset="-78"/>
              </a:rPr>
              <a:t>Institute for Research in Fundamental Science (IPM)</a:t>
            </a:r>
          </a:p>
          <a:p>
            <a:pPr algn="l">
              <a:defRPr/>
            </a:pPr>
            <a:r>
              <a:rPr lang="en-US" sz="1350" b="1" dirty="0">
                <a:solidFill>
                  <a:srgbClr val="92D050"/>
                </a:solidFill>
                <a:cs typeface="Farhang" panose="00000500000000000000" pitchFamily="2" charset="-78"/>
              </a:rPr>
              <a:t>Salimi.ehsan@ipm.ir </a:t>
            </a:r>
          </a:p>
          <a:p>
            <a:pPr algn="l">
              <a:defRPr/>
            </a:pPr>
            <a:r>
              <a:rPr lang="en-US" sz="1600" b="1" dirty="0">
                <a:cs typeface="Farhang" panose="00000500000000000000" pitchFamily="2" charset="-78"/>
              </a:rPr>
              <a:t>26 June 2023</a:t>
            </a:r>
            <a:endParaRPr lang="fa-IR" sz="2000" dirty="0"/>
          </a:p>
        </p:txBody>
      </p:sp>
      <p:sp>
        <p:nvSpPr>
          <p:cNvPr id="4" name="Slide Number Placeholder 3">
            <a:extLst>
              <a:ext uri="{FF2B5EF4-FFF2-40B4-BE49-F238E27FC236}">
                <a16:creationId xmlns:a16="http://schemas.microsoft.com/office/drawing/2014/main" id="{09BE515D-EA2F-0E79-E16B-72A9DFE8B7FE}"/>
              </a:ext>
            </a:extLst>
          </p:cNvPr>
          <p:cNvSpPr>
            <a:spLocks noGrp="1"/>
          </p:cNvSpPr>
          <p:nvPr>
            <p:ph type="sldNum" sz="quarter" idx="12"/>
          </p:nvPr>
        </p:nvSpPr>
        <p:spPr/>
        <p:txBody>
          <a:bodyPr/>
          <a:lstStyle/>
          <a:p>
            <a:fld id="{2AA81221-6CFF-482D-8DC1-B5FF537042AD}" type="slidenum">
              <a:rPr lang="fa-IR" smtClean="0"/>
              <a:pPr/>
              <a:t>1</a:t>
            </a:fld>
            <a:endParaRPr lang="fa-IR" dirty="0"/>
          </a:p>
        </p:txBody>
      </p:sp>
    </p:spTree>
    <p:extLst>
      <p:ext uri="{BB962C8B-B14F-4D97-AF65-F5344CB8AC3E}">
        <p14:creationId xmlns:p14="http://schemas.microsoft.com/office/powerpoint/2010/main" val="116917126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3929" y="685800"/>
            <a:ext cx="8409710" cy="685800"/>
          </a:xfrm>
        </p:spPr>
        <p:txBody>
          <a:bodyPr>
            <a:normAutofit fontScale="90000"/>
          </a:bodyPr>
          <a:lstStyle/>
          <a:p>
            <a:r>
              <a:rPr lang="en-US" sz="3300" b="1" dirty="0"/>
              <a:t>Synchrotron Biomedical Imaging Methods</a:t>
            </a:r>
            <a:br>
              <a:rPr lang="en-US" sz="3200" b="1" dirty="0"/>
            </a:br>
            <a:r>
              <a:rPr lang="en-US" sz="2200" b="1" dirty="0"/>
              <a:t>Projection and CT </a:t>
            </a:r>
            <a:endParaRPr lang="en-US" sz="3600" b="1" dirty="0"/>
          </a:p>
        </p:txBody>
      </p:sp>
      <p:sp>
        <p:nvSpPr>
          <p:cNvPr id="5" name="Content Placeholder 2"/>
          <p:cNvSpPr>
            <a:spLocks noGrp="1"/>
          </p:cNvSpPr>
          <p:nvPr>
            <p:ph sz="quarter" idx="1"/>
          </p:nvPr>
        </p:nvSpPr>
        <p:spPr>
          <a:xfrm>
            <a:off x="1233055" y="1371600"/>
            <a:ext cx="8977747" cy="4830766"/>
          </a:xfrm>
        </p:spPr>
        <p:txBody>
          <a:bodyPr>
            <a:normAutofit fontScale="92500" lnSpcReduction="10000"/>
          </a:bodyPr>
          <a:lstStyle/>
          <a:p>
            <a:r>
              <a:rPr lang="en-US" dirty="0"/>
              <a:t>Absorption Imaging</a:t>
            </a:r>
          </a:p>
          <a:p>
            <a:pPr lvl="1">
              <a:buFont typeface="Wingdings" panose="05000000000000000000" pitchFamily="2" charset="2"/>
              <a:buChar char="Ø"/>
            </a:pPr>
            <a:r>
              <a:rPr lang="en-US" dirty="0">
                <a:solidFill>
                  <a:schemeClr val="bg1">
                    <a:lumMod val="75000"/>
                  </a:schemeClr>
                </a:solidFill>
              </a:rPr>
              <a:t>Uses tunability</a:t>
            </a:r>
          </a:p>
          <a:p>
            <a:r>
              <a:rPr lang="en-US" dirty="0"/>
              <a:t>K-edge Subtraction</a:t>
            </a:r>
          </a:p>
          <a:p>
            <a:pPr lvl="1">
              <a:buFont typeface="Wingdings" panose="05000000000000000000" pitchFamily="2" charset="2"/>
              <a:buChar char="Ø"/>
            </a:pPr>
            <a:r>
              <a:rPr lang="en-US" dirty="0">
                <a:solidFill>
                  <a:schemeClr val="bg1">
                    <a:lumMod val="75000"/>
                  </a:schemeClr>
                </a:solidFill>
              </a:rPr>
              <a:t>Uses tunability</a:t>
            </a:r>
          </a:p>
          <a:p>
            <a:r>
              <a:rPr lang="en-US" dirty="0"/>
              <a:t>In -Line Phase Contrast Imaging</a:t>
            </a:r>
          </a:p>
          <a:p>
            <a:pPr lvl="1">
              <a:buFont typeface="Wingdings" panose="05000000000000000000" pitchFamily="2" charset="2"/>
              <a:buChar char="Ø"/>
            </a:pPr>
            <a:r>
              <a:rPr lang="en-US" dirty="0">
                <a:solidFill>
                  <a:schemeClr val="bg1">
                    <a:lumMod val="75000"/>
                  </a:schemeClr>
                </a:solidFill>
              </a:rPr>
              <a:t>Uses high source brightness (small source size)</a:t>
            </a:r>
          </a:p>
          <a:p>
            <a:r>
              <a:rPr lang="en-US" dirty="0"/>
              <a:t>Analyzer Based Imaging / Diffraction Enhanced Imaging / Multiple Image Radiography</a:t>
            </a:r>
          </a:p>
          <a:p>
            <a:pPr lvl="1">
              <a:buFont typeface="Wingdings" panose="05000000000000000000" pitchFamily="2" charset="2"/>
              <a:buChar char="Ø"/>
            </a:pPr>
            <a:r>
              <a:rPr lang="en-US" dirty="0">
                <a:solidFill>
                  <a:schemeClr val="bg1">
                    <a:lumMod val="75000"/>
                  </a:schemeClr>
                </a:solidFill>
              </a:rPr>
              <a:t>Uses high source brightness (high intensity)</a:t>
            </a:r>
          </a:p>
          <a:p>
            <a:r>
              <a:rPr lang="en-US" dirty="0"/>
              <a:t>High Resolution Imaging / Microtomography</a:t>
            </a:r>
          </a:p>
          <a:p>
            <a:pPr lvl="1">
              <a:buFont typeface="Wingdings" panose="05000000000000000000" pitchFamily="2" charset="2"/>
              <a:buChar char="Ø"/>
            </a:pPr>
            <a:r>
              <a:rPr lang="en-US" dirty="0">
                <a:solidFill>
                  <a:schemeClr val="bg1">
                    <a:lumMod val="75000"/>
                  </a:schemeClr>
                </a:solidFill>
              </a:rPr>
              <a:t>Uses high source brightness (intensity &amp; source size)</a:t>
            </a:r>
          </a:p>
          <a:p>
            <a:pPr lvl="1" algn="ctr">
              <a:buFont typeface="Wingdings" panose="05000000000000000000" pitchFamily="2" charset="2"/>
              <a:buChar char="Ø"/>
            </a:pPr>
            <a:r>
              <a:rPr lang="en-US" dirty="0"/>
              <a:t>Can apply to most of above imaging methods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5669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linds(horizontal)">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blinds(horizontal)">
                                      <p:cBhvr>
                                        <p:cTn id="25" dur="500"/>
                                        <p:tgtEl>
                                          <p:spTgt spid="5">
                                            <p:txEl>
                                              <p:pRg st="4" end="4"/>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blinds(horizontal)">
                                      <p:cBhvr>
                                        <p:cTn id="28" dur="500"/>
                                        <p:tgtEl>
                                          <p:spTgt spid="5">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blinds(horizontal)">
                                      <p:cBhvr>
                                        <p:cTn id="33" dur="500"/>
                                        <p:tgtEl>
                                          <p:spTgt spid="5">
                                            <p:txEl>
                                              <p:pRg st="6" end="6"/>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blinds(horizontal)">
                                      <p:cBhvr>
                                        <p:cTn id="36" dur="500"/>
                                        <p:tgtEl>
                                          <p:spTgt spid="5">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animEffect transition="in" filter="blinds(horizontal)">
                                      <p:cBhvr>
                                        <p:cTn id="41" dur="500"/>
                                        <p:tgtEl>
                                          <p:spTgt spid="5">
                                            <p:txEl>
                                              <p:pRg st="8" end="8"/>
                                            </p:txEl>
                                          </p:spTgt>
                                        </p:tgtEl>
                                      </p:cBhvr>
                                    </p:animEffect>
                                  </p:childTnLst>
                                </p:cTn>
                              </p:par>
                              <p:par>
                                <p:cTn id="42" presetID="3" presetClass="entr" presetSubtype="10" fill="hold" nodeType="withEffect">
                                  <p:stCondLst>
                                    <p:cond delay="0"/>
                                  </p:stCondLst>
                                  <p:childTnLst>
                                    <p:set>
                                      <p:cBhvr>
                                        <p:cTn id="43" dur="1" fill="hold">
                                          <p:stCondLst>
                                            <p:cond delay="0"/>
                                          </p:stCondLst>
                                        </p:cTn>
                                        <p:tgtEl>
                                          <p:spTgt spid="5">
                                            <p:txEl>
                                              <p:pRg st="9" end="9"/>
                                            </p:txEl>
                                          </p:spTgt>
                                        </p:tgtEl>
                                        <p:attrNameLst>
                                          <p:attrName>style.visibility</p:attrName>
                                        </p:attrNameLst>
                                      </p:cBhvr>
                                      <p:to>
                                        <p:strVal val="visible"/>
                                      </p:to>
                                    </p:set>
                                    <p:animEffect transition="in" filter="blinds(horizontal)">
                                      <p:cBhvr>
                                        <p:cTn id="44" dur="500"/>
                                        <p:tgtEl>
                                          <p:spTgt spid="5">
                                            <p:txEl>
                                              <p:pRg st="9" end="9"/>
                                            </p:txEl>
                                          </p:spTgt>
                                        </p:tgtEl>
                                      </p:cBhvr>
                                    </p:animEffect>
                                  </p:childTnLst>
                                </p:cTn>
                              </p:par>
                              <p:par>
                                <p:cTn id="45" presetID="3" presetClass="entr" presetSubtype="10" fill="hold" nodeType="with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animEffect transition="in" filter="blinds(horizontal)">
                                      <p:cBhvr>
                                        <p:cTn id="47"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60DC349-E350-B5C7-8885-FE3CB1661414}"/>
              </a:ext>
            </a:extLst>
          </p:cNvPr>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822440" y="1967345"/>
            <a:ext cx="4419600" cy="4225839"/>
          </a:xfrm>
          <a:prstGeom prst="rect">
            <a:avLst/>
          </a:prstGeom>
          <a:noFill/>
          <a:ln w="9525">
            <a:noFill/>
            <a:miter lim="800000"/>
            <a:headEnd/>
            <a:tailEnd/>
          </a:ln>
          <a:effectLst/>
        </p:spPr>
      </p:pic>
      <p:sp>
        <p:nvSpPr>
          <p:cNvPr id="6" name="Title 1"/>
          <p:cNvSpPr>
            <a:spLocks noGrp="1"/>
          </p:cNvSpPr>
          <p:nvPr>
            <p:ph type="title"/>
          </p:nvPr>
        </p:nvSpPr>
        <p:spPr>
          <a:xfrm>
            <a:off x="1564640" y="202725"/>
            <a:ext cx="10515600" cy="753035"/>
          </a:xfrm>
        </p:spPr>
        <p:txBody>
          <a:bodyPr>
            <a:noAutofit/>
          </a:bodyPr>
          <a:lstStyle/>
          <a:p>
            <a:r>
              <a:rPr lang="en-US" sz="3200" dirty="0"/>
              <a:t>Interaction of X-rays –Refractive Index</a:t>
            </a:r>
            <a:br>
              <a:rPr lang="en-US" sz="3200" dirty="0"/>
            </a:br>
            <a:r>
              <a:rPr lang="en-US" sz="1600" dirty="0"/>
              <a:t>Absorptive Effects (imaginary part) and Refractive Effects (real part) </a:t>
            </a:r>
            <a:endParaRPr lang="en-US" sz="3200" dirty="0"/>
          </a:p>
        </p:txBody>
      </p:sp>
      <p:sp>
        <p:nvSpPr>
          <p:cNvPr id="7" name="Content Placeholder 2"/>
          <p:cNvSpPr>
            <a:spLocks noGrp="1"/>
          </p:cNvSpPr>
          <p:nvPr>
            <p:ph sz="quarter" idx="1"/>
          </p:nvPr>
        </p:nvSpPr>
        <p:spPr>
          <a:xfrm>
            <a:off x="508000" y="1442720"/>
            <a:ext cx="5740400" cy="4881880"/>
          </a:xfrm>
        </p:spPr>
        <p:txBody>
          <a:bodyPr>
            <a:normAutofit fontScale="92500"/>
          </a:bodyPr>
          <a:lstStyle/>
          <a:p>
            <a:r>
              <a:rPr lang="en-US" sz="3400" dirty="0"/>
              <a:t>Optical Effects</a:t>
            </a:r>
          </a:p>
          <a:p>
            <a:pPr lvl="1">
              <a:buFont typeface="Wingdings" panose="05000000000000000000" pitchFamily="2" charset="2"/>
              <a:buChar char="Ø"/>
            </a:pPr>
            <a:r>
              <a:rPr lang="en-US" dirty="0"/>
              <a:t>It is composed by an </a:t>
            </a:r>
            <a:r>
              <a:rPr lang="en-US" dirty="0">
                <a:solidFill>
                  <a:srgbClr val="FFFF00"/>
                </a:solidFill>
              </a:rPr>
              <a:t>imaginary component</a:t>
            </a:r>
            <a:r>
              <a:rPr lang="en-US" dirty="0">
                <a:solidFill>
                  <a:srgbClr val="FF0000"/>
                </a:solidFill>
              </a:rPr>
              <a:t>  </a:t>
            </a:r>
            <a:r>
              <a:rPr lang="el-GR" dirty="0"/>
              <a:t>β</a:t>
            </a:r>
            <a:r>
              <a:rPr lang="en-US" dirty="0"/>
              <a:t> related to the </a:t>
            </a:r>
            <a:r>
              <a:rPr lang="en-US" dirty="0">
                <a:solidFill>
                  <a:srgbClr val="FFFF00"/>
                </a:solidFill>
              </a:rPr>
              <a:t>absorption</a:t>
            </a:r>
            <a:r>
              <a:rPr lang="en-US" dirty="0"/>
              <a:t> and by a </a:t>
            </a:r>
            <a:r>
              <a:rPr lang="en-US" dirty="0">
                <a:solidFill>
                  <a:srgbClr val="FF0000"/>
                </a:solidFill>
              </a:rPr>
              <a:t>real component</a:t>
            </a:r>
            <a:r>
              <a:rPr lang="en-US" dirty="0">
                <a:solidFill>
                  <a:srgbClr val="0070C0"/>
                </a:solidFill>
              </a:rPr>
              <a:t> </a:t>
            </a:r>
            <a:r>
              <a:rPr lang="en-US" dirty="0"/>
              <a:t>α related to </a:t>
            </a:r>
            <a:r>
              <a:rPr lang="en-US" dirty="0">
                <a:solidFill>
                  <a:srgbClr val="FF0000"/>
                </a:solidFill>
              </a:rPr>
              <a:t>phase-shift</a:t>
            </a:r>
            <a:r>
              <a:rPr lang="en-US" dirty="0"/>
              <a:t> due to scattering of the waves.</a:t>
            </a:r>
          </a:p>
          <a:p>
            <a:endParaRPr lang="en-US" dirty="0"/>
          </a:p>
          <a:p>
            <a:pPr lvl="1"/>
            <a:r>
              <a:rPr lang="en-US" dirty="0"/>
              <a:t>In the imaging x-ray energy range</a:t>
            </a:r>
          </a:p>
          <a:p>
            <a:pPr lvl="1"/>
            <a:r>
              <a:rPr lang="en-US" dirty="0"/>
              <a:t>n = 1–α-iβ</a:t>
            </a:r>
          </a:p>
          <a:p>
            <a:pPr lvl="1"/>
            <a:r>
              <a:rPr lang="en-US" dirty="0"/>
              <a:t>Refractive index correction is weak </a:t>
            </a:r>
          </a:p>
          <a:p>
            <a:pPr lvl="1">
              <a:buNone/>
            </a:pPr>
            <a:r>
              <a:rPr lang="en-US" dirty="0"/>
              <a:t>α &amp; β&lt;&lt;1</a:t>
            </a:r>
          </a:p>
          <a:p>
            <a:pPr lvl="1"/>
            <a:r>
              <a:rPr lang="en-US" dirty="0"/>
              <a:t>Absorption index is weaker β&lt;&lt;α</a:t>
            </a:r>
          </a:p>
          <a:p>
            <a:pPr lvl="1">
              <a:buNone/>
            </a:pPr>
            <a:r>
              <a:rPr lang="el-GR" sz="2600" b="1" dirty="0"/>
              <a:t>α~ 1000β</a:t>
            </a:r>
          </a:p>
          <a:p>
            <a:pPr lvl="1"/>
            <a:endParaRPr lang="en-US" dirty="0"/>
          </a:p>
          <a:p>
            <a:pPr lvl="1"/>
            <a:endParaRPr lang="en-US" dirty="0"/>
          </a:p>
          <a:p>
            <a:pPr lvl="1">
              <a:buNone/>
            </a:pPr>
            <a:endParaRPr lang="en-US" dirty="0"/>
          </a:p>
          <a:p>
            <a:endParaRPr lang="en-US" dirty="0"/>
          </a:p>
        </p:txBody>
      </p:sp>
    </p:spTree>
    <p:extLst>
      <p:ext uri="{BB962C8B-B14F-4D97-AF65-F5344CB8AC3E}">
        <p14:creationId xmlns:p14="http://schemas.microsoft.com/office/powerpoint/2010/main" val="2320235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1545" y="339845"/>
            <a:ext cx="10515600" cy="753035"/>
          </a:xfrm>
        </p:spPr>
        <p:txBody>
          <a:bodyPr/>
          <a:lstStyle/>
          <a:p>
            <a:r>
              <a:rPr lang="en-US" dirty="0"/>
              <a:t>Absorption vs. Phase shift </a:t>
            </a:r>
          </a:p>
        </p:txBody>
      </p:sp>
      <p:graphicFrame>
        <p:nvGraphicFramePr>
          <p:cNvPr id="13" name="Table 12"/>
          <p:cNvGraphicFramePr>
            <a:graphicFrameLocks noGrp="1"/>
          </p:cNvGraphicFramePr>
          <p:nvPr>
            <p:extLst>
              <p:ext uri="{D42A27DB-BD31-4B8C-83A1-F6EECF244321}">
                <p14:modId xmlns:p14="http://schemas.microsoft.com/office/powerpoint/2010/main" val="3790522693"/>
              </p:ext>
            </p:extLst>
          </p:nvPr>
        </p:nvGraphicFramePr>
        <p:xfrm>
          <a:off x="1461653" y="1600201"/>
          <a:ext cx="8368148" cy="3536438"/>
        </p:xfrm>
        <a:graphic>
          <a:graphicData uri="http://schemas.openxmlformats.org/drawingml/2006/table">
            <a:tbl>
              <a:tblPr rtl="1" firstRow="1" firstCol="1" bandRow="1">
                <a:tableStyleId>{5FD0F851-EC5A-4D38-B0AD-8093EC10F338}</a:tableStyleId>
              </a:tblPr>
              <a:tblGrid>
                <a:gridCol w="1195450">
                  <a:extLst>
                    <a:ext uri="{9D8B030D-6E8A-4147-A177-3AD203B41FA5}">
                      <a16:colId xmlns:a16="http://schemas.microsoft.com/office/drawing/2014/main" val="20000"/>
                    </a:ext>
                  </a:extLst>
                </a:gridCol>
                <a:gridCol w="1195450">
                  <a:extLst>
                    <a:ext uri="{9D8B030D-6E8A-4147-A177-3AD203B41FA5}">
                      <a16:colId xmlns:a16="http://schemas.microsoft.com/office/drawing/2014/main" val="20001"/>
                    </a:ext>
                  </a:extLst>
                </a:gridCol>
                <a:gridCol w="1030701">
                  <a:extLst>
                    <a:ext uri="{9D8B030D-6E8A-4147-A177-3AD203B41FA5}">
                      <a16:colId xmlns:a16="http://schemas.microsoft.com/office/drawing/2014/main" val="20002"/>
                    </a:ext>
                  </a:extLst>
                </a:gridCol>
                <a:gridCol w="1360197">
                  <a:extLst>
                    <a:ext uri="{9D8B030D-6E8A-4147-A177-3AD203B41FA5}">
                      <a16:colId xmlns:a16="http://schemas.microsoft.com/office/drawing/2014/main" val="20003"/>
                    </a:ext>
                  </a:extLst>
                </a:gridCol>
                <a:gridCol w="1195450">
                  <a:extLst>
                    <a:ext uri="{9D8B030D-6E8A-4147-A177-3AD203B41FA5}">
                      <a16:colId xmlns:a16="http://schemas.microsoft.com/office/drawing/2014/main" val="20004"/>
                    </a:ext>
                  </a:extLst>
                </a:gridCol>
                <a:gridCol w="1195450">
                  <a:extLst>
                    <a:ext uri="{9D8B030D-6E8A-4147-A177-3AD203B41FA5}">
                      <a16:colId xmlns:a16="http://schemas.microsoft.com/office/drawing/2014/main" val="20005"/>
                    </a:ext>
                  </a:extLst>
                </a:gridCol>
                <a:gridCol w="1195450">
                  <a:extLst>
                    <a:ext uri="{9D8B030D-6E8A-4147-A177-3AD203B41FA5}">
                      <a16:colId xmlns:a16="http://schemas.microsoft.com/office/drawing/2014/main" val="20006"/>
                    </a:ext>
                  </a:extLst>
                </a:gridCol>
              </a:tblGrid>
              <a:tr h="1360093">
                <a:tc>
                  <a:txBody>
                    <a:bodyPr/>
                    <a:lstStyle/>
                    <a:p>
                      <a:pPr marL="0" marR="0" algn="ctr" rtl="1">
                        <a:lnSpc>
                          <a:spcPct val="115000"/>
                        </a:lnSpc>
                        <a:spcBef>
                          <a:spcPts val="0"/>
                        </a:spcBef>
                        <a:spcAft>
                          <a:spcPts val="0"/>
                        </a:spcAft>
                      </a:pPr>
                      <a:r>
                        <a:rPr lang="en-US" sz="2000" i="1" dirty="0">
                          <a:solidFill>
                            <a:schemeClr val="bg1">
                              <a:lumMod val="95000"/>
                            </a:schemeClr>
                          </a:solidFill>
                          <a:effectLst/>
                          <a:latin typeface="Times New Roman" panose="02020603050405020304" pitchFamily="18" charset="0"/>
                        </a:rPr>
                        <a:t>ta</a:t>
                      </a:r>
                      <a:r>
                        <a:rPr lang="en-US" sz="2000" dirty="0">
                          <a:solidFill>
                            <a:schemeClr val="bg1">
                              <a:lumMod val="95000"/>
                            </a:schemeClr>
                          </a:solidFill>
                          <a:effectLst/>
                          <a:latin typeface="Times New Roman" panose="02020603050405020304" pitchFamily="18" charset="0"/>
                        </a:rPr>
                        <a:t>/</a:t>
                      </a:r>
                      <a:r>
                        <a:rPr lang="en-US" sz="2000" i="1" dirty="0" err="1">
                          <a:solidFill>
                            <a:schemeClr val="bg1">
                              <a:lumMod val="95000"/>
                            </a:schemeClr>
                          </a:solidFill>
                          <a:effectLst/>
                          <a:latin typeface="Times New Roman" panose="02020603050405020304" pitchFamily="18" charset="0"/>
                        </a:rPr>
                        <a:t>tp</a:t>
                      </a:r>
                      <a:endParaRPr lang="en-US" sz="1800" i="1" dirty="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1">
                        <a:lnSpc>
                          <a:spcPct val="115000"/>
                        </a:lnSpc>
                        <a:spcBef>
                          <a:spcPts val="0"/>
                        </a:spcBef>
                        <a:spcAft>
                          <a:spcPts val="0"/>
                        </a:spcAft>
                      </a:pPr>
                      <a:r>
                        <a:rPr lang="en-US" sz="2000" i="1" dirty="0">
                          <a:solidFill>
                            <a:schemeClr val="bg1">
                              <a:lumMod val="95000"/>
                            </a:schemeClr>
                          </a:solidFill>
                          <a:effectLst/>
                          <a:latin typeface="Times New Roman" panose="02020603050405020304" pitchFamily="18" charset="0"/>
                        </a:rPr>
                        <a:t>t</a:t>
                      </a:r>
                      <a:r>
                        <a:rPr lang="en-US" sz="2000" i="1" baseline="-25000" dirty="0">
                          <a:solidFill>
                            <a:schemeClr val="bg1">
                              <a:lumMod val="95000"/>
                            </a:schemeClr>
                          </a:solidFill>
                          <a:effectLst/>
                          <a:latin typeface="Times New Roman" panose="02020603050405020304" pitchFamily="18" charset="0"/>
                        </a:rPr>
                        <a:t>a</a:t>
                      </a:r>
                      <a:r>
                        <a:rPr lang="en-US" sz="2000" dirty="0">
                          <a:solidFill>
                            <a:schemeClr val="bg1">
                              <a:lumMod val="95000"/>
                            </a:schemeClr>
                          </a:solidFill>
                          <a:effectLst/>
                          <a:latin typeface="Times New Roman" panose="02020603050405020304" pitchFamily="18" charset="0"/>
                        </a:rPr>
                        <a:t>=</a:t>
                      </a:r>
                      <a:r>
                        <a:rPr lang="en-US" sz="2000" i="1" dirty="0">
                          <a:solidFill>
                            <a:schemeClr val="bg1">
                              <a:lumMod val="95000"/>
                            </a:schemeClr>
                          </a:solidFill>
                          <a:effectLst/>
                          <a:latin typeface="Times New Roman" panose="02020603050405020304" pitchFamily="18" charset="0"/>
                        </a:rPr>
                        <a:t>μ</a:t>
                      </a:r>
                      <a:r>
                        <a:rPr lang="en-US" sz="2000" baseline="30000" dirty="0">
                          <a:solidFill>
                            <a:schemeClr val="bg1">
                              <a:lumMod val="95000"/>
                            </a:schemeClr>
                          </a:solidFill>
                          <a:effectLst/>
                          <a:latin typeface="Times New Roman" panose="02020603050405020304" pitchFamily="18" charset="0"/>
                        </a:rPr>
                        <a:t>-1</a:t>
                      </a:r>
                      <a:endParaRPr lang="en-US" sz="1800" dirty="0">
                        <a:solidFill>
                          <a:schemeClr val="bg1">
                            <a:lumMod val="95000"/>
                          </a:schemeClr>
                        </a:solidFill>
                        <a:effectLst/>
                        <a:latin typeface="Times New Roman" panose="02020603050405020304" pitchFamily="18" charset="0"/>
                      </a:endParaRPr>
                    </a:p>
                    <a:p>
                      <a:pPr marL="0" marR="0" algn="ctr" rtl="1">
                        <a:lnSpc>
                          <a:spcPct val="115000"/>
                        </a:lnSpc>
                        <a:spcBef>
                          <a:spcPts val="0"/>
                        </a:spcBef>
                        <a:spcAft>
                          <a:spcPts val="0"/>
                        </a:spcAft>
                      </a:pPr>
                      <a:r>
                        <a:rPr lang="en-US" sz="2000" dirty="0">
                          <a:solidFill>
                            <a:schemeClr val="bg1">
                              <a:lumMod val="95000"/>
                            </a:schemeClr>
                          </a:solidFill>
                          <a:effectLst/>
                          <a:latin typeface="Times New Roman" panose="02020603050405020304" pitchFamily="18" charset="0"/>
                        </a:rPr>
                        <a:t>(mm)</a:t>
                      </a:r>
                      <a:endParaRPr lang="en-US" sz="1800" dirty="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1">
                        <a:lnSpc>
                          <a:spcPct val="115000"/>
                        </a:lnSpc>
                        <a:spcBef>
                          <a:spcPts val="0"/>
                        </a:spcBef>
                        <a:spcAft>
                          <a:spcPts val="0"/>
                        </a:spcAft>
                      </a:pPr>
                      <a:r>
                        <a:rPr lang="en-US" sz="2000" i="1" dirty="0" err="1">
                          <a:solidFill>
                            <a:schemeClr val="bg1">
                              <a:lumMod val="95000"/>
                            </a:schemeClr>
                          </a:solidFill>
                          <a:effectLst/>
                          <a:latin typeface="Times New Roman" panose="02020603050405020304" pitchFamily="18" charset="0"/>
                        </a:rPr>
                        <a:t>t</a:t>
                      </a:r>
                      <a:r>
                        <a:rPr lang="en-US" sz="2000" i="1" baseline="-25000" dirty="0" err="1">
                          <a:solidFill>
                            <a:schemeClr val="bg1">
                              <a:lumMod val="95000"/>
                            </a:schemeClr>
                          </a:solidFill>
                          <a:effectLst/>
                          <a:latin typeface="Times New Roman" panose="02020603050405020304" pitchFamily="18" charset="0"/>
                        </a:rPr>
                        <a:t>p</a:t>
                      </a:r>
                      <a:r>
                        <a:rPr lang="en-US" sz="2000" dirty="0">
                          <a:solidFill>
                            <a:schemeClr val="bg1">
                              <a:lumMod val="95000"/>
                            </a:schemeClr>
                          </a:solidFill>
                          <a:effectLst/>
                          <a:latin typeface="Times New Roman" panose="02020603050405020304" pitchFamily="18" charset="0"/>
                        </a:rPr>
                        <a:t>=</a:t>
                      </a:r>
                      <a:r>
                        <a:rPr lang="en-US" sz="2000" i="1" dirty="0">
                          <a:solidFill>
                            <a:schemeClr val="bg1">
                              <a:lumMod val="95000"/>
                            </a:schemeClr>
                          </a:solidFill>
                          <a:effectLst/>
                          <a:latin typeface="Times New Roman" panose="02020603050405020304" pitchFamily="18" charset="0"/>
                        </a:rPr>
                        <a:t>λ</a:t>
                      </a:r>
                      <a:r>
                        <a:rPr lang="en-US" sz="2000" dirty="0">
                          <a:solidFill>
                            <a:schemeClr val="bg1">
                              <a:lumMod val="95000"/>
                            </a:schemeClr>
                          </a:solidFill>
                          <a:effectLst/>
                          <a:latin typeface="Times New Roman" panose="02020603050405020304" pitchFamily="18" charset="0"/>
                        </a:rPr>
                        <a:t>/</a:t>
                      </a:r>
                      <a:r>
                        <a:rPr lang="en-US" sz="2000" i="1" dirty="0">
                          <a:solidFill>
                            <a:schemeClr val="bg1">
                              <a:lumMod val="95000"/>
                            </a:schemeClr>
                          </a:solidFill>
                          <a:effectLst/>
                          <a:latin typeface="Times New Roman" panose="02020603050405020304" pitchFamily="18" charset="0"/>
                        </a:rPr>
                        <a:t>α</a:t>
                      </a:r>
                      <a:endParaRPr lang="en-US" sz="1800" i="1" dirty="0">
                        <a:solidFill>
                          <a:schemeClr val="bg1">
                            <a:lumMod val="95000"/>
                          </a:schemeClr>
                        </a:solidFill>
                        <a:effectLst/>
                        <a:latin typeface="Times New Roman" panose="02020603050405020304" pitchFamily="18" charset="0"/>
                      </a:endParaRPr>
                    </a:p>
                    <a:p>
                      <a:pPr marL="0" marR="0" algn="ctr" rtl="1">
                        <a:lnSpc>
                          <a:spcPct val="115000"/>
                        </a:lnSpc>
                        <a:spcBef>
                          <a:spcPts val="0"/>
                        </a:spcBef>
                        <a:spcAft>
                          <a:spcPts val="0"/>
                        </a:spcAft>
                      </a:pPr>
                      <a:r>
                        <a:rPr lang="en-US" sz="2000" dirty="0">
                          <a:solidFill>
                            <a:schemeClr val="bg1">
                              <a:lumMod val="95000"/>
                            </a:schemeClr>
                          </a:solidFill>
                          <a:effectLst/>
                          <a:latin typeface="Times New Roman" panose="02020603050405020304" pitchFamily="18" charset="0"/>
                        </a:rPr>
                        <a:t>(mm)</a:t>
                      </a:r>
                      <a:endParaRPr lang="en-US" sz="1800" dirty="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0">
                        <a:lnSpc>
                          <a:spcPct val="115000"/>
                        </a:lnSpc>
                        <a:spcBef>
                          <a:spcPts val="0"/>
                        </a:spcBef>
                        <a:spcAft>
                          <a:spcPts val="0"/>
                        </a:spcAft>
                      </a:pPr>
                      <a:r>
                        <a:rPr lang="ar-SA" sz="2000" i="1" dirty="0">
                          <a:solidFill>
                            <a:schemeClr val="bg1">
                              <a:lumMod val="95000"/>
                            </a:schemeClr>
                          </a:solidFill>
                          <a:effectLst/>
                          <a:latin typeface="Times New Roman" panose="02020603050405020304" pitchFamily="18" charset="0"/>
                        </a:rPr>
                        <a:t>μ</a:t>
                      </a:r>
                      <a:r>
                        <a:rPr lang="en-US" sz="2000" i="1" dirty="0">
                          <a:solidFill>
                            <a:schemeClr val="bg1">
                              <a:lumMod val="95000"/>
                            </a:schemeClr>
                          </a:solidFill>
                          <a:effectLst/>
                          <a:latin typeface="Times New Roman" panose="02020603050405020304" pitchFamily="18" charset="0"/>
                        </a:rPr>
                        <a:t>/ρ</a:t>
                      </a:r>
                      <a:endParaRPr lang="en-US" sz="1800" i="1" dirty="0">
                        <a:solidFill>
                          <a:schemeClr val="bg1">
                            <a:lumMod val="95000"/>
                          </a:schemeClr>
                        </a:solidFill>
                        <a:effectLst/>
                        <a:latin typeface="Times New Roman" panose="02020603050405020304" pitchFamily="18" charset="0"/>
                      </a:endParaRPr>
                    </a:p>
                    <a:p>
                      <a:pPr marL="0" marR="0" algn="ctr" rtl="1">
                        <a:lnSpc>
                          <a:spcPct val="115000"/>
                        </a:lnSpc>
                        <a:spcBef>
                          <a:spcPts val="0"/>
                        </a:spcBef>
                        <a:spcAft>
                          <a:spcPts val="0"/>
                        </a:spcAft>
                      </a:pPr>
                      <a:r>
                        <a:rPr lang="en-US" sz="2000" dirty="0">
                          <a:solidFill>
                            <a:schemeClr val="bg1">
                              <a:lumMod val="95000"/>
                            </a:schemeClr>
                          </a:solidFill>
                          <a:effectLst/>
                          <a:latin typeface="Times New Roman" panose="02020603050405020304" pitchFamily="18" charset="0"/>
                        </a:rPr>
                        <a:t>(cm</a:t>
                      </a:r>
                      <a:r>
                        <a:rPr lang="en-US" sz="2000" baseline="30000" dirty="0">
                          <a:solidFill>
                            <a:schemeClr val="bg1">
                              <a:lumMod val="95000"/>
                            </a:schemeClr>
                          </a:solidFill>
                          <a:effectLst/>
                          <a:latin typeface="Times New Roman" panose="02020603050405020304" pitchFamily="18" charset="0"/>
                        </a:rPr>
                        <a:t>2</a:t>
                      </a:r>
                      <a:r>
                        <a:rPr lang="en-US" sz="2000" dirty="0">
                          <a:solidFill>
                            <a:schemeClr val="bg1">
                              <a:lumMod val="95000"/>
                            </a:schemeClr>
                          </a:solidFill>
                          <a:effectLst/>
                          <a:latin typeface="Times New Roman" panose="02020603050405020304" pitchFamily="18" charset="0"/>
                        </a:rPr>
                        <a:t>g</a:t>
                      </a:r>
                      <a:r>
                        <a:rPr lang="en-US" sz="2000" baseline="30000" dirty="0">
                          <a:solidFill>
                            <a:schemeClr val="bg1">
                              <a:lumMod val="95000"/>
                            </a:schemeClr>
                          </a:solidFill>
                          <a:effectLst/>
                          <a:latin typeface="Times New Roman" panose="02020603050405020304" pitchFamily="18" charset="0"/>
                        </a:rPr>
                        <a:t>-1</a:t>
                      </a:r>
                      <a:r>
                        <a:rPr lang="en-US" sz="2000" dirty="0">
                          <a:solidFill>
                            <a:schemeClr val="bg1">
                              <a:lumMod val="95000"/>
                            </a:schemeClr>
                          </a:solidFill>
                          <a:effectLst/>
                          <a:latin typeface="Times New Roman" panose="02020603050405020304" pitchFamily="18" charset="0"/>
                        </a:rPr>
                        <a:t>)</a:t>
                      </a:r>
                      <a:endParaRPr lang="en-US" sz="1800" dirty="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1">
                        <a:lnSpc>
                          <a:spcPct val="115000"/>
                        </a:lnSpc>
                        <a:spcBef>
                          <a:spcPts val="0"/>
                        </a:spcBef>
                        <a:spcAft>
                          <a:spcPts val="0"/>
                        </a:spcAft>
                      </a:pPr>
                      <a:r>
                        <a:rPr lang="en-US" sz="2000" i="1" dirty="0">
                          <a:solidFill>
                            <a:schemeClr val="bg1">
                              <a:lumMod val="95000"/>
                            </a:schemeClr>
                          </a:solidFill>
                          <a:effectLst/>
                          <a:latin typeface="Times New Roman" panose="02020603050405020304" pitchFamily="18" charset="0"/>
                        </a:rPr>
                        <a:t>α</a:t>
                      </a:r>
                      <a:endParaRPr lang="en-US" sz="1800" i="1" dirty="0">
                        <a:solidFill>
                          <a:schemeClr val="bg1">
                            <a:lumMod val="95000"/>
                          </a:schemeClr>
                        </a:solidFill>
                        <a:effectLst/>
                        <a:latin typeface="Times New Roman" panose="02020603050405020304" pitchFamily="18" charset="0"/>
                      </a:endParaRPr>
                    </a:p>
                    <a:p>
                      <a:pPr marL="0" marR="0" algn="ctr" rtl="1">
                        <a:lnSpc>
                          <a:spcPct val="115000"/>
                        </a:lnSpc>
                        <a:spcBef>
                          <a:spcPts val="0"/>
                        </a:spcBef>
                        <a:spcAft>
                          <a:spcPts val="0"/>
                        </a:spcAft>
                      </a:pPr>
                      <a:r>
                        <a:rPr lang="en-US" sz="2000" dirty="0">
                          <a:solidFill>
                            <a:schemeClr val="bg1">
                              <a:lumMod val="95000"/>
                            </a:schemeClr>
                          </a:solidFill>
                          <a:effectLst/>
                          <a:latin typeface="Times New Roman" panose="02020603050405020304" pitchFamily="18" charset="0"/>
                        </a:rPr>
                        <a:t> (10</a:t>
                      </a:r>
                      <a:r>
                        <a:rPr lang="en-US" sz="2000" baseline="30000" dirty="0">
                          <a:solidFill>
                            <a:schemeClr val="bg1">
                              <a:lumMod val="95000"/>
                            </a:schemeClr>
                          </a:solidFill>
                          <a:effectLst/>
                          <a:latin typeface="Times New Roman" panose="02020603050405020304" pitchFamily="18" charset="0"/>
                        </a:rPr>
                        <a:t>-7</a:t>
                      </a:r>
                      <a:r>
                        <a:rPr lang="en-US" sz="2000" dirty="0">
                          <a:solidFill>
                            <a:schemeClr val="bg1">
                              <a:lumMod val="95000"/>
                            </a:schemeClr>
                          </a:solidFill>
                          <a:effectLst/>
                          <a:latin typeface="Times New Roman" panose="02020603050405020304" pitchFamily="18" charset="0"/>
                        </a:rPr>
                        <a:t>)</a:t>
                      </a:r>
                      <a:endParaRPr lang="en-US" sz="1800" dirty="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1">
                        <a:lnSpc>
                          <a:spcPct val="115000"/>
                        </a:lnSpc>
                        <a:spcBef>
                          <a:spcPts val="0"/>
                        </a:spcBef>
                        <a:spcAft>
                          <a:spcPts val="0"/>
                        </a:spcAft>
                      </a:pPr>
                      <a:r>
                        <a:rPr lang="ar-SA" sz="2000" i="1" dirty="0">
                          <a:solidFill>
                            <a:schemeClr val="bg1">
                              <a:lumMod val="95000"/>
                            </a:schemeClr>
                          </a:solidFill>
                          <a:effectLst/>
                          <a:latin typeface="Times New Roman" panose="02020603050405020304" pitchFamily="18" charset="0"/>
                        </a:rPr>
                        <a:t>λ</a:t>
                      </a:r>
                      <a:endParaRPr lang="en-US" sz="1800" i="1" dirty="0">
                        <a:solidFill>
                          <a:schemeClr val="bg1">
                            <a:lumMod val="95000"/>
                          </a:schemeClr>
                        </a:solidFill>
                        <a:effectLst/>
                        <a:latin typeface="Times New Roman" panose="02020603050405020304" pitchFamily="18" charset="0"/>
                      </a:endParaRPr>
                    </a:p>
                    <a:p>
                      <a:pPr marL="0" marR="0" algn="ctr" rtl="1">
                        <a:lnSpc>
                          <a:spcPct val="115000"/>
                        </a:lnSpc>
                        <a:spcBef>
                          <a:spcPts val="0"/>
                        </a:spcBef>
                        <a:spcAft>
                          <a:spcPts val="0"/>
                        </a:spcAft>
                      </a:pPr>
                      <a:r>
                        <a:rPr lang="en-US" sz="2000" dirty="0">
                          <a:solidFill>
                            <a:schemeClr val="bg1">
                              <a:lumMod val="95000"/>
                            </a:schemeClr>
                          </a:solidFill>
                          <a:effectLst/>
                          <a:latin typeface="Times New Roman" panose="02020603050405020304" pitchFamily="18" charset="0"/>
                        </a:rPr>
                        <a:t>(nm)</a:t>
                      </a:r>
                      <a:endParaRPr lang="en-US" sz="1800" dirty="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1">
                        <a:lnSpc>
                          <a:spcPct val="115000"/>
                        </a:lnSpc>
                        <a:spcBef>
                          <a:spcPts val="0"/>
                        </a:spcBef>
                        <a:spcAft>
                          <a:spcPts val="0"/>
                        </a:spcAft>
                      </a:pPr>
                      <a:r>
                        <a:rPr lang="en-US" sz="2000" i="1" dirty="0">
                          <a:solidFill>
                            <a:schemeClr val="bg1">
                              <a:lumMod val="95000"/>
                            </a:schemeClr>
                          </a:solidFill>
                          <a:effectLst/>
                          <a:latin typeface="Times New Roman" panose="02020603050405020304" pitchFamily="18" charset="0"/>
                        </a:rPr>
                        <a:t>E</a:t>
                      </a:r>
                      <a:endParaRPr lang="en-US" sz="1800" i="1" dirty="0">
                        <a:solidFill>
                          <a:schemeClr val="bg1">
                            <a:lumMod val="95000"/>
                          </a:schemeClr>
                        </a:solidFill>
                        <a:effectLst/>
                        <a:latin typeface="Times New Roman" panose="02020603050405020304" pitchFamily="18" charset="0"/>
                      </a:endParaRPr>
                    </a:p>
                    <a:p>
                      <a:pPr marL="0" marR="0" algn="ctr" rtl="1">
                        <a:lnSpc>
                          <a:spcPct val="115000"/>
                        </a:lnSpc>
                        <a:spcBef>
                          <a:spcPts val="0"/>
                        </a:spcBef>
                        <a:spcAft>
                          <a:spcPts val="0"/>
                        </a:spcAft>
                      </a:pPr>
                      <a:r>
                        <a:rPr lang="en-US" sz="2000" dirty="0">
                          <a:solidFill>
                            <a:schemeClr val="bg1">
                              <a:lumMod val="95000"/>
                            </a:schemeClr>
                          </a:solidFill>
                          <a:effectLst/>
                          <a:latin typeface="Times New Roman" panose="02020603050405020304" pitchFamily="18" charset="0"/>
                        </a:rPr>
                        <a:t>(</a:t>
                      </a:r>
                      <a:r>
                        <a:rPr lang="en-US" sz="2000" dirty="0" err="1">
                          <a:solidFill>
                            <a:schemeClr val="bg1">
                              <a:lumMod val="95000"/>
                            </a:schemeClr>
                          </a:solidFill>
                          <a:effectLst/>
                          <a:latin typeface="Times New Roman" panose="02020603050405020304" pitchFamily="18" charset="0"/>
                        </a:rPr>
                        <a:t>keV</a:t>
                      </a:r>
                      <a:r>
                        <a:rPr lang="en-US" sz="2000" dirty="0">
                          <a:solidFill>
                            <a:schemeClr val="bg1">
                              <a:lumMod val="95000"/>
                            </a:schemeClr>
                          </a:solidFill>
                          <a:effectLst/>
                          <a:latin typeface="Times New Roman" panose="02020603050405020304" pitchFamily="18" charset="0"/>
                        </a:rPr>
                        <a:t>)</a:t>
                      </a:r>
                      <a:endParaRPr lang="en-US" sz="1800" dirty="0">
                        <a:solidFill>
                          <a:schemeClr val="bg1">
                            <a:lumMod val="95000"/>
                          </a:schemeClr>
                        </a:solidFill>
                        <a:effectLst/>
                        <a:latin typeface="Times New Roman" panose="02020603050405020304" pitchFamily="18" charset="0"/>
                        <a:ea typeface="Times New Roman"/>
                        <a:cs typeface="Arial"/>
                      </a:endParaRPr>
                    </a:p>
                  </a:txBody>
                  <a:tcPr marL="68580" marR="68580" marT="0" marB="0"/>
                </a:tc>
                <a:extLst>
                  <a:ext uri="{0D108BD9-81ED-4DB2-BD59-A6C34878D82A}">
                    <a16:rowId xmlns:a16="http://schemas.microsoft.com/office/drawing/2014/main" val="10000"/>
                  </a:ext>
                </a:extLst>
              </a:tr>
              <a:tr h="435269">
                <a:tc>
                  <a:txBody>
                    <a:bodyPr/>
                    <a:lstStyle/>
                    <a:p>
                      <a:pPr marL="0" marR="0" algn="ctr" rtl="1">
                        <a:lnSpc>
                          <a:spcPct val="115000"/>
                        </a:lnSpc>
                        <a:spcBef>
                          <a:spcPts val="0"/>
                        </a:spcBef>
                        <a:spcAft>
                          <a:spcPts val="0"/>
                        </a:spcAft>
                      </a:pPr>
                      <a:r>
                        <a:rPr lang="en-US" sz="2000" b="0" dirty="0">
                          <a:solidFill>
                            <a:schemeClr val="bg1">
                              <a:lumMod val="95000"/>
                            </a:schemeClr>
                          </a:solidFill>
                          <a:effectLst/>
                          <a:latin typeface="Times New Roman" panose="02020603050405020304" pitchFamily="18" charset="0"/>
                        </a:rPr>
                        <a:t>0.6</a:t>
                      </a:r>
                      <a:endParaRPr lang="en-US" sz="1800" b="0" dirty="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0">
                        <a:lnSpc>
                          <a:spcPct val="115000"/>
                        </a:lnSpc>
                        <a:spcBef>
                          <a:spcPts val="0"/>
                        </a:spcBef>
                        <a:spcAft>
                          <a:spcPts val="0"/>
                        </a:spcAft>
                      </a:pPr>
                      <a:r>
                        <a:rPr lang="en-US" sz="2000">
                          <a:solidFill>
                            <a:schemeClr val="bg1">
                              <a:lumMod val="95000"/>
                            </a:schemeClr>
                          </a:solidFill>
                          <a:effectLst/>
                          <a:latin typeface="Times New Roman" panose="02020603050405020304" pitchFamily="18" charset="0"/>
                        </a:rPr>
                        <a:t>0.003</a:t>
                      </a:r>
                      <a:endParaRPr lang="en-US" sz="180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0">
                        <a:lnSpc>
                          <a:spcPct val="115000"/>
                        </a:lnSpc>
                        <a:spcBef>
                          <a:spcPts val="0"/>
                        </a:spcBef>
                        <a:spcAft>
                          <a:spcPts val="0"/>
                        </a:spcAft>
                      </a:pPr>
                      <a:r>
                        <a:rPr lang="en-US" sz="2000" dirty="0">
                          <a:solidFill>
                            <a:schemeClr val="bg1">
                              <a:lumMod val="95000"/>
                            </a:schemeClr>
                          </a:solidFill>
                          <a:effectLst/>
                          <a:latin typeface="Times New Roman" panose="02020603050405020304" pitchFamily="18" charset="0"/>
                        </a:rPr>
                        <a:t>0.005</a:t>
                      </a:r>
                      <a:endParaRPr lang="en-US" sz="1800" dirty="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0">
                        <a:lnSpc>
                          <a:spcPct val="115000"/>
                        </a:lnSpc>
                        <a:spcBef>
                          <a:spcPts val="0"/>
                        </a:spcBef>
                        <a:spcAft>
                          <a:spcPts val="0"/>
                        </a:spcAft>
                      </a:pPr>
                      <a:r>
                        <a:rPr lang="en-US" sz="2000">
                          <a:solidFill>
                            <a:schemeClr val="bg1">
                              <a:lumMod val="95000"/>
                            </a:schemeClr>
                          </a:solidFill>
                          <a:effectLst/>
                          <a:latin typeface="Times New Roman" panose="02020603050405020304" pitchFamily="18" charset="0"/>
                        </a:rPr>
                        <a:t>3260</a:t>
                      </a:r>
                      <a:endParaRPr lang="en-US" sz="180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0">
                        <a:lnSpc>
                          <a:spcPct val="115000"/>
                        </a:lnSpc>
                        <a:spcBef>
                          <a:spcPts val="0"/>
                        </a:spcBef>
                        <a:spcAft>
                          <a:spcPts val="0"/>
                        </a:spcAft>
                      </a:pPr>
                      <a:r>
                        <a:rPr lang="en-US" sz="2000">
                          <a:solidFill>
                            <a:schemeClr val="bg1">
                              <a:lumMod val="95000"/>
                            </a:schemeClr>
                          </a:solidFill>
                          <a:effectLst/>
                          <a:latin typeface="Times New Roman" panose="02020603050405020304" pitchFamily="18" charset="0"/>
                        </a:rPr>
                        <a:t>2340</a:t>
                      </a:r>
                      <a:endParaRPr lang="en-US" sz="180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0">
                        <a:lnSpc>
                          <a:spcPct val="115000"/>
                        </a:lnSpc>
                        <a:spcBef>
                          <a:spcPts val="0"/>
                        </a:spcBef>
                        <a:spcAft>
                          <a:spcPts val="0"/>
                        </a:spcAft>
                      </a:pPr>
                      <a:r>
                        <a:rPr lang="en-US" sz="2000">
                          <a:solidFill>
                            <a:schemeClr val="bg1">
                              <a:lumMod val="95000"/>
                            </a:schemeClr>
                          </a:solidFill>
                          <a:effectLst/>
                          <a:latin typeface="Times New Roman" panose="02020603050405020304" pitchFamily="18" charset="0"/>
                        </a:rPr>
                        <a:t>1.24</a:t>
                      </a:r>
                      <a:endParaRPr lang="en-US" sz="180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0">
                        <a:lnSpc>
                          <a:spcPct val="115000"/>
                        </a:lnSpc>
                        <a:spcBef>
                          <a:spcPts val="0"/>
                        </a:spcBef>
                        <a:spcAft>
                          <a:spcPts val="0"/>
                        </a:spcAft>
                      </a:pPr>
                      <a:r>
                        <a:rPr lang="en-US" sz="2000">
                          <a:solidFill>
                            <a:schemeClr val="bg1">
                              <a:lumMod val="95000"/>
                            </a:schemeClr>
                          </a:solidFill>
                          <a:effectLst/>
                          <a:latin typeface="Times New Roman" panose="02020603050405020304" pitchFamily="18" charset="0"/>
                        </a:rPr>
                        <a:t>1</a:t>
                      </a:r>
                      <a:endParaRPr lang="en-US" sz="1800">
                        <a:solidFill>
                          <a:schemeClr val="bg1">
                            <a:lumMod val="95000"/>
                          </a:schemeClr>
                        </a:solidFill>
                        <a:effectLst/>
                        <a:latin typeface="Times New Roman" panose="02020603050405020304" pitchFamily="18" charset="0"/>
                        <a:ea typeface="Times New Roman"/>
                        <a:cs typeface="Arial"/>
                      </a:endParaRPr>
                    </a:p>
                  </a:txBody>
                  <a:tcPr marL="68580" marR="68580" marT="0" marB="0"/>
                </a:tc>
                <a:extLst>
                  <a:ext uri="{0D108BD9-81ED-4DB2-BD59-A6C34878D82A}">
                    <a16:rowId xmlns:a16="http://schemas.microsoft.com/office/drawing/2014/main" val="10001"/>
                  </a:ext>
                </a:extLst>
              </a:tr>
              <a:tr h="435269">
                <a:tc>
                  <a:txBody>
                    <a:bodyPr/>
                    <a:lstStyle/>
                    <a:p>
                      <a:pPr marL="0" marR="0" algn="ctr" rtl="1">
                        <a:lnSpc>
                          <a:spcPct val="115000"/>
                        </a:lnSpc>
                        <a:spcBef>
                          <a:spcPts val="0"/>
                        </a:spcBef>
                        <a:spcAft>
                          <a:spcPts val="0"/>
                        </a:spcAft>
                      </a:pPr>
                      <a:r>
                        <a:rPr lang="en-US" sz="2000" b="0">
                          <a:solidFill>
                            <a:schemeClr val="bg1">
                              <a:lumMod val="95000"/>
                            </a:schemeClr>
                          </a:solidFill>
                          <a:effectLst/>
                          <a:latin typeface="Times New Roman" panose="02020603050405020304" pitchFamily="18" charset="0"/>
                        </a:rPr>
                        <a:t>43</a:t>
                      </a:r>
                      <a:endParaRPr lang="en-US" sz="1800" b="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0">
                        <a:lnSpc>
                          <a:spcPct val="115000"/>
                        </a:lnSpc>
                        <a:spcBef>
                          <a:spcPts val="0"/>
                        </a:spcBef>
                        <a:spcAft>
                          <a:spcPts val="0"/>
                        </a:spcAft>
                      </a:pPr>
                      <a:r>
                        <a:rPr lang="en-US" sz="2000" dirty="0">
                          <a:solidFill>
                            <a:schemeClr val="bg1">
                              <a:lumMod val="95000"/>
                            </a:schemeClr>
                          </a:solidFill>
                          <a:effectLst/>
                          <a:latin typeface="Times New Roman" panose="02020603050405020304" pitchFamily="18" charset="0"/>
                        </a:rPr>
                        <a:t>2.3</a:t>
                      </a:r>
                      <a:endParaRPr lang="en-US" sz="1800" dirty="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0">
                        <a:lnSpc>
                          <a:spcPct val="115000"/>
                        </a:lnSpc>
                        <a:spcBef>
                          <a:spcPts val="0"/>
                        </a:spcBef>
                        <a:spcAft>
                          <a:spcPts val="0"/>
                        </a:spcAft>
                      </a:pPr>
                      <a:r>
                        <a:rPr lang="en-US" sz="2000">
                          <a:solidFill>
                            <a:schemeClr val="bg1">
                              <a:lumMod val="95000"/>
                            </a:schemeClr>
                          </a:solidFill>
                          <a:effectLst/>
                          <a:latin typeface="Times New Roman" panose="02020603050405020304" pitchFamily="18" charset="0"/>
                        </a:rPr>
                        <a:t>0.05</a:t>
                      </a:r>
                      <a:endParaRPr lang="en-US" sz="180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0">
                        <a:lnSpc>
                          <a:spcPct val="115000"/>
                        </a:lnSpc>
                        <a:spcBef>
                          <a:spcPts val="0"/>
                        </a:spcBef>
                        <a:spcAft>
                          <a:spcPts val="0"/>
                        </a:spcAft>
                      </a:pPr>
                      <a:r>
                        <a:rPr lang="en-US" sz="2000">
                          <a:solidFill>
                            <a:schemeClr val="bg1">
                              <a:lumMod val="95000"/>
                            </a:schemeClr>
                          </a:solidFill>
                          <a:effectLst/>
                          <a:latin typeface="Times New Roman" panose="02020603050405020304" pitchFamily="18" charset="0"/>
                        </a:rPr>
                        <a:t>4.30</a:t>
                      </a:r>
                      <a:endParaRPr lang="en-US" sz="180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0">
                        <a:lnSpc>
                          <a:spcPct val="115000"/>
                        </a:lnSpc>
                        <a:spcBef>
                          <a:spcPts val="0"/>
                        </a:spcBef>
                        <a:spcAft>
                          <a:spcPts val="0"/>
                        </a:spcAft>
                      </a:pPr>
                      <a:r>
                        <a:rPr lang="en-US" sz="2000">
                          <a:solidFill>
                            <a:schemeClr val="bg1">
                              <a:lumMod val="95000"/>
                            </a:schemeClr>
                          </a:solidFill>
                          <a:effectLst/>
                          <a:latin typeface="Times New Roman" panose="02020603050405020304" pitchFamily="18" charset="0"/>
                        </a:rPr>
                        <a:t>23.4</a:t>
                      </a:r>
                      <a:endParaRPr lang="en-US" sz="180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0">
                        <a:lnSpc>
                          <a:spcPct val="115000"/>
                        </a:lnSpc>
                        <a:spcBef>
                          <a:spcPts val="0"/>
                        </a:spcBef>
                        <a:spcAft>
                          <a:spcPts val="0"/>
                        </a:spcAft>
                      </a:pPr>
                      <a:r>
                        <a:rPr lang="en-US" sz="2000">
                          <a:solidFill>
                            <a:schemeClr val="bg1">
                              <a:lumMod val="95000"/>
                            </a:schemeClr>
                          </a:solidFill>
                          <a:effectLst/>
                          <a:latin typeface="Times New Roman" panose="02020603050405020304" pitchFamily="18" charset="0"/>
                        </a:rPr>
                        <a:t>0.12</a:t>
                      </a:r>
                      <a:endParaRPr lang="en-US" sz="180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0">
                        <a:lnSpc>
                          <a:spcPct val="115000"/>
                        </a:lnSpc>
                        <a:spcBef>
                          <a:spcPts val="0"/>
                        </a:spcBef>
                        <a:spcAft>
                          <a:spcPts val="0"/>
                        </a:spcAft>
                      </a:pPr>
                      <a:r>
                        <a:rPr lang="en-US" sz="2000">
                          <a:solidFill>
                            <a:schemeClr val="bg1">
                              <a:lumMod val="95000"/>
                            </a:schemeClr>
                          </a:solidFill>
                          <a:effectLst/>
                          <a:latin typeface="Times New Roman" panose="02020603050405020304" pitchFamily="18" charset="0"/>
                        </a:rPr>
                        <a:t>10</a:t>
                      </a:r>
                      <a:endParaRPr lang="en-US" sz="1800">
                        <a:solidFill>
                          <a:schemeClr val="bg1">
                            <a:lumMod val="95000"/>
                          </a:schemeClr>
                        </a:solidFill>
                        <a:effectLst/>
                        <a:latin typeface="Times New Roman" panose="02020603050405020304" pitchFamily="18" charset="0"/>
                        <a:ea typeface="Times New Roman"/>
                        <a:cs typeface="Arial"/>
                      </a:endParaRPr>
                    </a:p>
                  </a:txBody>
                  <a:tcPr marL="68580" marR="68580" marT="0" marB="0"/>
                </a:tc>
                <a:extLst>
                  <a:ext uri="{0D108BD9-81ED-4DB2-BD59-A6C34878D82A}">
                    <a16:rowId xmlns:a16="http://schemas.microsoft.com/office/drawing/2014/main" val="10002"/>
                  </a:ext>
                </a:extLst>
              </a:tr>
              <a:tr h="435269">
                <a:tc>
                  <a:txBody>
                    <a:bodyPr/>
                    <a:lstStyle/>
                    <a:p>
                      <a:pPr marL="0" marR="0" algn="ctr" rtl="1">
                        <a:lnSpc>
                          <a:spcPct val="115000"/>
                        </a:lnSpc>
                        <a:spcBef>
                          <a:spcPts val="0"/>
                        </a:spcBef>
                        <a:spcAft>
                          <a:spcPts val="0"/>
                        </a:spcAft>
                      </a:pPr>
                      <a:r>
                        <a:rPr lang="en-US" sz="2000" b="0">
                          <a:solidFill>
                            <a:schemeClr val="bg1">
                              <a:lumMod val="95000"/>
                            </a:schemeClr>
                          </a:solidFill>
                          <a:effectLst/>
                          <a:latin typeface="Times New Roman" panose="02020603050405020304" pitchFamily="18" charset="0"/>
                        </a:rPr>
                        <a:t>144</a:t>
                      </a:r>
                      <a:endParaRPr lang="en-US" sz="1800" b="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0">
                        <a:lnSpc>
                          <a:spcPct val="115000"/>
                        </a:lnSpc>
                        <a:spcBef>
                          <a:spcPts val="0"/>
                        </a:spcBef>
                        <a:spcAft>
                          <a:spcPts val="0"/>
                        </a:spcAft>
                      </a:pPr>
                      <a:r>
                        <a:rPr lang="en-US" sz="2000" dirty="0">
                          <a:solidFill>
                            <a:schemeClr val="bg1">
                              <a:lumMod val="95000"/>
                            </a:schemeClr>
                          </a:solidFill>
                          <a:effectLst/>
                          <a:latin typeface="Times New Roman" panose="02020603050405020304" pitchFamily="18" charset="0"/>
                        </a:rPr>
                        <a:t>19</a:t>
                      </a:r>
                      <a:endParaRPr lang="en-US" sz="1800" dirty="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0">
                        <a:lnSpc>
                          <a:spcPct val="115000"/>
                        </a:lnSpc>
                        <a:spcBef>
                          <a:spcPts val="0"/>
                        </a:spcBef>
                        <a:spcAft>
                          <a:spcPts val="0"/>
                        </a:spcAft>
                      </a:pPr>
                      <a:r>
                        <a:rPr lang="en-US" sz="2000" dirty="0">
                          <a:solidFill>
                            <a:schemeClr val="bg1">
                              <a:lumMod val="95000"/>
                            </a:schemeClr>
                          </a:solidFill>
                          <a:effectLst/>
                          <a:latin typeface="Times New Roman" panose="02020603050405020304" pitchFamily="18" charset="0"/>
                        </a:rPr>
                        <a:t>0.1</a:t>
                      </a:r>
                      <a:endParaRPr lang="en-US" sz="1800" dirty="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0">
                        <a:lnSpc>
                          <a:spcPct val="115000"/>
                        </a:lnSpc>
                        <a:spcBef>
                          <a:spcPts val="0"/>
                        </a:spcBef>
                        <a:spcAft>
                          <a:spcPts val="0"/>
                        </a:spcAft>
                      </a:pPr>
                      <a:r>
                        <a:rPr lang="en-US" sz="2000">
                          <a:solidFill>
                            <a:schemeClr val="bg1">
                              <a:lumMod val="95000"/>
                            </a:schemeClr>
                          </a:solidFill>
                          <a:effectLst/>
                          <a:latin typeface="Times New Roman" panose="02020603050405020304" pitchFamily="18" charset="0"/>
                        </a:rPr>
                        <a:t>0.51</a:t>
                      </a:r>
                      <a:endParaRPr lang="en-US" sz="180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0">
                        <a:lnSpc>
                          <a:spcPct val="115000"/>
                        </a:lnSpc>
                        <a:spcBef>
                          <a:spcPts val="0"/>
                        </a:spcBef>
                        <a:spcAft>
                          <a:spcPts val="0"/>
                        </a:spcAft>
                      </a:pPr>
                      <a:r>
                        <a:rPr lang="en-US" sz="2000">
                          <a:solidFill>
                            <a:schemeClr val="bg1">
                              <a:lumMod val="95000"/>
                            </a:schemeClr>
                          </a:solidFill>
                          <a:effectLst/>
                          <a:latin typeface="Times New Roman" panose="02020603050405020304" pitchFamily="18" charset="0"/>
                        </a:rPr>
                        <a:t>3.7</a:t>
                      </a:r>
                      <a:endParaRPr lang="en-US" sz="180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0">
                        <a:lnSpc>
                          <a:spcPct val="115000"/>
                        </a:lnSpc>
                        <a:spcBef>
                          <a:spcPts val="0"/>
                        </a:spcBef>
                        <a:spcAft>
                          <a:spcPts val="0"/>
                        </a:spcAft>
                      </a:pPr>
                      <a:r>
                        <a:rPr lang="en-US" sz="2000" dirty="0">
                          <a:solidFill>
                            <a:schemeClr val="bg1">
                              <a:lumMod val="95000"/>
                            </a:schemeClr>
                          </a:solidFill>
                          <a:effectLst/>
                          <a:latin typeface="Times New Roman" panose="02020603050405020304" pitchFamily="18" charset="0"/>
                        </a:rPr>
                        <a:t>0.05</a:t>
                      </a:r>
                      <a:endParaRPr lang="en-US" sz="1800" dirty="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0">
                        <a:lnSpc>
                          <a:spcPct val="115000"/>
                        </a:lnSpc>
                        <a:spcBef>
                          <a:spcPts val="0"/>
                        </a:spcBef>
                        <a:spcAft>
                          <a:spcPts val="0"/>
                        </a:spcAft>
                      </a:pPr>
                      <a:r>
                        <a:rPr lang="en-US" sz="2000" dirty="0">
                          <a:solidFill>
                            <a:schemeClr val="bg1">
                              <a:lumMod val="95000"/>
                            </a:schemeClr>
                          </a:solidFill>
                          <a:effectLst/>
                          <a:latin typeface="Times New Roman" panose="02020603050405020304" pitchFamily="18" charset="0"/>
                        </a:rPr>
                        <a:t>25</a:t>
                      </a:r>
                      <a:endParaRPr lang="en-US" sz="1800" dirty="0">
                        <a:solidFill>
                          <a:schemeClr val="bg1">
                            <a:lumMod val="95000"/>
                          </a:schemeClr>
                        </a:solidFill>
                        <a:effectLst/>
                        <a:latin typeface="Times New Roman" panose="02020603050405020304" pitchFamily="18" charset="0"/>
                        <a:ea typeface="Times New Roman"/>
                        <a:cs typeface="Arial"/>
                      </a:endParaRPr>
                    </a:p>
                  </a:txBody>
                  <a:tcPr marL="68580" marR="68580" marT="0" marB="0"/>
                </a:tc>
                <a:extLst>
                  <a:ext uri="{0D108BD9-81ED-4DB2-BD59-A6C34878D82A}">
                    <a16:rowId xmlns:a16="http://schemas.microsoft.com/office/drawing/2014/main" val="10003"/>
                  </a:ext>
                </a:extLst>
              </a:tr>
              <a:tr h="435269">
                <a:tc>
                  <a:txBody>
                    <a:bodyPr/>
                    <a:lstStyle/>
                    <a:p>
                      <a:pPr marL="0" marR="0" algn="ctr" rtl="1">
                        <a:lnSpc>
                          <a:spcPct val="115000"/>
                        </a:lnSpc>
                        <a:spcBef>
                          <a:spcPts val="0"/>
                        </a:spcBef>
                        <a:spcAft>
                          <a:spcPts val="0"/>
                        </a:spcAft>
                      </a:pPr>
                      <a:r>
                        <a:rPr lang="en-US" sz="2000" b="0">
                          <a:solidFill>
                            <a:schemeClr val="bg1">
                              <a:lumMod val="95000"/>
                            </a:schemeClr>
                          </a:solidFill>
                          <a:effectLst/>
                          <a:latin typeface="Times New Roman" panose="02020603050405020304" pitchFamily="18" charset="0"/>
                        </a:rPr>
                        <a:t>169</a:t>
                      </a:r>
                      <a:endParaRPr lang="en-US" sz="1800" b="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0">
                        <a:lnSpc>
                          <a:spcPct val="115000"/>
                        </a:lnSpc>
                        <a:spcBef>
                          <a:spcPts val="0"/>
                        </a:spcBef>
                        <a:spcAft>
                          <a:spcPts val="0"/>
                        </a:spcAft>
                      </a:pPr>
                      <a:r>
                        <a:rPr lang="en-US" sz="2000" dirty="0">
                          <a:solidFill>
                            <a:schemeClr val="bg1">
                              <a:lumMod val="95000"/>
                            </a:schemeClr>
                          </a:solidFill>
                          <a:effectLst/>
                          <a:latin typeface="Times New Roman" panose="02020603050405020304" pitchFamily="18" charset="0"/>
                        </a:rPr>
                        <a:t>45</a:t>
                      </a:r>
                      <a:endParaRPr lang="en-US" sz="1800" dirty="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0">
                        <a:lnSpc>
                          <a:spcPct val="115000"/>
                        </a:lnSpc>
                        <a:spcBef>
                          <a:spcPts val="0"/>
                        </a:spcBef>
                        <a:spcAft>
                          <a:spcPts val="0"/>
                        </a:spcAft>
                      </a:pPr>
                      <a:r>
                        <a:rPr lang="en-US" sz="2000" dirty="0">
                          <a:solidFill>
                            <a:schemeClr val="bg1">
                              <a:lumMod val="95000"/>
                            </a:schemeClr>
                          </a:solidFill>
                          <a:effectLst/>
                          <a:latin typeface="Times New Roman" panose="02020603050405020304" pitchFamily="18" charset="0"/>
                        </a:rPr>
                        <a:t>0.3</a:t>
                      </a:r>
                      <a:endParaRPr lang="en-US" sz="1800" dirty="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0">
                        <a:lnSpc>
                          <a:spcPct val="115000"/>
                        </a:lnSpc>
                        <a:spcBef>
                          <a:spcPts val="0"/>
                        </a:spcBef>
                        <a:spcAft>
                          <a:spcPts val="0"/>
                        </a:spcAft>
                      </a:pPr>
                      <a:r>
                        <a:rPr lang="en-US" sz="2000" dirty="0">
                          <a:solidFill>
                            <a:schemeClr val="bg1">
                              <a:lumMod val="95000"/>
                            </a:schemeClr>
                          </a:solidFill>
                          <a:effectLst/>
                          <a:latin typeface="Times New Roman" panose="02020603050405020304" pitchFamily="18" charset="0"/>
                        </a:rPr>
                        <a:t>0.22</a:t>
                      </a:r>
                      <a:endParaRPr lang="en-US" sz="1800" dirty="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0">
                        <a:lnSpc>
                          <a:spcPct val="115000"/>
                        </a:lnSpc>
                        <a:spcBef>
                          <a:spcPts val="0"/>
                        </a:spcBef>
                        <a:spcAft>
                          <a:spcPts val="0"/>
                        </a:spcAft>
                      </a:pPr>
                      <a:r>
                        <a:rPr lang="en-US" sz="2000" dirty="0">
                          <a:solidFill>
                            <a:schemeClr val="bg1">
                              <a:lumMod val="95000"/>
                            </a:schemeClr>
                          </a:solidFill>
                          <a:effectLst/>
                          <a:latin typeface="Times New Roman" panose="02020603050405020304" pitchFamily="18" charset="0"/>
                        </a:rPr>
                        <a:t>0.9</a:t>
                      </a:r>
                      <a:endParaRPr lang="en-US" sz="1800" dirty="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0">
                        <a:lnSpc>
                          <a:spcPct val="115000"/>
                        </a:lnSpc>
                        <a:spcBef>
                          <a:spcPts val="0"/>
                        </a:spcBef>
                        <a:spcAft>
                          <a:spcPts val="0"/>
                        </a:spcAft>
                      </a:pPr>
                      <a:r>
                        <a:rPr lang="en-US" sz="2000" dirty="0">
                          <a:solidFill>
                            <a:schemeClr val="bg1">
                              <a:lumMod val="95000"/>
                            </a:schemeClr>
                          </a:solidFill>
                          <a:effectLst/>
                          <a:latin typeface="Times New Roman" panose="02020603050405020304" pitchFamily="18" charset="0"/>
                        </a:rPr>
                        <a:t>0.02</a:t>
                      </a:r>
                      <a:endParaRPr lang="en-US" sz="1800" dirty="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0">
                        <a:lnSpc>
                          <a:spcPct val="115000"/>
                        </a:lnSpc>
                        <a:spcBef>
                          <a:spcPts val="0"/>
                        </a:spcBef>
                        <a:spcAft>
                          <a:spcPts val="0"/>
                        </a:spcAft>
                      </a:pPr>
                      <a:r>
                        <a:rPr lang="en-US" sz="2000" dirty="0">
                          <a:solidFill>
                            <a:schemeClr val="bg1">
                              <a:lumMod val="95000"/>
                            </a:schemeClr>
                          </a:solidFill>
                          <a:effectLst/>
                          <a:latin typeface="Times New Roman" panose="02020603050405020304" pitchFamily="18" charset="0"/>
                        </a:rPr>
                        <a:t>50</a:t>
                      </a:r>
                      <a:endParaRPr lang="en-US" sz="1800" dirty="0">
                        <a:solidFill>
                          <a:schemeClr val="bg1">
                            <a:lumMod val="95000"/>
                          </a:schemeClr>
                        </a:solidFill>
                        <a:effectLst/>
                        <a:latin typeface="Times New Roman" panose="02020603050405020304" pitchFamily="18" charset="0"/>
                        <a:ea typeface="Times New Roman"/>
                        <a:cs typeface="Arial"/>
                      </a:endParaRPr>
                    </a:p>
                  </a:txBody>
                  <a:tcPr marL="68580" marR="68580" marT="0" marB="0"/>
                </a:tc>
                <a:extLst>
                  <a:ext uri="{0D108BD9-81ED-4DB2-BD59-A6C34878D82A}">
                    <a16:rowId xmlns:a16="http://schemas.microsoft.com/office/drawing/2014/main" val="10004"/>
                  </a:ext>
                </a:extLst>
              </a:tr>
              <a:tr h="435269">
                <a:tc>
                  <a:txBody>
                    <a:bodyPr/>
                    <a:lstStyle/>
                    <a:p>
                      <a:pPr marL="0" marR="0" algn="ctr" rtl="1">
                        <a:lnSpc>
                          <a:spcPct val="115000"/>
                        </a:lnSpc>
                        <a:spcBef>
                          <a:spcPts val="0"/>
                        </a:spcBef>
                        <a:spcAft>
                          <a:spcPts val="0"/>
                        </a:spcAft>
                      </a:pPr>
                      <a:r>
                        <a:rPr lang="en-US" sz="2000" b="0" dirty="0">
                          <a:solidFill>
                            <a:schemeClr val="bg1">
                              <a:lumMod val="95000"/>
                            </a:schemeClr>
                          </a:solidFill>
                          <a:effectLst/>
                          <a:latin typeface="Times New Roman" panose="02020603050405020304" pitchFamily="18" charset="0"/>
                        </a:rPr>
                        <a:t>109</a:t>
                      </a:r>
                      <a:endParaRPr lang="en-US" sz="1800" b="0" dirty="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0">
                        <a:lnSpc>
                          <a:spcPct val="115000"/>
                        </a:lnSpc>
                        <a:spcBef>
                          <a:spcPts val="0"/>
                        </a:spcBef>
                        <a:spcAft>
                          <a:spcPts val="0"/>
                        </a:spcAft>
                      </a:pPr>
                      <a:r>
                        <a:rPr lang="en-US" sz="2000" dirty="0">
                          <a:solidFill>
                            <a:schemeClr val="bg1">
                              <a:lumMod val="95000"/>
                            </a:schemeClr>
                          </a:solidFill>
                          <a:effectLst/>
                          <a:latin typeface="Times New Roman" panose="02020603050405020304" pitchFamily="18" charset="0"/>
                        </a:rPr>
                        <a:t>58</a:t>
                      </a:r>
                      <a:endParaRPr lang="en-US" sz="1800" dirty="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0">
                        <a:lnSpc>
                          <a:spcPct val="115000"/>
                        </a:lnSpc>
                        <a:spcBef>
                          <a:spcPts val="0"/>
                        </a:spcBef>
                        <a:spcAft>
                          <a:spcPts val="0"/>
                        </a:spcAft>
                      </a:pPr>
                      <a:r>
                        <a:rPr lang="en-US" sz="2000" dirty="0">
                          <a:solidFill>
                            <a:schemeClr val="bg1">
                              <a:lumMod val="95000"/>
                            </a:schemeClr>
                          </a:solidFill>
                          <a:effectLst/>
                          <a:latin typeface="Times New Roman" panose="02020603050405020304" pitchFamily="18" charset="0"/>
                        </a:rPr>
                        <a:t>0.5</a:t>
                      </a:r>
                      <a:endParaRPr lang="en-US" sz="1800" dirty="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0">
                        <a:lnSpc>
                          <a:spcPct val="115000"/>
                        </a:lnSpc>
                        <a:spcBef>
                          <a:spcPts val="0"/>
                        </a:spcBef>
                        <a:spcAft>
                          <a:spcPts val="0"/>
                        </a:spcAft>
                      </a:pPr>
                      <a:r>
                        <a:rPr lang="en-US" sz="2000" dirty="0">
                          <a:solidFill>
                            <a:schemeClr val="bg1">
                              <a:lumMod val="95000"/>
                            </a:schemeClr>
                          </a:solidFill>
                          <a:effectLst/>
                          <a:latin typeface="Times New Roman" panose="02020603050405020304" pitchFamily="18" charset="0"/>
                        </a:rPr>
                        <a:t>0.17</a:t>
                      </a:r>
                      <a:endParaRPr lang="en-US" sz="1800" dirty="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0">
                        <a:lnSpc>
                          <a:spcPct val="115000"/>
                        </a:lnSpc>
                        <a:spcBef>
                          <a:spcPts val="0"/>
                        </a:spcBef>
                        <a:spcAft>
                          <a:spcPts val="0"/>
                        </a:spcAft>
                      </a:pPr>
                      <a:r>
                        <a:rPr lang="en-US" sz="2000" dirty="0">
                          <a:solidFill>
                            <a:schemeClr val="bg1">
                              <a:lumMod val="95000"/>
                            </a:schemeClr>
                          </a:solidFill>
                          <a:effectLst/>
                          <a:latin typeface="Times New Roman" panose="02020603050405020304" pitchFamily="18" charset="0"/>
                        </a:rPr>
                        <a:t>0.2</a:t>
                      </a:r>
                      <a:endParaRPr lang="en-US" sz="1800" dirty="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0">
                        <a:lnSpc>
                          <a:spcPct val="115000"/>
                        </a:lnSpc>
                        <a:spcBef>
                          <a:spcPts val="0"/>
                        </a:spcBef>
                        <a:spcAft>
                          <a:spcPts val="0"/>
                        </a:spcAft>
                      </a:pPr>
                      <a:r>
                        <a:rPr lang="en-US" sz="2000" dirty="0">
                          <a:solidFill>
                            <a:schemeClr val="bg1">
                              <a:lumMod val="95000"/>
                            </a:schemeClr>
                          </a:solidFill>
                          <a:effectLst/>
                          <a:latin typeface="Times New Roman" panose="02020603050405020304" pitchFamily="18" charset="0"/>
                        </a:rPr>
                        <a:t>0.01</a:t>
                      </a:r>
                      <a:endParaRPr lang="en-US" sz="1800" dirty="0">
                        <a:solidFill>
                          <a:schemeClr val="bg1">
                            <a:lumMod val="95000"/>
                          </a:schemeClr>
                        </a:solidFill>
                        <a:effectLst/>
                        <a:latin typeface="Times New Roman" panose="02020603050405020304" pitchFamily="18" charset="0"/>
                        <a:ea typeface="Times New Roman"/>
                        <a:cs typeface="Arial"/>
                      </a:endParaRPr>
                    </a:p>
                  </a:txBody>
                  <a:tcPr marL="68580" marR="68580" marT="0" marB="0"/>
                </a:tc>
                <a:tc>
                  <a:txBody>
                    <a:bodyPr/>
                    <a:lstStyle/>
                    <a:p>
                      <a:pPr marL="0" marR="0" algn="ctr" rtl="0">
                        <a:lnSpc>
                          <a:spcPct val="115000"/>
                        </a:lnSpc>
                        <a:spcBef>
                          <a:spcPts val="0"/>
                        </a:spcBef>
                        <a:spcAft>
                          <a:spcPts val="0"/>
                        </a:spcAft>
                      </a:pPr>
                      <a:r>
                        <a:rPr lang="en-US" sz="2000" dirty="0">
                          <a:solidFill>
                            <a:schemeClr val="bg1">
                              <a:lumMod val="95000"/>
                            </a:schemeClr>
                          </a:solidFill>
                          <a:effectLst/>
                          <a:latin typeface="Times New Roman" panose="02020603050405020304" pitchFamily="18" charset="0"/>
                        </a:rPr>
                        <a:t>100</a:t>
                      </a:r>
                      <a:endParaRPr lang="en-US" sz="1800" dirty="0">
                        <a:solidFill>
                          <a:schemeClr val="bg1">
                            <a:lumMod val="95000"/>
                          </a:schemeClr>
                        </a:solidFill>
                        <a:effectLst/>
                        <a:latin typeface="Times New Roman" panose="02020603050405020304" pitchFamily="18" charset="0"/>
                        <a:ea typeface="Times New Roman"/>
                        <a:cs typeface="Arial"/>
                      </a:endParaRPr>
                    </a:p>
                  </a:txBody>
                  <a:tcPr marL="68580" marR="68580" marT="0" marB="0"/>
                </a:tc>
                <a:extLst>
                  <a:ext uri="{0D108BD9-81ED-4DB2-BD59-A6C34878D82A}">
                    <a16:rowId xmlns:a16="http://schemas.microsoft.com/office/drawing/2014/main" val="10005"/>
                  </a:ext>
                </a:extLst>
              </a:tr>
            </a:tbl>
          </a:graphicData>
        </a:graphic>
      </p:graphicFrame>
      <p:sp>
        <p:nvSpPr>
          <p:cNvPr id="14" name="TextBox 13"/>
          <p:cNvSpPr txBox="1"/>
          <p:nvPr/>
        </p:nvSpPr>
        <p:spPr>
          <a:xfrm>
            <a:off x="2362200" y="5257800"/>
            <a:ext cx="6781800" cy="1077218"/>
          </a:xfrm>
          <a:prstGeom prst="rect">
            <a:avLst/>
          </a:prstGeom>
          <a:noFill/>
        </p:spPr>
        <p:txBody>
          <a:bodyPr wrap="square" rtlCol="0">
            <a:spAutoFit/>
          </a:bodyPr>
          <a:lstStyle/>
          <a:p>
            <a:pPr lvl="0" rtl="1">
              <a:lnSpc>
                <a:spcPct val="115000"/>
              </a:lnSpc>
            </a:pPr>
            <a:r>
              <a:rPr lang="en-US" sz="2000" i="1" dirty="0" err="1">
                <a:solidFill>
                  <a:schemeClr val="bg1">
                    <a:lumMod val="95000"/>
                  </a:schemeClr>
                </a:solidFill>
                <a:latin typeface="Times New Roman" panose="02020603050405020304" pitchFamily="18" charset="0"/>
              </a:rPr>
              <a:t>t</a:t>
            </a:r>
            <a:r>
              <a:rPr lang="en-US" sz="2000" i="1" baseline="-25000" dirty="0" err="1">
                <a:solidFill>
                  <a:schemeClr val="bg1">
                    <a:lumMod val="95000"/>
                  </a:schemeClr>
                </a:solidFill>
                <a:latin typeface="Times New Roman" panose="02020603050405020304" pitchFamily="18" charset="0"/>
              </a:rPr>
              <a:t>p</a:t>
            </a:r>
            <a:r>
              <a:rPr lang="en-US" sz="2000" dirty="0">
                <a:solidFill>
                  <a:schemeClr val="bg1">
                    <a:lumMod val="95000"/>
                  </a:schemeClr>
                </a:solidFill>
                <a:latin typeface="Times New Roman" panose="02020603050405020304" pitchFamily="18" charset="0"/>
              </a:rPr>
              <a:t>=</a:t>
            </a:r>
            <a:r>
              <a:rPr lang="en-US" sz="2000" i="1" dirty="0">
                <a:solidFill>
                  <a:schemeClr val="bg1">
                    <a:lumMod val="95000"/>
                  </a:schemeClr>
                </a:solidFill>
                <a:latin typeface="Times New Roman" panose="02020603050405020304" pitchFamily="18" charset="0"/>
              </a:rPr>
              <a:t>λ</a:t>
            </a:r>
            <a:r>
              <a:rPr lang="en-US" sz="2000" dirty="0">
                <a:solidFill>
                  <a:schemeClr val="bg1">
                    <a:lumMod val="95000"/>
                  </a:schemeClr>
                </a:solidFill>
                <a:latin typeface="Times New Roman" panose="02020603050405020304" pitchFamily="18" charset="0"/>
              </a:rPr>
              <a:t>/</a:t>
            </a:r>
            <a:r>
              <a:rPr lang="en-US" sz="2000" i="1" dirty="0">
                <a:solidFill>
                  <a:schemeClr val="bg1">
                    <a:lumMod val="95000"/>
                  </a:schemeClr>
                </a:solidFill>
                <a:latin typeface="Times New Roman" panose="02020603050405020304" pitchFamily="18" charset="0"/>
              </a:rPr>
              <a:t>α : Distance over which the phase change is 2</a:t>
            </a:r>
            <a:r>
              <a:rPr lang="el-GR" sz="2000" i="1" dirty="0">
                <a:solidFill>
                  <a:schemeClr val="bg1">
                    <a:lumMod val="95000"/>
                  </a:schemeClr>
                </a:solidFill>
                <a:latin typeface="Times New Roman" panose="02020603050405020304" pitchFamily="18" charset="0"/>
              </a:rPr>
              <a:t>π</a:t>
            </a:r>
            <a:endParaRPr lang="en-US" sz="2000" i="1" dirty="0">
              <a:solidFill>
                <a:schemeClr val="bg1">
                  <a:lumMod val="95000"/>
                </a:schemeClr>
              </a:solidFill>
              <a:latin typeface="Times New Roman" panose="02020603050405020304" pitchFamily="18" charset="0"/>
            </a:endParaRPr>
          </a:p>
          <a:p>
            <a:pPr lvl="0" rtl="1">
              <a:lnSpc>
                <a:spcPct val="115000"/>
              </a:lnSpc>
            </a:pPr>
            <a:r>
              <a:rPr lang="en-US" sz="2000" i="1" dirty="0">
                <a:solidFill>
                  <a:schemeClr val="bg1">
                    <a:lumMod val="95000"/>
                  </a:schemeClr>
                </a:solidFill>
                <a:latin typeface="Times New Roman" panose="02020603050405020304" pitchFamily="18" charset="0"/>
              </a:rPr>
              <a:t>t</a:t>
            </a:r>
            <a:r>
              <a:rPr lang="en-US" sz="2000" i="1" baseline="-25000" dirty="0">
                <a:solidFill>
                  <a:schemeClr val="bg1">
                    <a:lumMod val="95000"/>
                  </a:schemeClr>
                </a:solidFill>
                <a:latin typeface="Times New Roman" panose="02020603050405020304" pitchFamily="18" charset="0"/>
              </a:rPr>
              <a:t>a</a:t>
            </a:r>
            <a:r>
              <a:rPr lang="en-US" sz="2000" i="1" dirty="0">
                <a:solidFill>
                  <a:schemeClr val="bg1">
                    <a:lumMod val="95000"/>
                  </a:schemeClr>
                </a:solidFill>
                <a:latin typeface="Times New Roman" panose="02020603050405020304" pitchFamily="18" charset="0"/>
              </a:rPr>
              <a:t>: Absorption thickness</a:t>
            </a:r>
            <a:endParaRPr lang="en-US" i="1" dirty="0">
              <a:solidFill>
                <a:schemeClr val="bg1">
                  <a:lumMod val="95000"/>
                </a:schemeClr>
              </a:solidFill>
              <a:latin typeface="Times New Roman" panose="02020603050405020304" pitchFamily="18" charset="0"/>
            </a:endParaRPr>
          </a:p>
          <a:p>
            <a:endParaRPr lang="en-US" dirty="0"/>
          </a:p>
        </p:txBody>
      </p:sp>
      <p:sp>
        <p:nvSpPr>
          <p:cNvPr id="15" name="Rectangle 14"/>
          <p:cNvSpPr/>
          <p:nvPr/>
        </p:nvSpPr>
        <p:spPr>
          <a:xfrm>
            <a:off x="1680210" y="6194567"/>
            <a:ext cx="7467600" cy="261610"/>
          </a:xfrm>
          <a:prstGeom prst="rect">
            <a:avLst/>
          </a:prstGeom>
        </p:spPr>
        <p:txBody>
          <a:bodyPr wrap="square">
            <a:spAutoFit/>
          </a:bodyPr>
          <a:lstStyle/>
          <a:p>
            <a:r>
              <a:rPr lang="en-US" sz="1100" dirty="0" err="1">
                <a:solidFill>
                  <a:schemeClr val="bg1">
                    <a:lumMod val="95000"/>
                  </a:schemeClr>
                </a:solidFill>
                <a:latin typeface="Times New Roman" panose="02020603050405020304" pitchFamily="18" charset="0"/>
                <a:cs typeface="Times New Roman" panose="02020603050405020304" pitchFamily="18" charset="0"/>
              </a:rPr>
              <a:t>Keyriläinen</a:t>
            </a:r>
            <a:r>
              <a:rPr lang="en-US" sz="1100" dirty="0">
                <a:solidFill>
                  <a:schemeClr val="bg1">
                    <a:lumMod val="95000"/>
                  </a:schemeClr>
                </a:solidFill>
                <a:latin typeface="Times New Roman" panose="02020603050405020304" pitchFamily="18" charset="0"/>
                <a:cs typeface="Times New Roman" panose="02020603050405020304" pitchFamily="18" charset="0"/>
              </a:rPr>
              <a:t>, J. (2004). Diffraction-enhanced x-ray imaging of in vitro breast </a:t>
            </a:r>
            <a:r>
              <a:rPr lang="en-US" sz="1100" dirty="0" err="1">
                <a:solidFill>
                  <a:schemeClr val="bg1">
                    <a:lumMod val="95000"/>
                  </a:schemeClr>
                </a:solidFill>
                <a:latin typeface="Times New Roman" panose="02020603050405020304" pitchFamily="18" charset="0"/>
                <a:cs typeface="Times New Roman" panose="02020603050405020304" pitchFamily="18" charset="0"/>
              </a:rPr>
              <a:t>tumours</a:t>
            </a:r>
            <a:r>
              <a:rPr lang="en-US" sz="1100" dirty="0">
                <a:solidFill>
                  <a:schemeClr val="bg1">
                    <a:lumMod val="95000"/>
                  </a:schemeClr>
                </a:solidFill>
                <a:latin typeface="Times New Roman" panose="02020603050405020304" pitchFamily="18" charset="0"/>
                <a:cs typeface="Times New Roman" panose="02020603050405020304" pitchFamily="18" charset="0"/>
              </a:rPr>
              <a:t>, University of Helsinki</a:t>
            </a:r>
          </a:p>
        </p:txBody>
      </p:sp>
    </p:spTree>
    <p:extLst>
      <p:ext uri="{BB962C8B-B14F-4D97-AF65-F5344CB8AC3E}">
        <p14:creationId xmlns:p14="http://schemas.microsoft.com/office/powerpoint/2010/main" val="2591702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8B2C8-933B-E5D8-02AC-639B4CFD5484}"/>
              </a:ext>
            </a:extLst>
          </p:cNvPr>
          <p:cNvSpPr>
            <a:spLocks noGrp="1"/>
          </p:cNvSpPr>
          <p:nvPr>
            <p:ph type="title"/>
          </p:nvPr>
        </p:nvSpPr>
        <p:spPr>
          <a:xfrm>
            <a:off x="838200" y="432401"/>
            <a:ext cx="10515600" cy="753035"/>
          </a:xfrm>
        </p:spPr>
        <p:txBody>
          <a:bodyPr/>
          <a:lstStyle/>
          <a:p>
            <a:r>
              <a:rPr lang="en-US" dirty="0"/>
              <a:t>CT PRINCIPLES (1/3)</a:t>
            </a:r>
          </a:p>
        </p:txBody>
      </p:sp>
      <p:sp>
        <p:nvSpPr>
          <p:cNvPr id="3" name="Content Placeholder 2">
            <a:extLst>
              <a:ext uri="{FF2B5EF4-FFF2-40B4-BE49-F238E27FC236}">
                <a16:creationId xmlns:a16="http://schemas.microsoft.com/office/drawing/2014/main" id="{040D7C5B-999C-D5F3-44D9-8D5A5A5F50F6}"/>
              </a:ext>
            </a:extLst>
          </p:cNvPr>
          <p:cNvSpPr>
            <a:spLocks noGrp="1"/>
          </p:cNvSpPr>
          <p:nvPr>
            <p:ph idx="1"/>
          </p:nvPr>
        </p:nvSpPr>
        <p:spPr>
          <a:xfrm>
            <a:off x="298450" y="1672431"/>
            <a:ext cx="11595100" cy="4351338"/>
          </a:xfrm>
        </p:spPr>
        <p:txBody>
          <a:bodyPr/>
          <a:lstStyle/>
          <a:p>
            <a:r>
              <a:rPr lang="en-US" dirty="0"/>
              <a:t>The purpose of a computed tomography acquisition is to measure x ray transmission through a patient for a large number of views.</a:t>
            </a:r>
          </a:p>
          <a:p>
            <a:r>
              <a:rPr lang="en-US" dirty="0"/>
              <a:t>The values that are assigned to the pixels in a CT image are associated with the average linear attenuation coefficient μ which depends on the composition of the material, the density of the material, and the photon energy</a:t>
            </a:r>
          </a:p>
          <a:p>
            <a:endParaRPr lang="en-US" dirty="0"/>
          </a:p>
        </p:txBody>
      </p:sp>
      <p:sp>
        <p:nvSpPr>
          <p:cNvPr id="4" name="Slide Number Placeholder 3">
            <a:extLst>
              <a:ext uri="{FF2B5EF4-FFF2-40B4-BE49-F238E27FC236}">
                <a16:creationId xmlns:a16="http://schemas.microsoft.com/office/drawing/2014/main" id="{81AA8DDE-F661-E0C1-AA3F-B92F04F423C1}"/>
              </a:ext>
            </a:extLst>
          </p:cNvPr>
          <p:cNvSpPr>
            <a:spLocks noGrp="1"/>
          </p:cNvSpPr>
          <p:nvPr>
            <p:ph type="sldNum" sz="quarter" idx="12"/>
          </p:nvPr>
        </p:nvSpPr>
        <p:spPr/>
        <p:txBody>
          <a:bodyPr/>
          <a:lstStyle/>
          <a:p>
            <a:fld id="{2AA81221-6CFF-482D-8DC1-B5FF537042AD}" type="slidenum">
              <a:rPr lang="fa-IR" smtClean="0"/>
              <a:pPr/>
              <a:t>13</a:t>
            </a:fld>
            <a:endParaRPr lang="fa-IR" dirty="0"/>
          </a:p>
        </p:txBody>
      </p:sp>
      <p:pic>
        <p:nvPicPr>
          <p:cNvPr id="6" name="Picture 5">
            <a:extLst>
              <a:ext uri="{FF2B5EF4-FFF2-40B4-BE49-F238E27FC236}">
                <a16:creationId xmlns:a16="http://schemas.microsoft.com/office/drawing/2014/main" id="{5F825951-296A-994D-4A9F-98C8B32E6D5B}"/>
              </a:ext>
            </a:extLst>
          </p:cNvPr>
          <p:cNvPicPr>
            <a:picLocks noChangeAspect="1"/>
          </p:cNvPicPr>
          <p:nvPr/>
        </p:nvPicPr>
        <p:blipFill rotWithShape="1">
          <a:blip r:embed="rId3"/>
          <a:srcRect l="29375" t="47962" r="28576" b="15001"/>
          <a:stretch/>
        </p:blipFill>
        <p:spPr>
          <a:xfrm>
            <a:off x="3003434" y="2924075"/>
            <a:ext cx="7664565" cy="3797400"/>
          </a:xfrm>
          <a:prstGeom prst="rect">
            <a:avLst/>
          </a:prstGeom>
        </p:spPr>
      </p:pic>
      <p:pic>
        <p:nvPicPr>
          <p:cNvPr id="7" name="Picture 6">
            <a:extLst>
              <a:ext uri="{FF2B5EF4-FFF2-40B4-BE49-F238E27FC236}">
                <a16:creationId xmlns:a16="http://schemas.microsoft.com/office/drawing/2014/main" id="{870AA752-C363-55E7-8A7D-4EE30651B3A8}"/>
              </a:ext>
            </a:extLst>
          </p:cNvPr>
          <p:cNvPicPr>
            <a:picLocks noChangeAspect="1"/>
          </p:cNvPicPr>
          <p:nvPr/>
        </p:nvPicPr>
        <p:blipFill>
          <a:blip r:embed="rId4"/>
          <a:stretch>
            <a:fillRect/>
          </a:stretch>
        </p:blipFill>
        <p:spPr>
          <a:xfrm>
            <a:off x="298450" y="5767594"/>
            <a:ext cx="2383743" cy="701101"/>
          </a:xfrm>
          <a:prstGeom prst="rect">
            <a:avLst/>
          </a:prstGeom>
        </p:spPr>
      </p:pic>
      <p:pic>
        <p:nvPicPr>
          <p:cNvPr id="8" name="Picture 7">
            <a:extLst>
              <a:ext uri="{FF2B5EF4-FFF2-40B4-BE49-F238E27FC236}">
                <a16:creationId xmlns:a16="http://schemas.microsoft.com/office/drawing/2014/main" id="{90D820C5-48E2-5DC9-AB87-8DDB4E2D6311}"/>
              </a:ext>
            </a:extLst>
          </p:cNvPr>
          <p:cNvPicPr>
            <a:picLocks noChangeAspect="1"/>
          </p:cNvPicPr>
          <p:nvPr/>
        </p:nvPicPr>
        <p:blipFill>
          <a:blip r:embed="rId5"/>
          <a:stretch>
            <a:fillRect/>
          </a:stretch>
        </p:blipFill>
        <p:spPr>
          <a:xfrm>
            <a:off x="7502034" y="2982133"/>
            <a:ext cx="2217131" cy="3749294"/>
          </a:xfrm>
          <a:prstGeom prst="rect">
            <a:avLst/>
          </a:prstGeom>
        </p:spPr>
      </p:pic>
    </p:spTree>
    <p:extLst>
      <p:ext uri="{BB962C8B-B14F-4D97-AF65-F5344CB8AC3E}">
        <p14:creationId xmlns:p14="http://schemas.microsoft.com/office/powerpoint/2010/main" val="212890555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46030-BCDD-DCDA-0BC3-C4354C2CBAF8}"/>
              </a:ext>
            </a:extLst>
          </p:cNvPr>
          <p:cNvSpPr>
            <a:spLocks noGrp="1"/>
          </p:cNvSpPr>
          <p:nvPr>
            <p:ph type="title"/>
          </p:nvPr>
        </p:nvSpPr>
        <p:spPr/>
        <p:txBody>
          <a:bodyPr/>
          <a:lstStyle/>
          <a:p>
            <a:r>
              <a:rPr lang="en-US" dirty="0"/>
              <a:t>CT PRINCIPLES (2/3)</a:t>
            </a:r>
          </a:p>
        </p:txBody>
      </p:sp>
      <p:sp>
        <p:nvSpPr>
          <p:cNvPr id="3" name="Content Placeholder 2">
            <a:extLst>
              <a:ext uri="{FF2B5EF4-FFF2-40B4-BE49-F238E27FC236}">
                <a16:creationId xmlns:a16="http://schemas.microsoft.com/office/drawing/2014/main" id="{28880661-CC8E-0640-C737-60C304463C3C}"/>
              </a:ext>
            </a:extLst>
          </p:cNvPr>
          <p:cNvSpPr>
            <a:spLocks noGrp="1"/>
          </p:cNvSpPr>
          <p:nvPr>
            <p:ph idx="1"/>
          </p:nvPr>
        </p:nvSpPr>
        <p:spPr/>
        <p:txBody>
          <a:bodyPr/>
          <a:lstStyle/>
          <a:p>
            <a:r>
              <a:rPr lang="en-US" dirty="0"/>
              <a:t>As an X ray beam is transmitted through the patient, different tissues are encountered with different linear attenuation coefficients.</a:t>
            </a:r>
          </a:p>
          <a:p>
            <a:r>
              <a:rPr lang="en-US" dirty="0"/>
              <a:t>The </a:t>
            </a:r>
            <a:r>
              <a:rPr lang="en-US" dirty="0">
                <a:solidFill>
                  <a:srgbClr val="FFFF00"/>
                </a:solidFill>
              </a:rPr>
              <a:t>intensity</a:t>
            </a:r>
            <a:r>
              <a:rPr lang="en-US" dirty="0"/>
              <a:t> of the attenuated X ray beam, transmitted a distance d, can be expressed as:</a:t>
            </a:r>
          </a:p>
        </p:txBody>
      </p:sp>
      <p:sp>
        <p:nvSpPr>
          <p:cNvPr id="4" name="Slide Number Placeholder 3">
            <a:extLst>
              <a:ext uri="{FF2B5EF4-FFF2-40B4-BE49-F238E27FC236}">
                <a16:creationId xmlns:a16="http://schemas.microsoft.com/office/drawing/2014/main" id="{A18A7AF7-608A-5B84-542C-B6588F6A1169}"/>
              </a:ext>
            </a:extLst>
          </p:cNvPr>
          <p:cNvSpPr>
            <a:spLocks noGrp="1"/>
          </p:cNvSpPr>
          <p:nvPr>
            <p:ph type="sldNum" sz="quarter" idx="12"/>
          </p:nvPr>
        </p:nvSpPr>
        <p:spPr/>
        <p:txBody>
          <a:bodyPr/>
          <a:lstStyle/>
          <a:p>
            <a:fld id="{2AA81221-6CFF-482D-8DC1-B5FF537042AD}" type="slidenum">
              <a:rPr lang="fa-IR" smtClean="0"/>
              <a:pPr/>
              <a:t>14</a:t>
            </a:fld>
            <a:endParaRPr lang="fa-IR" dirty="0"/>
          </a:p>
        </p:txBody>
      </p:sp>
      <p:pic>
        <p:nvPicPr>
          <p:cNvPr id="6" name="Picture 5">
            <a:extLst>
              <a:ext uri="{FF2B5EF4-FFF2-40B4-BE49-F238E27FC236}">
                <a16:creationId xmlns:a16="http://schemas.microsoft.com/office/drawing/2014/main" id="{278199E2-08FC-320B-2CD0-837E8E204DFB}"/>
              </a:ext>
            </a:extLst>
          </p:cNvPr>
          <p:cNvPicPr>
            <a:picLocks noChangeAspect="1"/>
          </p:cNvPicPr>
          <p:nvPr/>
        </p:nvPicPr>
        <p:blipFill rotWithShape="1">
          <a:blip r:embed="rId2"/>
          <a:srcRect l="29271" t="55742" r="24792" b="12777"/>
          <a:stretch/>
        </p:blipFill>
        <p:spPr>
          <a:xfrm>
            <a:off x="3206414" y="4101614"/>
            <a:ext cx="6572586" cy="2533650"/>
          </a:xfrm>
          <a:prstGeom prst="rect">
            <a:avLst/>
          </a:prstGeom>
        </p:spPr>
      </p:pic>
    </p:spTree>
    <p:extLst>
      <p:ext uri="{BB962C8B-B14F-4D97-AF65-F5344CB8AC3E}">
        <p14:creationId xmlns:p14="http://schemas.microsoft.com/office/powerpoint/2010/main" val="86111265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F8DDA-F063-40DF-B4E9-B9EC7E595817}"/>
              </a:ext>
            </a:extLst>
          </p:cNvPr>
          <p:cNvSpPr>
            <a:spLocks noGrp="1"/>
          </p:cNvSpPr>
          <p:nvPr>
            <p:ph type="title"/>
          </p:nvPr>
        </p:nvSpPr>
        <p:spPr/>
        <p:txBody>
          <a:bodyPr/>
          <a:lstStyle/>
          <a:p>
            <a:r>
              <a:rPr lang="en-US" dirty="0"/>
              <a:t>CT </a:t>
            </a:r>
            <a:r>
              <a:rPr lang="en-US"/>
              <a:t>PRINCIPLES (3/3</a:t>
            </a:r>
            <a:r>
              <a:rPr lang="en-US" dirty="0"/>
              <a:t>)</a:t>
            </a:r>
          </a:p>
        </p:txBody>
      </p:sp>
      <p:sp>
        <p:nvSpPr>
          <p:cNvPr id="3" name="Content Placeholder 2">
            <a:extLst>
              <a:ext uri="{FF2B5EF4-FFF2-40B4-BE49-F238E27FC236}">
                <a16:creationId xmlns:a16="http://schemas.microsoft.com/office/drawing/2014/main" id="{DDC36BD9-AB0E-C6C0-13AF-FAA15A55B163}"/>
              </a:ext>
            </a:extLst>
          </p:cNvPr>
          <p:cNvSpPr>
            <a:spLocks noGrp="1"/>
          </p:cNvSpPr>
          <p:nvPr>
            <p:ph idx="1"/>
          </p:nvPr>
        </p:nvSpPr>
        <p:spPr/>
        <p:txBody>
          <a:bodyPr/>
          <a:lstStyle/>
          <a:p>
            <a:r>
              <a:rPr lang="en-US" dirty="0"/>
              <a:t>Illustration: a simplified 4 x 4 matrix representing the measurement of transmission along one line.</a:t>
            </a:r>
          </a:p>
          <a:p>
            <a:r>
              <a:rPr lang="en-US" dirty="0"/>
              <a:t>Each element in the matrix can in principle have a </a:t>
            </a:r>
            <a:r>
              <a:rPr lang="en-US" dirty="0">
                <a:solidFill>
                  <a:srgbClr val="FFFF00"/>
                </a:solidFill>
              </a:rPr>
              <a:t>different value of the associated linear attenuation coefficient.</a:t>
            </a:r>
          </a:p>
          <a:p>
            <a:r>
              <a:rPr lang="en-US" dirty="0">
                <a:solidFill>
                  <a:srgbClr val="FFFF00"/>
                </a:solidFill>
              </a:rPr>
              <a:t>Image reconstruction techniques can then be applied to derive the matrix of linear attenuation coefficients, which is the basis of the CT image.</a:t>
            </a:r>
          </a:p>
        </p:txBody>
      </p:sp>
      <p:sp>
        <p:nvSpPr>
          <p:cNvPr id="4" name="Slide Number Placeholder 3">
            <a:extLst>
              <a:ext uri="{FF2B5EF4-FFF2-40B4-BE49-F238E27FC236}">
                <a16:creationId xmlns:a16="http://schemas.microsoft.com/office/drawing/2014/main" id="{605CAD22-DDCD-24C9-09D8-7F2DC8F7A304}"/>
              </a:ext>
            </a:extLst>
          </p:cNvPr>
          <p:cNvSpPr>
            <a:spLocks noGrp="1"/>
          </p:cNvSpPr>
          <p:nvPr>
            <p:ph type="sldNum" sz="quarter" idx="12"/>
          </p:nvPr>
        </p:nvSpPr>
        <p:spPr/>
        <p:txBody>
          <a:bodyPr/>
          <a:lstStyle/>
          <a:p>
            <a:fld id="{2AA81221-6CFF-482D-8DC1-B5FF537042AD}" type="slidenum">
              <a:rPr lang="fa-IR" smtClean="0"/>
              <a:pPr/>
              <a:t>15</a:t>
            </a:fld>
            <a:endParaRPr lang="fa-IR" dirty="0"/>
          </a:p>
        </p:txBody>
      </p:sp>
      <p:pic>
        <p:nvPicPr>
          <p:cNvPr id="6" name="Picture 5">
            <a:extLst>
              <a:ext uri="{FF2B5EF4-FFF2-40B4-BE49-F238E27FC236}">
                <a16:creationId xmlns:a16="http://schemas.microsoft.com/office/drawing/2014/main" id="{0C0DDBCA-5BEF-BA63-B0D2-C6F5D8B52D69}"/>
              </a:ext>
            </a:extLst>
          </p:cNvPr>
          <p:cNvPicPr>
            <a:picLocks noChangeAspect="1"/>
          </p:cNvPicPr>
          <p:nvPr/>
        </p:nvPicPr>
        <p:blipFill rotWithShape="1">
          <a:blip r:embed="rId2"/>
          <a:srcRect l="53333" t="44815" r="24167" b="21667"/>
          <a:stretch/>
        </p:blipFill>
        <p:spPr>
          <a:xfrm>
            <a:off x="7267592" y="3978481"/>
            <a:ext cx="3273408" cy="2742994"/>
          </a:xfrm>
          <a:prstGeom prst="rect">
            <a:avLst/>
          </a:prstGeom>
        </p:spPr>
      </p:pic>
      <p:pic>
        <p:nvPicPr>
          <p:cNvPr id="8" name="Picture 7">
            <a:extLst>
              <a:ext uri="{FF2B5EF4-FFF2-40B4-BE49-F238E27FC236}">
                <a16:creationId xmlns:a16="http://schemas.microsoft.com/office/drawing/2014/main" id="{5CAE3369-208E-61BA-0328-9105905FD85C}"/>
              </a:ext>
            </a:extLst>
          </p:cNvPr>
          <p:cNvPicPr>
            <a:picLocks noChangeAspect="1"/>
          </p:cNvPicPr>
          <p:nvPr/>
        </p:nvPicPr>
        <p:blipFill rotWithShape="1">
          <a:blip r:embed="rId2"/>
          <a:srcRect l="31354" t="72392" r="51042" b="16628"/>
          <a:stretch/>
        </p:blipFill>
        <p:spPr>
          <a:xfrm>
            <a:off x="1901816" y="5704429"/>
            <a:ext cx="2898784" cy="1017046"/>
          </a:xfrm>
          <a:prstGeom prst="rect">
            <a:avLst/>
          </a:prstGeom>
        </p:spPr>
      </p:pic>
    </p:spTree>
    <p:extLst>
      <p:ext uri="{BB962C8B-B14F-4D97-AF65-F5344CB8AC3E}">
        <p14:creationId xmlns:p14="http://schemas.microsoft.com/office/powerpoint/2010/main" val="311314281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53F3F-5CDF-4F36-5A7B-A3FF27C4C3CF}"/>
              </a:ext>
            </a:extLst>
          </p:cNvPr>
          <p:cNvSpPr>
            <a:spLocks noGrp="1"/>
          </p:cNvSpPr>
          <p:nvPr>
            <p:ph type="title"/>
          </p:nvPr>
        </p:nvSpPr>
        <p:spPr>
          <a:xfrm>
            <a:off x="838200" y="970245"/>
            <a:ext cx="10515600" cy="753035"/>
          </a:xfrm>
        </p:spPr>
        <p:txBody>
          <a:bodyPr/>
          <a:lstStyle/>
          <a:p>
            <a:r>
              <a:rPr lang="en-US" dirty="0" err="1"/>
              <a:t>PHase</a:t>
            </a:r>
            <a:r>
              <a:rPr lang="en-US" dirty="0"/>
              <a:t>-Contrast radiography (PHC)</a:t>
            </a:r>
          </a:p>
        </p:txBody>
      </p:sp>
      <p:sp>
        <p:nvSpPr>
          <p:cNvPr id="3" name="Content Placeholder 2">
            <a:extLst>
              <a:ext uri="{FF2B5EF4-FFF2-40B4-BE49-F238E27FC236}">
                <a16:creationId xmlns:a16="http://schemas.microsoft.com/office/drawing/2014/main" id="{78CAC26A-C5DD-CCC2-A547-55903AF16986}"/>
              </a:ext>
            </a:extLst>
          </p:cNvPr>
          <p:cNvSpPr>
            <a:spLocks noGrp="1"/>
          </p:cNvSpPr>
          <p:nvPr>
            <p:ph idx="1"/>
          </p:nvPr>
        </p:nvSpPr>
        <p:spPr>
          <a:xfrm>
            <a:off x="713509" y="3332181"/>
            <a:ext cx="10515600" cy="4351338"/>
          </a:xfrm>
        </p:spPr>
        <p:txBody>
          <a:bodyPr/>
          <a:lstStyle/>
          <a:p>
            <a:r>
              <a:rPr lang="en-US" dirty="0"/>
              <a:t>The technique exploits the high spatial coherence of the X-ray source.</a:t>
            </a:r>
          </a:p>
          <a:p>
            <a:r>
              <a:rPr lang="en-US" dirty="0"/>
              <a:t>z =0 -&gt; absorption image</a:t>
            </a:r>
          </a:p>
          <a:p>
            <a:r>
              <a:rPr lang="en-US" dirty="0"/>
              <a:t>For z &gt; 0 -&gt; interference between diffracted and un diffracted wave produces edge and contrast enhancement. A variation of d is detected.</a:t>
            </a:r>
          </a:p>
          <a:p>
            <a:endParaRPr lang="en-US" dirty="0"/>
          </a:p>
        </p:txBody>
      </p:sp>
      <p:sp>
        <p:nvSpPr>
          <p:cNvPr id="4" name="Slide Number Placeholder 3">
            <a:extLst>
              <a:ext uri="{FF2B5EF4-FFF2-40B4-BE49-F238E27FC236}">
                <a16:creationId xmlns:a16="http://schemas.microsoft.com/office/drawing/2014/main" id="{FEBCF8FF-125C-4CA9-4EF4-973B3C0704AD}"/>
              </a:ext>
            </a:extLst>
          </p:cNvPr>
          <p:cNvSpPr>
            <a:spLocks noGrp="1"/>
          </p:cNvSpPr>
          <p:nvPr>
            <p:ph type="sldNum" sz="quarter" idx="12"/>
          </p:nvPr>
        </p:nvSpPr>
        <p:spPr/>
        <p:txBody>
          <a:bodyPr/>
          <a:lstStyle/>
          <a:p>
            <a:fld id="{2AA81221-6CFF-482D-8DC1-B5FF537042AD}" type="slidenum">
              <a:rPr lang="fa-IR" smtClean="0"/>
              <a:pPr/>
              <a:t>16</a:t>
            </a:fld>
            <a:endParaRPr lang="fa-IR" dirty="0"/>
          </a:p>
        </p:txBody>
      </p:sp>
      <p:pic>
        <p:nvPicPr>
          <p:cNvPr id="6" name="Picture 5">
            <a:extLst>
              <a:ext uri="{FF2B5EF4-FFF2-40B4-BE49-F238E27FC236}">
                <a16:creationId xmlns:a16="http://schemas.microsoft.com/office/drawing/2014/main" id="{F3BB516B-99F4-2149-C48C-EFCEC217D017}"/>
              </a:ext>
            </a:extLst>
          </p:cNvPr>
          <p:cNvPicPr>
            <a:picLocks noChangeAspect="1"/>
          </p:cNvPicPr>
          <p:nvPr/>
        </p:nvPicPr>
        <p:blipFill>
          <a:blip r:embed="rId2"/>
          <a:stretch>
            <a:fillRect/>
          </a:stretch>
        </p:blipFill>
        <p:spPr>
          <a:xfrm>
            <a:off x="2780778" y="1723280"/>
            <a:ext cx="6630443" cy="1477120"/>
          </a:xfrm>
          <a:prstGeom prst="rect">
            <a:avLst/>
          </a:prstGeom>
        </p:spPr>
      </p:pic>
      <p:pic>
        <p:nvPicPr>
          <p:cNvPr id="7" name="Picture 6">
            <a:extLst>
              <a:ext uri="{FF2B5EF4-FFF2-40B4-BE49-F238E27FC236}">
                <a16:creationId xmlns:a16="http://schemas.microsoft.com/office/drawing/2014/main" id="{0C03E35F-4191-85CC-E2E5-F8B37EBEEFA9}"/>
              </a:ext>
            </a:extLst>
          </p:cNvPr>
          <p:cNvPicPr>
            <a:picLocks noChangeAspect="1"/>
          </p:cNvPicPr>
          <p:nvPr/>
        </p:nvPicPr>
        <p:blipFill>
          <a:blip r:embed="rId3"/>
          <a:stretch>
            <a:fillRect/>
          </a:stretch>
        </p:blipFill>
        <p:spPr>
          <a:xfrm>
            <a:off x="3087572" y="3415717"/>
            <a:ext cx="6210820" cy="3305758"/>
          </a:xfrm>
          <a:prstGeom prst="rect">
            <a:avLst/>
          </a:prstGeom>
        </p:spPr>
      </p:pic>
    </p:spTree>
    <p:extLst>
      <p:ext uri="{BB962C8B-B14F-4D97-AF65-F5344CB8AC3E}">
        <p14:creationId xmlns:p14="http://schemas.microsoft.com/office/powerpoint/2010/main" val="340420582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Diffraction Enhanced Imaging (DEI)</a:t>
            </a:r>
          </a:p>
        </p:txBody>
      </p:sp>
      <p:sp>
        <p:nvSpPr>
          <p:cNvPr id="5" name="Content Placeholder 2"/>
          <p:cNvSpPr>
            <a:spLocks noGrp="1"/>
          </p:cNvSpPr>
          <p:nvPr>
            <p:ph idx="1"/>
          </p:nvPr>
        </p:nvSpPr>
        <p:spPr>
          <a:xfrm>
            <a:off x="471055" y="2000250"/>
            <a:ext cx="11291454" cy="4511385"/>
          </a:xfrm>
        </p:spPr>
        <p:txBody>
          <a:bodyPr>
            <a:normAutofit lnSpcReduction="10000"/>
          </a:bodyPr>
          <a:lstStyle/>
          <a:p>
            <a:pPr algn="just"/>
            <a:r>
              <a:rPr lang="en-US" dirty="0">
                <a:latin typeface="Times New Roman" pitchFamily="18" charset="0"/>
                <a:cs typeface="Times New Roman" pitchFamily="18" charset="0"/>
              </a:rPr>
              <a:t>In the diffraction enhanced imaging </a:t>
            </a:r>
            <a:r>
              <a:rPr lang="en-US" dirty="0">
                <a:solidFill>
                  <a:srgbClr val="FFFF00"/>
                </a:solidFill>
                <a:latin typeface="Times New Roman" pitchFamily="18" charset="0"/>
                <a:cs typeface="Times New Roman" pitchFamily="18" charset="0"/>
              </a:rPr>
              <a:t>in addition to the </a:t>
            </a:r>
            <a:r>
              <a:rPr lang="en-US" dirty="0" err="1">
                <a:solidFill>
                  <a:srgbClr val="FFFF00"/>
                </a:solidFill>
                <a:latin typeface="Times New Roman" pitchFamily="18" charset="0"/>
                <a:cs typeface="Times New Roman" pitchFamily="18" charset="0"/>
              </a:rPr>
              <a:t>monochromator</a:t>
            </a:r>
            <a:r>
              <a:rPr lang="en-US" dirty="0">
                <a:solidFill>
                  <a:srgbClr val="FFFF00"/>
                </a:solidFill>
                <a:latin typeface="Times New Roman" pitchFamily="18" charset="0"/>
                <a:cs typeface="Times New Roman" pitchFamily="18" charset="0"/>
              </a:rPr>
              <a:t> crystal</a:t>
            </a:r>
            <a:r>
              <a:rPr lang="en-US" dirty="0">
                <a:latin typeface="Times New Roman" pitchFamily="18" charset="0"/>
                <a:cs typeface="Times New Roman" pitchFamily="18" charset="0"/>
              </a:rPr>
              <a:t>, which is present between the source and the sample, a second (</a:t>
            </a:r>
            <a:r>
              <a:rPr lang="en-US" dirty="0">
                <a:solidFill>
                  <a:srgbClr val="FFFF00"/>
                </a:solidFill>
                <a:latin typeface="Times New Roman" pitchFamily="18" charset="0"/>
                <a:cs typeface="Times New Roman" pitchFamily="18" charset="0"/>
              </a:rPr>
              <a:t>analyzer</a:t>
            </a:r>
            <a:r>
              <a:rPr lang="en-US" dirty="0">
                <a:latin typeface="Times New Roman" pitchFamily="18" charset="0"/>
                <a:cs typeface="Times New Roman" pitchFamily="18" charset="0"/>
              </a:rPr>
              <a:t>) crystal is placed between the sample and the detector</a:t>
            </a: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algn="just"/>
            <a:r>
              <a:rPr lang="en-US" dirty="0"/>
              <a:t>Image formation with DEI is sensitive to a variation of d in the sample.</a:t>
            </a:r>
          </a:p>
        </p:txBody>
      </p:sp>
      <p:pic>
        <p:nvPicPr>
          <p:cNvPr id="6" name="Picture 2"/>
          <p:cNvPicPr>
            <a:picLocks noChangeAspect="1" noChangeArrowheads="1"/>
          </p:cNvPicPr>
          <p:nvPr/>
        </p:nvPicPr>
        <p:blipFill>
          <a:blip r:embed="rId2" cstate="print"/>
          <a:srcRect/>
          <a:stretch>
            <a:fillRect/>
          </a:stretch>
        </p:blipFill>
        <p:spPr bwMode="auto">
          <a:xfrm>
            <a:off x="3768436" y="3314699"/>
            <a:ext cx="4627669" cy="1964327"/>
          </a:xfrm>
          <a:prstGeom prst="rect">
            <a:avLst/>
          </a:prstGeom>
          <a:noFill/>
          <a:ln w="9525">
            <a:noFill/>
            <a:miter lim="800000"/>
            <a:headEnd/>
            <a:tailEnd/>
          </a:ln>
          <a:effectLst/>
        </p:spPr>
      </p:pic>
    </p:spTree>
    <p:extLst>
      <p:ext uri="{BB962C8B-B14F-4D97-AF65-F5344CB8AC3E}">
        <p14:creationId xmlns:p14="http://schemas.microsoft.com/office/powerpoint/2010/main" val="184570068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10A23-0194-E907-71E4-E246831F2547}"/>
              </a:ext>
            </a:extLst>
          </p:cNvPr>
          <p:cNvSpPr>
            <a:spLocks noGrp="1"/>
          </p:cNvSpPr>
          <p:nvPr>
            <p:ph type="title"/>
          </p:nvPr>
        </p:nvSpPr>
        <p:spPr/>
        <p:txBody>
          <a:bodyPr>
            <a:normAutofit fontScale="90000"/>
          </a:bodyPr>
          <a:lstStyle/>
          <a:p>
            <a:r>
              <a:rPr lang="en-US" dirty="0"/>
              <a:t>K-edge Subtraction Imaging</a:t>
            </a:r>
            <a:br>
              <a:rPr lang="en-US" dirty="0"/>
            </a:br>
            <a:r>
              <a:rPr lang="en-US" sz="3100" dirty="0"/>
              <a:t>Lung Tomography</a:t>
            </a:r>
            <a:endParaRPr lang="en-US" dirty="0"/>
          </a:p>
        </p:txBody>
      </p:sp>
      <p:pic>
        <p:nvPicPr>
          <p:cNvPr id="5" name="Content Placeholder 4">
            <a:extLst>
              <a:ext uri="{FF2B5EF4-FFF2-40B4-BE49-F238E27FC236}">
                <a16:creationId xmlns:a16="http://schemas.microsoft.com/office/drawing/2014/main" id="{917F54B5-C676-7716-533C-D48213711C96}"/>
              </a:ext>
            </a:extLst>
          </p:cNvPr>
          <p:cNvPicPr>
            <a:picLocks noGrp="1" noChangeAspect="1"/>
          </p:cNvPicPr>
          <p:nvPr>
            <p:ph idx="1"/>
          </p:nvPr>
        </p:nvPicPr>
        <p:blipFill>
          <a:blip r:embed="rId2"/>
          <a:stretch>
            <a:fillRect/>
          </a:stretch>
        </p:blipFill>
        <p:spPr>
          <a:xfrm>
            <a:off x="2895600" y="2352301"/>
            <a:ext cx="6400800" cy="4369174"/>
          </a:xfrm>
          <a:prstGeom prst="rect">
            <a:avLst/>
          </a:prstGeom>
        </p:spPr>
      </p:pic>
      <p:sp>
        <p:nvSpPr>
          <p:cNvPr id="4" name="Slide Number Placeholder 3">
            <a:extLst>
              <a:ext uri="{FF2B5EF4-FFF2-40B4-BE49-F238E27FC236}">
                <a16:creationId xmlns:a16="http://schemas.microsoft.com/office/drawing/2014/main" id="{5792F39F-75A9-808D-CC0D-63EE69AC537C}"/>
              </a:ext>
            </a:extLst>
          </p:cNvPr>
          <p:cNvSpPr>
            <a:spLocks noGrp="1"/>
          </p:cNvSpPr>
          <p:nvPr>
            <p:ph type="sldNum" sz="quarter" idx="12"/>
          </p:nvPr>
        </p:nvSpPr>
        <p:spPr/>
        <p:txBody>
          <a:bodyPr/>
          <a:lstStyle/>
          <a:p>
            <a:fld id="{2AA81221-6CFF-482D-8DC1-B5FF537042AD}" type="slidenum">
              <a:rPr lang="fa-IR" smtClean="0"/>
              <a:pPr/>
              <a:t>18</a:t>
            </a:fld>
            <a:endParaRPr lang="fa-IR" dirty="0"/>
          </a:p>
        </p:txBody>
      </p:sp>
    </p:spTree>
    <p:extLst>
      <p:ext uri="{BB962C8B-B14F-4D97-AF65-F5344CB8AC3E}">
        <p14:creationId xmlns:p14="http://schemas.microsoft.com/office/powerpoint/2010/main" val="422653855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61F59-AFBA-995E-E7F3-D840712C9626}"/>
              </a:ext>
            </a:extLst>
          </p:cNvPr>
          <p:cNvSpPr>
            <a:spLocks noGrp="1"/>
          </p:cNvSpPr>
          <p:nvPr>
            <p:ph type="title"/>
          </p:nvPr>
        </p:nvSpPr>
        <p:spPr/>
        <p:txBody>
          <a:bodyPr/>
          <a:lstStyle/>
          <a:p>
            <a:r>
              <a:rPr lang="en-US" dirty="0"/>
              <a:t>Applications</a:t>
            </a:r>
          </a:p>
        </p:txBody>
      </p:sp>
      <p:sp>
        <p:nvSpPr>
          <p:cNvPr id="3" name="Content Placeholder 2">
            <a:extLst>
              <a:ext uri="{FF2B5EF4-FFF2-40B4-BE49-F238E27FC236}">
                <a16:creationId xmlns:a16="http://schemas.microsoft.com/office/drawing/2014/main" id="{62024823-A164-C076-9187-74DD2C556C8E}"/>
              </a:ext>
            </a:extLst>
          </p:cNvPr>
          <p:cNvSpPr>
            <a:spLocks noGrp="1"/>
          </p:cNvSpPr>
          <p:nvPr>
            <p:ph idx="1"/>
          </p:nvPr>
        </p:nvSpPr>
        <p:spPr/>
        <p:txBody>
          <a:bodyPr>
            <a:normAutofit/>
          </a:bodyPr>
          <a:lstStyle/>
          <a:p>
            <a:r>
              <a:rPr lang="en-US" dirty="0"/>
              <a:t>Mammography</a:t>
            </a:r>
          </a:p>
          <a:p>
            <a:r>
              <a:rPr lang="en-US" dirty="0"/>
              <a:t>Bronchography</a:t>
            </a:r>
          </a:p>
          <a:p>
            <a:r>
              <a:rPr lang="en-US" dirty="0"/>
              <a:t>Musculoskeletal imaging</a:t>
            </a:r>
          </a:p>
          <a:p>
            <a:r>
              <a:rPr lang="en-US" dirty="0"/>
              <a:t>Coronary angiography</a:t>
            </a:r>
          </a:p>
          <a:p>
            <a:r>
              <a:rPr lang="en-US" dirty="0"/>
              <a:t>Micro-angiography</a:t>
            </a:r>
          </a:p>
          <a:p>
            <a:r>
              <a:rPr lang="en-US" dirty="0"/>
              <a:t>Cartilage and bone imaging</a:t>
            </a:r>
          </a:p>
          <a:p>
            <a:r>
              <a:rPr lang="en-US" dirty="0"/>
              <a:t>Non-Medical</a:t>
            </a:r>
          </a:p>
          <a:p>
            <a:endParaRPr lang="en-US" dirty="0"/>
          </a:p>
        </p:txBody>
      </p:sp>
      <p:sp>
        <p:nvSpPr>
          <p:cNvPr id="4" name="Slide Number Placeholder 3">
            <a:extLst>
              <a:ext uri="{FF2B5EF4-FFF2-40B4-BE49-F238E27FC236}">
                <a16:creationId xmlns:a16="http://schemas.microsoft.com/office/drawing/2014/main" id="{AFC8F5E7-012B-4682-6BF1-D80FBFCF654A}"/>
              </a:ext>
            </a:extLst>
          </p:cNvPr>
          <p:cNvSpPr>
            <a:spLocks noGrp="1"/>
          </p:cNvSpPr>
          <p:nvPr>
            <p:ph type="sldNum" sz="quarter" idx="12"/>
          </p:nvPr>
        </p:nvSpPr>
        <p:spPr/>
        <p:txBody>
          <a:bodyPr/>
          <a:lstStyle/>
          <a:p>
            <a:fld id="{2AA81221-6CFF-482D-8DC1-B5FF537042AD}" type="slidenum">
              <a:rPr lang="fa-IR" smtClean="0"/>
              <a:pPr/>
              <a:t>19</a:t>
            </a:fld>
            <a:endParaRPr lang="fa-IR" dirty="0"/>
          </a:p>
        </p:txBody>
      </p:sp>
    </p:spTree>
    <p:extLst>
      <p:ext uri="{BB962C8B-B14F-4D97-AF65-F5344CB8AC3E}">
        <p14:creationId xmlns:p14="http://schemas.microsoft.com/office/powerpoint/2010/main" val="397036212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011F0-F4B1-4C79-A450-C152A686225F}"/>
              </a:ext>
            </a:extLst>
          </p:cNvPr>
          <p:cNvSpPr>
            <a:spLocks noGrp="1"/>
          </p:cNvSpPr>
          <p:nvPr>
            <p:ph type="title"/>
          </p:nvPr>
        </p:nvSpPr>
        <p:spPr>
          <a:xfrm>
            <a:off x="3037562" y="190486"/>
            <a:ext cx="7162800" cy="884238"/>
          </a:xfrm>
        </p:spPr>
        <p:txBody>
          <a:bodyPr/>
          <a:lstStyle/>
          <a:p>
            <a:r>
              <a:rPr lang="en-US" dirty="0"/>
              <a:t>… an example!</a:t>
            </a:r>
            <a:endParaRPr lang="fa-IR" dirty="0"/>
          </a:p>
        </p:txBody>
      </p:sp>
      <p:pic>
        <p:nvPicPr>
          <p:cNvPr id="7" name="Picture 6">
            <a:extLst>
              <a:ext uri="{FF2B5EF4-FFF2-40B4-BE49-F238E27FC236}">
                <a16:creationId xmlns:a16="http://schemas.microsoft.com/office/drawing/2014/main" id="{BBA01FD4-7C86-4D78-981C-2191C5EE07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91638" y="840372"/>
            <a:ext cx="9144000" cy="11890745"/>
          </a:xfrm>
          <a:prstGeom prst="rect">
            <a:avLst/>
          </a:prstGeom>
        </p:spPr>
      </p:pic>
      <p:pic>
        <p:nvPicPr>
          <p:cNvPr id="4" name="Picture 3">
            <a:extLst>
              <a:ext uri="{FF2B5EF4-FFF2-40B4-BE49-F238E27FC236}">
                <a16:creationId xmlns:a16="http://schemas.microsoft.com/office/drawing/2014/main" id="{3FE6340A-48B7-418C-B1EB-3B772845B4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3120" y="1028674"/>
            <a:ext cx="9144000" cy="6090093"/>
          </a:xfrm>
          <a:prstGeom prst="rect">
            <a:avLst/>
          </a:prstGeom>
        </p:spPr>
      </p:pic>
      <p:sp>
        <p:nvSpPr>
          <p:cNvPr id="14" name="TextBox 13">
            <a:extLst>
              <a:ext uri="{FF2B5EF4-FFF2-40B4-BE49-F238E27FC236}">
                <a16:creationId xmlns:a16="http://schemas.microsoft.com/office/drawing/2014/main" id="{C0B05C7E-4AF7-4257-937B-9A169FAF695F}"/>
              </a:ext>
            </a:extLst>
          </p:cNvPr>
          <p:cNvSpPr txBox="1"/>
          <p:nvPr/>
        </p:nvSpPr>
        <p:spPr>
          <a:xfrm>
            <a:off x="1622528" y="6416412"/>
            <a:ext cx="5132438" cy="369332"/>
          </a:xfrm>
          <a:prstGeom prst="rect">
            <a:avLst/>
          </a:prstGeom>
          <a:noFill/>
        </p:spPr>
        <p:txBody>
          <a:bodyPr wrap="square">
            <a:spAutoFit/>
          </a:bodyPr>
          <a:lstStyle/>
          <a:p>
            <a:pPr algn="l" rtl="0"/>
            <a:r>
              <a:rPr lang="en-US" dirty="0">
                <a:solidFill>
                  <a:schemeClr val="bg1"/>
                </a:solidFill>
              </a:rPr>
              <a:t>© ESRF, Human Organ Atlas</a:t>
            </a:r>
            <a:endParaRPr lang="fa-IR" dirty="0">
              <a:solidFill>
                <a:schemeClr val="bg1"/>
              </a:solidFill>
            </a:endParaRPr>
          </a:p>
        </p:txBody>
      </p:sp>
    </p:spTree>
    <p:extLst>
      <p:ext uri="{BB962C8B-B14F-4D97-AF65-F5344CB8AC3E}">
        <p14:creationId xmlns:p14="http://schemas.microsoft.com/office/powerpoint/2010/main" val="260278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4" presetClass="path" presetSubtype="0" accel="50000" decel="50000" fill="hold" nodeType="afterEffect">
                                  <p:stCondLst>
                                    <p:cond delay="0"/>
                                  </p:stCondLst>
                                  <p:childTnLst>
                                    <p:animMotion origin="layout" path="M 4.72222E-6 -1.85185E-6 L 4.72222E-6 -0.84259 " pathEditMode="relative" rAng="0" ptsTypes="AA">
                                      <p:cBhvr>
                                        <p:cTn id="12" dur="8000" fill="hold"/>
                                        <p:tgtEl>
                                          <p:spTgt spid="7"/>
                                        </p:tgtEl>
                                        <p:attrNameLst>
                                          <p:attrName>ppt_x</p:attrName>
                                          <p:attrName>ppt_y</p:attrName>
                                        </p:attrNameLst>
                                      </p:cBhvr>
                                      <p:rCtr x="0" y="-42130"/>
                                    </p:animMotion>
                                  </p:childTnLst>
                                </p:cTn>
                              </p:par>
                            </p:childTnLst>
                          </p:cTn>
                        </p:par>
                      </p:childTnLst>
                    </p:cTn>
                  </p:par>
                  <p:par>
                    <p:cTn id="13" fill="hold">
                      <p:stCondLst>
                        <p:cond delay="indefinite"/>
                      </p:stCondLst>
                      <p:childTnLst>
                        <p:par>
                          <p:cTn id="14" fill="hold">
                            <p:stCondLst>
                              <p:cond delay="0"/>
                            </p:stCondLst>
                            <p:childTnLst>
                              <p:par>
                                <p:cTn id="15" presetID="47" presetClass="exit" presetSubtype="0" fill="hold" nodeType="clickEffect">
                                  <p:stCondLst>
                                    <p:cond delay="0"/>
                                  </p:stCondLst>
                                  <p:childTnLst>
                                    <p:animEffect transition="out" filter="fade">
                                      <p:cBhvr>
                                        <p:cTn id="16" dur="1000"/>
                                        <p:tgtEl>
                                          <p:spTgt spid="7"/>
                                        </p:tgtEl>
                                      </p:cBhvr>
                                    </p:animEffect>
                                    <p:anim calcmode="lin" valueType="num">
                                      <p:cBhvr>
                                        <p:cTn id="17" dur="1000"/>
                                        <p:tgtEl>
                                          <p:spTgt spid="7"/>
                                        </p:tgtEl>
                                        <p:attrNameLst>
                                          <p:attrName>ppt_x</p:attrName>
                                        </p:attrNameLst>
                                      </p:cBhvr>
                                      <p:tavLst>
                                        <p:tav tm="0">
                                          <p:val>
                                            <p:strVal val="ppt_x"/>
                                          </p:val>
                                        </p:tav>
                                        <p:tav tm="100000">
                                          <p:val>
                                            <p:strVal val="ppt_x"/>
                                          </p:val>
                                        </p:tav>
                                      </p:tavLst>
                                    </p:anim>
                                    <p:anim calcmode="lin" valueType="num">
                                      <p:cBhvr>
                                        <p:cTn id="18" dur="1000"/>
                                        <p:tgtEl>
                                          <p:spTgt spid="7"/>
                                        </p:tgtEl>
                                        <p:attrNameLst>
                                          <p:attrName>ppt_y</p:attrName>
                                        </p:attrNameLst>
                                      </p:cBhvr>
                                      <p:tavLst>
                                        <p:tav tm="0">
                                          <p:val>
                                            <p:strVal val="ppt_y"/>
                                          </p:val>
                                        </p:tav>
                                        <p:tav tm="100000">
                                          <p:val>
                                            <p:strVal val="ppt_y-.1"/>
                                          </p:val>
                                        </p:tav>
                                      </p:tavLst>
                                    </p:anim>
                                    <p:set>
                                      <p:cBhvr>
                                        <p:cTn id="19" dur="1" fill="hold">
                                          <p:stCondLst>
                                            <p:cond delay="9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6B9E4-8EF3-2490-3B63-66F9157F093E}"/>
              </a:ext>
            </a:extLst>
          </p:cNvPr>
          <p:cNvSpPr>
            <a:spLocks noGrp="1"/>
          </p:cNvSpPr>
          <p:nvPr>
            <p:ph type="title"/>
          </p:nvPr>
        </p:nvSpPr>
        <p:spPr>
          <a:xfrm>
            <a:off x="1378527" y="974057"/>
            <a:ext cx="10515600" cy="753035"/>
          </a:xfrm>
        </p:spPr>
        <p:txBody>
          <a:bodyPr/>
          <a:lstStyle/>
          <a:p>
            <a:r>
              <a:rPr lang="en-US" dirty="0"/>
              <a:t>Images of a mouse liver and lungs</a:t>
            </a:r>
          </a:p>
        </p:txBody>
      </p:sp>
      <p:pic>
        <p:nvPicPr>
          <p:cNvPr id="5" name="Content Placeholder 4">
            <a:extLst>
              <a:ext uri="{FF2B5EF4-FFF2-40B4-BE49-F238E27FC236}">
                <a16:creationId xmlns:a16="http://schemas.microsoft.com/office/drawing/2014/main" id="{9BA2C2E2-7F9A-6F24-00C1-71F70DA6E262}"/>
              </a:ext>
            </a:extLst>
          </p:cNvPr>
          <p:cNvPicPr>
            <a:picLocks noGrp="1" noChangeAspect="1"/>
          </p:cNvPicPr>
          <p:nvPr>
            <p:ph idx="1"/>
          </p:nvPr>
        </p:nvPicPr>
        <p:blipFill>
          <a:blip r:embed="rId2"/>
          <a:stretch>
            <a:fillRect/>
          </a:stretch>
        </p:blipFill>
        <p:spPr>
          <a:xfrm>
            <a:off x="3338945" y="1875794"/>
            <a:ext cx="4903033" cy="4241403"/>
          </a:xfrm>
          <a:prstGeom prst="rect">
            <a:avLst/>
          </a:prstGeom>
        </p:spPr>
      </p:pic>
      <p:sp>
        <p:nvSpPr>
          <p:cNvPr id="4" name="Slide Number Placeholder 3">
            <a:extLst>
              <a:ext uri="{FF2B5EF4-FFF2-40B4-BE49-F238E27FC236}">
                <a16:creationId xmlns:a16="http://schemas.microsoft.com/office/drawing/2014/main" id="{BCBD8F36-43BE-A2F3-DF1E-FFAF8F08892B}"/>
              </a:ext>
            </a:extLst>
          </p:cNvPr>
          <p:cNvSpPr>
            <a:spLocks noGrp="1"/>
          </p:cNvSpPr>
          <p:nvPr>
            <p:ph type="sldNum" sz="quarter" idx="12"/>
          </p:nvPr>
        </p:nvSpPr>
        <p:spPr/>
        <p:txBody>
          <a:bodyPr/>
          <a:lstStyle/>
          <a:p>
            <a:fld id="{2AA81221-6CFF-482D-8DC1-B5FF537042AD}" type="slidenum">
              <a:rPr lang="fa-IR" smtClean="0"/>
              <a:pPr/>
              <a:t>20</a:t>
            </a:fld>
            <a:endParaRPr lang="fa-IR" dirty="0"/>
          </a:p>
        </p:txBody>
      </p:sp>
      <p:sp>
        <p:nvSpPr>
          <p:cNvPr id="6" name="TextBox 5">
            <a:extLst>
              <a:ext uri="{FF2B5EF4-FFF2-40B4-BE49-F238E27FC236}">
                <a16:creationId xmlns:a16="http://schemas.microsoft.com/office/drawing/2014/main" id="{E1B00B85-2BED-DE24-1F9B-5B8B73CDC0BE}"/>
              </a:ext>
            </a:extLst>
          </p:cNvPr>
          <p:cNvSpPr txBox="1"/>
          <p:nvPr/>
        </p:nvSpPr>
        <p:spPr>
          <a:xfrm>
            <a:off x="3460172" y="6352143"/>
            <a:ext cx="4660577" cy="369332"/>
          </a:xfrm>
          <a:prstGeom prst="rect">
            <a:avLst/>
          </a:prstGeom>
          <a:noFill/>
        </p:spPr>
        <p:txBody>
          <a:bodyPr wrap="square" rtlCol="0">
            <a:spAutoFit/>
          </a:bodyPr>
          <a:lstStyle/>
          <a:p>
            <a:r>
              <a:rPr lang="en-US" sz="1800" b="0" i="0" u="none" strike="noStrike" baseline="0" dirty="0">
                <a:solidFill>
                  <a:schemeClr val="bg1"/>
                </a:solidFill>
                <a:latin typeface="AdvP497E2"/>
              </a:rPr>
              <a:t>conventional image</a:t>
            </a:r>
            <a:r>
              <a:rPr lang="fa-IR" sz="1800" b="0" i="0" u="none" strike="noStrike" baseline="0" dirty="0">
                <a:solidFill>
                  <a:schemeClr val="bg1"/>
                </a:solidFill>
                <a:latin typeface="AdvP497E2"/>
              </a:rPr>
              <a:t>  </a:t>
            </a:r>
            <a:r>
              <a:rPr lang="en-US" sz="1800" b="0" i="0" u="none" strike="noStrike" baseline="0" dirty="0">
                <a:solidFill>
                  <a:schemeClr val="bg1"/>
                </a:solidFill>
                <a:latin typeface="AdvP497E2"/>
              </a:rPr>
              <a:t>	</a:t>
            </a:r>
            <a:r>
              <a:rPr lang="fa-IR" sz="1800" b="0" i="0" u="none" strike="noStrike" baseline="0" dirty="0">
                <a:solidFill>
                  <a:schemeClr val="bg1"/>
                </a:solidFill>
                <a:latin typeface="AdvP497E2"/>
              </a:rPr>
              <a:t>   </a:t>
            </a:r>
            <a:r>
              <a:rPr lang="en-US" sz="1800" b="0" i="0" u="none" strike="noStrike" baseline="0" dirty="0">
                <a:solidFill>
                  <a:schemeClr val="bg1"/>
                </a:solidFill>
                <a:latin typeface="AdvP497E2"/>
              </a:rPr>
              <a:t>refraction image </a:t>
            </a:r>
            <a:r>
              <a:rPr lang="fa-IR" sz="1800" b="0" i="0" u="none" strike="noStrike" baseline="0" dirty="0">
                <a:solidFill>
                  <a:schemeClr val="bg1"/>
                </a:solidFill>
                <a:latin typeface="AdvP497E2"/>
              </a:rPr>
              <a:t> </a:t>
            </a:r>
            <a:endParaRPr lang="en-US" dirty="0">
              <a:solidFill>
                <a:schemeClr val="bg1"/>
              </a:solidFill>
            </a:endParaRPr>
          </a:p>
        </p:txBody>
      </p:sp>
      <p:sp>
        <p:nvSpPr>
          <p:cNvPr id="8" name="Rectangle 7">
            <a:extLst>
              <a:ext uri="{FF2B5EF4-FFF2-40B4-BE49-F238E27FC236}">
                <a16:creationId xmlns:a16="http://schemas.microsoft.com/office/drawing/2014/main" id="{65B448CA-645B-D1B5-C238-9116AEE03DAA}"/>
              </a:ext>
            </a:extLst>
          </p:cNvPr>
          <p:cNvSpPr/>
          <p:nvPr/>
        </p:nvSpPr>
        <p:spPr>
          <a:xfrm rot="5400000">
            <a:off x="9182069" y="3896878"/>
            <a:ext cx="3943352" cy="400110"/>
          </a:xfrm>
          <a:prstGeom prst="rect">
            <a:avLst/>
          </a:prstGeom>
        </p:spPr>
        <p:txBody>
          <a:bodyPr wrap="square">
            <a:spAutoFit/>
          </a:bodyPr>
          <a:lstStyle/>
          <a:p>
            <a:pPr defTabSz="685800"/>
            <a:r>
              <a:rPr lang="en-US" sz="1000" dirty="0">
                <a:solidFill>
                  <a:schemeClr val="bg1"/>
                </a:solidFill>
                <a:latin typeface="Times New Roman" pitchFamily="18" charset="0"/>
              </a:rPr>
              <a:t>R</a:t>
            </a:r>
            <a:r>
              <a:rPr lang="ar-SA" sz="1000" dirty="0">
                <a:solidFill>
                  <a:schemeClr val="bg1"/>
                </a:solidFill>
                <a:latin typeface="Times New Roman" pitchFamily="18" charset="0"/>
                <a:cs typeface="Times New Roman" pitchFamily="18" charset="0"/>
              </a:rPr>
              <a:t>.</a:t>
            </a:r>
            <a:r>
              <a:rPr lang="en-US" sz="1000" dirty="0">
                <a:solidFill>
                  <a:schemeClr val="bg1"/>
                </a:solidFill>
                <a:latin typeface="Times New Roman" pitchFamily="18" charset="0"/>
              </a:rPr>
              <a:t> A </a:t>
            </a:r>
            <a:r>
              <a:rPr lang="en-US" sz="1000" dirty="0" err="1">
                <a:solidFill>
                  <a:schemeClr val="bg1"/>
                </a:solidFill>
                <a:latin typeface="Times New Roman" pitchFamily="18" charset="0"/>
              </a:rPr>
              <a:t>lewis</a:t>
            </a:r>
            <a:r>
              <a:rPr lang="en-US" sz="1000" dirty="0">
                <a:solidFill>
                  <a:schemeClr val="bg1"/>
                </a:solidFill>
                <a:latin typeface="Times New Roman" pitchFamily="18" charset="0"/>
              </a:rPr>
              <a:t>, eta l. X-ray refraction effects: application to the imaging of biological tissues, The British Journal of Radiology, 76 (2003), 301–308</a:t>
            </a:r>
          </a:p>
        </p:txBody>
      </p:sp>
    </p:spTree>
    <p:extLst>
      <p:ext uri="{BB962C8B-B14F-4D97-AF65-F5344CB8AC3E}">
        <p14:creationId xmlns:p14="http://schemas.microsoft.com/office/powerpoint/2010/main" val="228561880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054F0-DF0C-E643-81BC-DE891A8770B3}"/>
              </a:ext>
            </a:extLst>
          </p:cNvPr>
          <p:cNvSpPr>
            <a:spLocks noGrp="1"/>
          </p:cNvSpPr>
          <p:nvPr>
            <p:ph type="title"/>
          </p:nvPr>
        </p:nvSpPr>
        <p:spPr>
          <a:xfrm>
            <a:off x="1052539" y="766500"/>
            <a:ext cx="10515600" cy="753035"/>
          </a:xfrm>
        </p:spPr>
        <p:txBody>
          <a:bodyPr/>
          <a:lstStyle/>
          <a:p>
            <a:r>
              <a:rPr lang="en-US" dirty="0"/>
              <a:t>DEI vs. Absorption</a:t>
            </a:r>
          </a:p>
        </p:txBody>
      </p:sp>
      <p:sp>
        <p:nvSpPr>
          <p:cNvPr id="4" name="Slide Number Placeholder 3">
            <a:extLst>
              <a:ext uri="{FF2B5EF4-FFF2-40B4-BE49-F238E27FC236}">
                <a16:creationId xmlns:a16="http://schemas.microsoft.com/office/drawing/2014/main" id="{22AF1FF3-FFF8-6EB4-25B3-3A845EE374A1}"/>
              </a:ext>
            </a:extLst>
          </p:cNvPr>
          <p:cNvSpPr>
            <a:spLocks noGrp="1"/>
          </p:cNvSpPr>
          <p:nvPr>
            <p:ph type="sldNum" sz="quarter" idx="12"/>
          </p:nvPr>
        </p:nvSpPr>
        <p:spPr/>
        <p:txBody>
          <a:bodyPr/>
          <a:lstStyle/>
          <a:p>
            <a:fld id="{2AA81221-6CFF-482D-8DC1-B5FF537042AD}" type="slidenum">
              <a:rPr lang="fa-IR" smtClean="0"/>
              <a:pPr/>
              <a:t>21</a:t>
            </a:fld>
            <a:endParaRPr lang="fa-IR" dirty="0"/>
          </a:p>
        </p:txBody>
      </p:sp>
      <p:grpSp>
        <p:nvGrpSpPr>
          <p:cNvPr id="8" name="Group 7">
            <a:extLst>
              <a:ext uri="{FF2B5EF4-FFF2-40B4-BE49-F238E27FC236}">
                <a16:creationId xmlns:a16="http://schemas.microsoft.com/office/drawing/2014/main" id="{A3D1D94D-D7A4-CB7D-43F4-F3C0CEE6E091}"/>
              </a:ext>
            </a:extLst>
          </p:cNvPr>
          <p:cNvGrpSpPr/>
          <p:nvPr/>
        </p:nvGrpSpPr>
        <p:grpSpPr>
          <a:xfrm>
            <a:off x="1851295" y="2027183"/>
            <a:ext cx="8489410" cy="3723181"/>
            <a:chOff x="502189" y="1905000"/>
            <a:chExt cx="8489410" cy="3723181"/>
          </a:xfrm>
        </p:grpSpPr>
        <p:grpSp>
          <p:nvGrpSpPr>
            <p:cNvPr id="9" name="Group 15">
              <a:extLst>
                <a:ext uri="{FF2B5EF4-FFF2-40B4-BE49-F238E27FC236}">
                  <a16:creationId xmlns:a16="http://schemas.microsoft.com/office/drawing/2014/main" id="{47396DC3-78AA-EFDA-5EF2-46E9551C8D38}"/>
                </a:ext>
              </a:extLst>
            </p:cNvPr>
            <p:cNvGrpSpPr>
              <a:grpSpLocks/>
            </p:cNvGrpSpPr>
            <p:nvPr/>
          </p:nvGrpSpPr>
          <p:grpSpPr bwMode="auto">
            <a:xfrm>
              <a:off x="4792627" y="1905000"/>
              <a:ext cx="4198972" cy="3723181"/>
              <a:chOff x="2544" y="1767"/>
              <a:chExt cx="3113" cy="2513"/>
            </a:xfrm>
          </p:grpSpPr>
          <p:pic>
            <p:nvPicPr>
              <p:cNvPr id="22" name="Picture 21">
                <a:extLst>
                  <a:ext uri="{FF2B5EF4-FFF2-40B4-BE49-F238E27FC236}">
                    <a16:creationId xmlns:a16="http://schemas.microsoft.com/office/drawing/2014/main" id="{A7EBEAC5-0F5E-B715-6E7E-2C0649ED3A4F}"/>
                  </a:ext>
                </a:extLst>
              </p:cNvPr>
              <p:cNvPicPr>
                <a:picLocks noChangeAspect="1" noChangeArrowheads="1"/>
              </p:cNvPicPr>
              <p:nvPr/>
            </p:nvPicPr>
            <p:blipFill>
              <a:blip r:embed="rId2" cstate="print"/>
              <a:srcRect/>
              <a:stretch>
                <a:fillRect/>
              </a:stretch>
            </p:blipFill>
            <p:spPr bwMode="auto">
              <a:xfrm>
                <a:off x="2544" y="1767"/>
                <a:ext cx="3113" cy="2073"/>
              </a:xfrm>
              <a:prstGeom prst="rect">
                <a:avLst/>
              </a:prstGeom>
              <a:noFill/>
              <a:ln w="9525">
                <a:noFill/>
                <a:miter lim="800000"/>
                <a:headEnd/>
                <a:tailEnd/>
              </a:ln>
            </p:spPr>
          </p:pic>
          <p:sp>
            <p:nvSpPr>
              <p:cNvPr id="23" name="Text Box 17">
                <a:extLst>
                  <a:ext uri="{FF2B5EF4-FFF2-40B4-BE49-F238E27FC236}">
                    <a16:creationId xmlns:a16="http://schemas.microsoft.com/office/drawing/2014/main" id="{CCD353FB-B867-E8EF-C8D0-30A5AC8A3775}"/>
                  </a:ext>
                </a:extLst>
              </p:cNvPr>
              <p:cNvSpPr txBox="1">
                <a:spLocks noChangeArrowheads="1"/>
              </p:cNvSpPr>
              <p:nvPr/>
            </p:nvSpPr>
            <p:spPr bwMode="auto">
              <a:xfrm>
                <a:off x="3680" y="3927"/>
                <a:ext cx="610" cy="353"/>
              </a:xfrm>
              <a:prstGeom prst="rect">
                <a:avLst/>
              </a:prstGeom>
              <a:noFill/>
              <a:ln w="9525">
                <a:noFill/>
                <a:miter lim="800000"/>
                <a:headEnd/>
                <a:tailEnd/>
              </a:ln>
            </p:spPr>
            <p:txBody>
              <a:bodyPr wrap="non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lumMod val="95000"/>
                      </a:schemeClr>
                    </a:solidFill>
                    <a:effectLst/>
                    <a:uLnTx/>
                    <a:uFillTx/>
                    <a:latin typeface="Times New Roman" panose="02020603050405020304" pitchFamily="18" charset="0"/>
                    <a:cs typeface="Times New Roman" panose="02020603050405020304" pitchFamily="18" charset="0"/>
                  </a:rPr>
                  <a:t>DEI</a:t>
                </a:r>
              </a:p>
            </p:txBody>
          </p:sp>
          <p:grpSp>
            <p:nvGrpSpPr>
              <p:cNvPr id="24" name="Group 18">
                <a:extLst>
                  <a:ext uri="{FF2B5EF4-FFF2-40B4-BE49-F238E27FC236}">
                    <a16:creationId xmlns:a16="http://schemas.microsoft.com/office/drawing/2014/main" id="{D19E01E6-2438-CDCB-4FEA-62A3975A2D84}"/>
                  </a:ext>
                </a:extLst>
              </p:cNvPr>
              <p:cNvGrpSpPr>
                <a:grpSpLocks/>
              </p:cNvGrpSpPr>
              <p:nvPr/>
            </p:nvGrpSpPr>
            <p:grpSpPr bwMode="auto">
              <a:xfrm>
                <a:off x="2669" y="1830"/>
                <a:ext cx="2879" cy="1887"/>
                <a:chOff x="2669" y="1830"/>
                <a:chExt cx="2879" cy="1887"/>
              </a:xfrm>
            </p:grpSpPr>
            <p:sp>
              <p:nvSpPr>
                <p:cNvPr id="25" name="Rectangle 24">
                  <a:extLst>
                    <a:ext uri="{FF2B5EF4-FFF2-40B4-BE49-F238E27FC236}">
                      <a16:creationId xmlns:a16="http://schemas.microsoft.com/office/drawing/2014/main" id="{39470C1D-AC68-9EEF-D0D5-C8C2625F93F0}"/>
                    </a:ext>
                  </a:extLst>
                </p:cNvPr>
                <p:cNvSpPr>
                  <a:spLocks noChangeArrowheads="1"/>
                </p:cNvSpPr>
                <p:nvPr/>
              </p:nvSpPr>
              <p:spPr bwMode="auto">
                <a:xfrm>
                  <a:off x="4484" y="3526"/>
                  <a:ext cx="227" cy="96"/>
                </a:xfrm>
                <a:prstGeom prst="rect">
                  <a:avLst/>
                </a:prstGeom>
                <a:noFill/>
                <a:ln w="9525">
                  <a:noFill/>
                  <a:miter lim="800000"/>
                  <a:headEnd/>
                  <a:tailEnd/>
                </a:ln>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Georgia" pitchFamily="18" charset="0"/>
                    </a:rPr>
                    <a:t>Blood</a:t>
                  </a:r>
                  <a:endParaRPr kumimoji="0" lang="en-US" sz="1800" b="0" i="0" u="none" strike="noStrike" kern="0" cap="none" spc="0" normalizeH="0" baseline="0" noProof="0">
                    <a:ln>
                      <a:noFill/>
                    </a:ln>
                    <a:solidFill>
                      <a:prstClr val="black"/>
                    </a:solidFill>
                    <a:effectLst/>
                    <a:uLnTx/>
                    <a:uFillTx/>
                    <a:latin typeface="Georgia" pitchFamily="18" charset="0"/>
                  </a:endParaRPr>
                </a:p>
              </p:txBody>
            </p:sp>
            <p:sp>
              <p:nvSpPr>
                <p:cNvPr id="26" name="Rectangle 25">
                  <a:extLst>
                    <a:ext uri="{FF2B5EF4-FFF2-40B4-BE49-F238E27FC236}">
                      <a16:creationId xmlns:a16="http://schemas.microsoft.com/office/drawing/2014/main" id="{72F0752F-450D-7020-536C-0A40FC190E08}"/>
                    </a:ext>
                  </a:extLst>
                </p:cNvPr>
                <p:cNvSpPr>
                  <a:spLocks noChangeArrowheads="1"/>
                </p:cNvSpPr>
                <p:nvPr/>
              </p:nvSpPr>
              <p:spPr bwMode="auto">
                <a:xfrm>
                  <a:off x="4484" y="3621"/>
                  <a:ext cx="242" cy="96"/>
                </a:xfrm>
                <a:prstGeom prst="rect">
                  <a:avLst/>
                </a:prstGeom>
                <a:noFill/>
                <a:ln w="9525">
                  <a:noFill/>
                  <a:miter lim="800000"/>
                  <a:headEnd/>
                  <a:tailEnd/>
                </a:ln>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Georgia" pitchFamily="18" charset="0"/>
                    </a:rPr>
                    <a:t>vessel</a:t>
                  </a:r>
                  <a:endParaRPr kumimoji="0" lang="en-US" sz="1800" b="0" i="0" u="none" strike="noStrike" kern="0" cap="none" spc="0" normalizeH="0" baseline="0" noProof="0">
                    <a:ln>
                      <a:noFill/>
                    </a:ln>
                    <a:solidFill>
                      <a:prstClr val="black"/>
                    </a:solidFill>
                    <a:effectLst/>
                    <a:uLnTx/>
                    <a:uFillTx/>
                    <a:latin typeface="Georgia" pitchFamily="18" charset="0"/>
                  </a:endParaRPr>
                </a:p>
              </p:txBody>
            </p:sp>
            <p:sp>
              <p:nvSpPr>
                <p:cNvPr id="27" name="Rectangle 26">
                  <a:extLst>
                    <a:ext uri="{FF2B5EF4-FFF2-40B4-BE49-F238E27FC236}">
                      <a16:creationId xmlns:a16="http://schemas.microsoft.com/office/drawing/2014/main" id="{12C1370F-E435-E23D-EA11-8AF86D2FA691}"/>
                    </a:ext>
                  </a:extLst>
                </p:cNvPr>
                <p:cNvSpPr>
                  <a:spLocks noChangeArrowheads="1"/>
                </p:cNvSpPr>
                <p:nvPr/>
              </p:nvSpPr>
              <p:spPr bwMode="auto">
                <a:xfrm>
                  <a:off x="3103" y="3513"/>
                  <a:ext cx="648" cy="192"/>
                </a:xfrm>
                <a:prstGeom prst="rect">
                  <a:avLst/>
                </a:prstGeom>
                <a:noFill/>
                <a:ln w="9525">
                  <a:noFill/>
                  <a:miter lim="800000"/>
                  <a:headEnd/>
                  <a:tailEnd/>
                </a:ln>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Georgia" pitchFamily="18" charset="0"/>
                    </a:rPr>
                    <a:t>Tendon of flexor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Georgia" pitchFamily="18" charset="0"/>
                    </a:rPr>
                    <a:t>hallucis longus</a:t>
                  </a:r>
                </a:p>
              </p:txBody>
            </p:sp>
            <p:sp>
              <p:nvSpPr>
                <p:cNvPr id="28" name="Rectangle 27">
                  <a:extLst>
                    <a:ext uri="{FF2B5EF4-FFF2-40B4-BE49-F238E27FC236}">
                      <a16:creationId xmlns:a16="http://schemas.microsoft.com/office/drawing/2014/main" id="{0B75CD5E-E5F9-5207-FB5F-05503D314D13}"/>
                    </a:ext>
                  </a:extLst>
                </p:cNvPr>
                <p:cNvSpPr>
                  <a:spLocks noChangeArrowheads="1"/>
                </p:cNvSpPr>
                <p:nvPr/>
              </p:nvSpPr>
              <p:spPr bwMode="auto">
                <a:xfrm>
                  <a:off x="3379" y="1830"/>
                  <a:ext cx="439" cy="96"/>
                </a:xfrm>
                <a:prstGeom prst="rect">
                  <a:avLst/>
                </a:prstGeom>
                <a:noFill/>
                <a:ln w="9525">
                  <a:noFill/>
                  <a:miter lim="800000"/>
                  <a:headEnd/>
                  <a:tailEnd/>
                </a:ln>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Georgia" pitchFamily="18" charset="0"/>
                    </a:rPr>
                    <a:t>Air bubbles</a:t>
                  </a:r>
                  <a:endParaRPr kumimoji="0" lang="en-US" sz="1800" b="0" i="0" u="none" strike="noStrike" kern="0" cap="none" spc="0" normalizeH="0" baseline="0" noProof="0" dirty="0">
                    <a:ln>
                      <a:noFill/>
                    </a:ln>
                    <a:solidFill>
                      <a:prstClr val="black"/>
                    </a:solidFill>
                    <a:effectLst/>
                    <a:uLnTx/>
                    <a:uFillTx/>
                    <a:latin typeface="Georgia" pitchFamily="18" charset="0"/>
                  </a:endParaRPr>
                </a:p>
              </p:txBody>
            </p:sp>
            <p:sp>
              <p:nvSpPr>
                <p:cNvPr id="29" name="Rectangle 28">
                  <a:extLst>
                    <a:ext uri="{FF2B5EF4-FFF2-40B4-BE49-F238E27FC236}">
                      <a16:creationId xmlns:a16="http://schemas.microsoft.com/office/drawing/2014/main" id="{E39EF272-53F2-738F-0E6B-F0F22614F603}"/>
                    </a:ext>
                  </a:extLst>
                </p:cNvPr>
                <p:cNvSpPr>
                  <a:spLocks noChangeArrowheads="1"/>
                </p:cNvSpPr>
                <p:nvPr/>
              </p:nvSpPr>
              <p:spPr bwMode="auto">
                <a:xfrm>
                  <a:off x="4010" y="3605"/>
                  <a:ext cx="306" cy="96"/>
                </a:xfrm>
                <a:prstGeom prst="rect">
                  <a:avLst/>
                </a:prstGeom>
                <a:noFill/>
                <a:ln w="9525">
                  <a:noFill/>
                  <a:miter lim="800000"/>
                  <a:headEnd/>
                  <a:tailEnd/>
                </a:ln>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Georgia" pitchFamily="18" charset="0"/>
                    </a:rPr>
                    <a:t>Fat pad </a:t>
                  </a:r>
                  <a:endParaRPr kumimoji="0" lang="en-US" sz="1800" b="0" i="0" u="none" strike="noStrike" kern="0" cap="none" spc="0" normalizeH="0" baseline="0" noProof="0">
                    <a:ln>
                      <a:noFill/>
                    </a:ln>
                    <a:solidFill>
                      <a:prstClr val="black"/>
                    </a:solidFill>
                    <a:effectLst/>
                    <a:uLnTx/>
                    <a:uFillTx/>
                    <a:latin typeface="Georgia" pitchFamily="18" charset="0"/>
                  </a:endParaRPr>
                </a:p>
              </p:txBody>
            </p:sp>
            <p:sp>
              <p:nvSpPr>
                <p:cNvPr id="30" name="Rectangle 29">
                  <a:extLst>
                    <a:ext uri="{FF2B5EF4-FFF2-40B4-BE49-F238E27FC236}">
                      <a16:creationId xmlns:a16="http://schemas.microsoft.com/office/drawing/2014/main" id="{FF4D8786-CC88-4B62-2D4C-0FE5F102B7E9}"/>
                    </a:ext>
                  </a:extLst>
                </p:cNvPr>
                <p:cNvSpPr>
                  <a:spLocks noChangeArrowheads="1"/>
                </p:cNvSpPr>
                <p:nvPr/>
              </p:nvSpPr>
              <p:spPr bwMode="auto">
                <a:xfrm>
                  <a:off x="2669" y="3329"/>
                  <a:ext cx="159" cy="96"/>
                </a:xfrm>
                <a:prstGeom prst="rect">
                  <a:avLst/>
                </a:prstGeom>
                <a:noFill/>
                <a:ln w="9525">
                  <a:noFill/>
                  <a:miter lim="800000"/>
                  <a:headEnd/>
                  <a:tailEnd/>
                </a:ln>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Georgia" pitchFamily="18" charset="0"/>
                    </a:rPr>
                    <a:t>skin</a:t>
                  </a:r>
                  <a:endParaRPr kumimoji="0" lang="en-US" sz="1800" b="0" i="0" u="none" strike="noStrike" kern="0" cap="none" spc="0" normalizeH="0" baseline="0" noProof="0">
                    <a:ln>
                      <a:noFill/>
                    </a:ln>
                    <a:solidFill>
                      <a:prstClr val="black"/>
                    </a:solidFill>
                    <a:effectLst/>
                    <a:uLnTx/>
                    <a:uFillTx/>
                    <a:latin typeface="Georgia" pitchFamily="18" charset="0"/>
                  </a:endParaRPr>
                </a:p>
              </p:txBody>
            </p:sp>
            <p:sp>
              <p:nvSpPr>
                <p:cNvPr id="31" name="Rectangle 30">
                  <a:extLst>
                    <a:ext uri="{FF2B5EF4-FFF2-40B4-BE49-F238E27FC236}">
                      <a16:creationId xmlns:a16="http://schemas.microsoft.com/office/drawing/2014/main" id="{2F18DDC0-2904-CCAC-5FA5-C674E93EE7A3}"/>
                    </a:ext>
                  </a:extLst>
                </p:cNvPr>
                <p:cNvSpPr>
                  <a:spLocks noChangeArrowheads="1"/>
                </p:cNvSpPr>
                <p:nvPr/>
              </p:nvSpPr>
              <p:spPr bwMode="auto">
                <a:xfrm>
                  <a:off x="4772" y="1964"/>
                  <a:ext cx="772" cy="192"/>
                </a:xfrm>
                <a:prstGeom prst="rect">
                  <a:avLst/>
                </a:prstGeom>
                <a:noFill/>
                <a:ln w="9525">
                  <a:noFill/>
                  <a:miter lim="800000"/>
                  <a:headEnd/>
                  <a:tailEnd/>
                </a:ln>
              </p:spPr>
              <p:txBody>
                <a:bodyPr wrap="none" lIns="0" tIns="0" rIns="0" bIns="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Georgia" pitchFamily="18" charset="0"/>
                    </a:rPr>
                    <a:t>Tendon of Extensor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Georgia" pitchFamily="18" charset="0"/>
                    </a:rPr>
                    <a:t>hallucis longus</a:t>
                  </a:r>
                </a:p>
              </p:txBody>
            </p:sp>
            <p:sp>
              <p:nvSpPr>
                <p:cNvPr id="32" name="Rectangle 31">
                  <a:extLst>
                    <a:ext uri="{FF2B5EF4-FFF2-40B4-BE49-F238E27FC236}">
                      <a16:creationId xmlns:a16="http://schemas.microsoft.com/office/drawing/2014/main" id="{165F2666-D2F7-6ACE-7D3F-87A03FE91C39}"/>
                    </a:ext>
                  </a:extLst>
                </p:cNvPr>
                <p:cNvSpPr>
                  <a:spLocks noChangeArrowheads="1"/>
                </p:cNvSpPr>
                <p:nvPr/>
              </p:nvSpPr>
              <p:spPr bwMode="auto">
                <a:xfrm>
                  <a:off x="5194" y="3552"/>
                  <a:ext cx="354" cy="96"/>
                </a:xfrm>
                <a:prstGeom prst="rect">
                  <a:avLst/>
                </a:prstGeom>
                <a:noFill/>
                <a:ln w="9525">
                  <a:noFill/>
                  <a:miter lim="800000"/>
                  <a:headEnd/>
                  <a:tailEnd/>
                </a:ln>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Georgia" pitchFamily="18" charset="0"/>
                    </a:rPr>
                    <a:t>Nail plate</a:t>
                  </a:r>
                  <a:endParaRPr kumimoji="0" lang="en-US" sz="1800" b="0" i="0" u="none" strike="noStrike" kern="0" cap="none" spc="0" normalizeH="0" baseline="0" noProof="0">
                    <a:ln>
                      <a:noFill/>
                    </a:ln>
                    <a:solidFill>
                      <a:prstClr val="black"/>
                    </a:solidFill>
                    <a:effectLst/>
                    <a:uLnTx/>
                    <a:uFillTx/>
                    <a:latin typeface="Georgia" pitchFamily="18" charset="0"/>
                  </a:endParaRPr>
                </a:p>
              </p:txBody>
            </p:sp>
            <p:sp>
              <p:nvSpPr>
                <p:cNvPr id="33" name="Rectangle 32">
                  <a:extLst>
                    <a:ext uri="{FF2B5EF4-FFF2-40B4-BE49-F238E27FC236}">
                      <a16:creationId xmlns:a16="http://schemas.microsoft.com/office/drawing/2014/main" id="{5BFB89BC-C744-90DE-F006-23B6DE6E098F}"/>
                    </a:ext>
                  </a:extLst>
                </p:cNvPr>
                <p:cNvSpPr>
                  <a:spLocks noChangeArrowheads="1"/>
                </p:cNvSpPr>
                <p:nvPr/>
              </p:nvSpPr>
              <p:spPr bwMode="auto">
                <a:xfrm>
                  <a:off x="4168" y="1830"/>
                  <a:ext cx="785" cy="96"/>
                </a:xfrm>
                <a:prstGeom prst="rect">
                  <a:avLst/>
                </a:prstGeom>
                <a:noFill/>
                <a:ln w="9525">
                  <a:noFill/>
                  <a:miter lim="800000"/>
                  <a:headEnd/>
                  <a:tailEnd/>
                </a:ln>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Georgia" pitchFamily="18" charset="0"/>
                    </a:rPr>
                    <a:t>Tendon Calcification</a:t>
                  </a:r>
                  <a:endParaRPr kumimoji="0" lang="en-US" sz="1800" b="0" i="0" u="none" strike="noStrike" kern="0" cap="none" spc="0" normalizeH="0" baseline="0" noProof="0">
                    <a:ln>
                      <a:noFill/>
                    </a:ln>
                    <a:solidFill>
                      <a:prstClr val="black"/>
                    </a:solidFill>
                    <a:effectLst/>
                    <a:uLnTx/>
                    <a:uFillTx/>
                    <a:latin typeface="Georgia" pitchFamily="18" charset="0"/>
                  </a:endParaRPr>
                </a:p>
              </p:txBody>
            </p:sp>
            <p:sp>
              <p:nvSpPr>
                <p:cNvPr id="34" name="Line 28">
                  <a:extLst>
                    <a:ext uri="{FF2B5EF4-FFF2-40B4-BE49-F238E27FC236}">
                      <a16:creationId xmlns:a16="http://schemas.microsoft.com/office/drawing/2014/main" id="{3CB861EE-6E65-BE4A-E123-E7509FBFB72E}"/>
                    </a:ext>
                  </a:extLst>
                </p:cNvPr>
                <p:cNvSpPr>
                  <a:spLocks noChangeShapeType="1"/>
                </p:cNvSpPr>
                <p:nvPr/>
              </p:nvSpPr>
              <p:spPr bwMode="auto">
                <a:xfrm flipH="1">
                  <a:off x="4391" y="1919"/>
                  <a:ext cx="48" cy="196"/>
                </a:xfrm>
                <a:prstGeom prst="line">
                  <a:avLst/>
                </a:prstGeom>
                <a:noFill/>
                <a:ln w="28575">
                  <a:solidFill>
                    <a:srgbClr val="6B5680"/>
                  </a:solidFill>
                  <a:miter lim="800000"/>
                  <a:headEnd/>
                  <a:tailEnd type="triangle" w="med" len="med"/>
                </a:ln>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Gill Sans MT"/>
                  </a:endParaRPr>
                </a:p>
              </p:txBody>
            </p:sp>
            <p:sp>
              <p:nvSpPr>
                <p:cNvPr id="35" name="Line 29">
                  <a:extLst>
                    <a:ext uri="{FF2B5EF4-FFF2-40B4-BE49-F238E27FC236}">
                      <a16:creationId xmlns:a16="http://schemas.microsoft.com/office/drawing/2014/main" id="{D398A5FA-97E2-DEE5-631E-4A1C6A7BE606}"/>
                    </a:ext>
                  </a:extLst>
                </p:cNvPr>
                <p:cNvSpPr>
                  <a:spLocks noChangeShapeType="1"/>
                </p:cNvSpPr>
                <p:nvPr/>
              </p:nvSpPr>
              <p:spPr bwMode="auto">
                <a:xfrm flipH="1">
                  <a:off x="4667" y="2103"/>
                  <a:ext cx="260" cy="104"/>
                </a:xfrm>
                <a:prstGeom prst="line">
                  <a:avLst/>
                </a:prstGeom>
                <a:noFill/>
                <a:ln w="28575">
                  <a:solidFill>
                    <a:srgbClr val="6B5680"/>
                  </a:solidFill>
                  <a:miter lim="800000"/>
                  <a:headEnd/>
                  <a:tailEnd type="triangle" w="med" len="med"/>
                </a:ln>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Gill Sans MT"/>
                  </a:endParaRPr>
                </a:p>
              </p:txBody>
            </p:sp>
            <p:sp>
              <p:nvSpPr>
                <p:cNvPr id="36" name="Line 30">
                  <a:extLst>
                    <a:ext uri="{FF2B5EF4-FFF2-40B4-BE49-F238E27FC236}">
                      <a16:creationId xmlns:a16="http://schemas.microsoft.com/office/drawing/2014/main" id="{FDCC3114-43AB-156D-DBB1-F6288F6F94E4}"/>
                    </a:ext>
                  </a:extLst>
                </p:cNvPr>
                <p:cNvSpPr>
                  <a:spLocks noChangeShapeType="1"/>
                </p:cNvSpPr>
                <p:nvPr/>
              </p:nvSpPr>
              <p:spPr bwMode="auto">
                <a:xfrm flipH="1">
                  <a:off x="4843" y="2099"/>
                  <a:ext cx="92" cy="164"/>
                </a:xfrm>
                <a:prstGeom prst="line">
                  <a:avLst/>
                </a:prstGeom>
                <a:noFill/>
                <a:ln w="28575">
                  <a:solidFill>
                    <a:srgbClr val="6B5680"/>
                  </a:solidFill>
                  <a:miter lim="800000"/>
                  <a:headEnd/>
                  <a:tailEnd type="triangle" w="med" len="med"/>
                </a:ln>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Gill Sans MT"/>
                  </a:endParaRPr>
                </a:p>
              </p:txBody>
            </p:sp>
            <p:sp>
              <p:nvSpPr>
                <p:cNvPr id="37" name="Line 31">
                  <a:extLst>
                    <a:ext uri="{FF2B5EF4-FFF2-40B4-BE49-F238E27FC236}">
                      <a16:creationId xmlns:a16="http://schemas.microsoft.com/office/drawing/2014/main" id="{10D89CD2-834F-E111-7ED9-9B9FB5C71268}"/>
                    </a:ext>
                  </a:extLst>
                </p:cNvPr>
                <p:cNvSpPr>
                  <a:spLocks noChangeShapeType="1"/>
                </p:cNvSpPr>
                <p:nvPr/>
              </p:nvSpPr>
              <p:spPr bwMode="auto">
                <a:xfrm>
                  <a:off x="3571" y="1927"/>
                  <a:ext cx="100" cy="276"/>
                </a:xfrm>
                <a:prstGeom prst="line">
                  <a:avLst/>
                </a:prstGeom>
                <a:noFill/>
                <a:ln w="28575">
                  <a:solidFill>
                    <a:srgbClr val="6B5680"/>
                  </a:solidFill>
                  <a:miter lim="800000"/>
                  <a:headEnd/>
                  <a:tailEnd type="triangle" w="med" len="med"/>
                </a:ln>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Gill Sans MT"/>
                  </a:endParaRPr>
                </a:p>
              </p:txBody>
            </p:sp>
            <p:sp>
              <p:nvSpPr>
                <p:cNvPr id="38" name="Line 32">
                  <a:extLst>
                    <a:ext uri="{FF2B5EF4-FFF2-40B4-BE49-F238E27FC236}">
                      <a16:creationId xmlns:a16="http://schemas.microsoft.com/office/drawing/2014/main" id="{A4D24F28-7FB2-1A49-6511-AFF44F88C0E7}"/>
                    </a:ext>
                  </a:extLst>
                </p:cNvPr>
                <p:cNvSpPr>
                  <a:spLocks noChangeShapeType="1"/>
                </p:cNvSpPr>
                <p:nvPr/>
              </p:nvSpPr>
              <p:spPr bwMode="auto">
                <a:xfrm flipH="1">
                  <a:off x="3475" y="1935"/>
                  <a:ext cx="92" cy="136"/>
                </a:xfrm>
                <a:prstGeom prst="line">
                  <a:avLst/>
                </a:prstGeom>
                <a:noFill/>
                <a:ln w="28575">
                  <a:solidFill>
                    <a:srgbClr val="6B5680"/>
                  </a:solidFill>
                  <a:miter lim="800000"/>
                  <a:headEnd/>
                  <a:tailEnd type="triangle" w="med" len="med"/>
                </a:ln>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Gill Sans MT"/>
                  </a:endParaRPr>
                </a:p>
              </p:txBody>
            </p:sp>
            <p:sp>
              <p:nvSpPr>
                <p:cNvPr id="39" name="Line 33">
                  <a:extLst>
                    <a:ext uri="{FF2B5EF4-FFF2-40B4-BE49-F238E27FC236}">
                      <a16:creationId xmlns:a16="http://schemas.microsoft.com/office/drawing/2014/main" id="{815D4DF9-5EB4-F7E3-5A1A-AE74B4A561EE}"/>
                    </a:ext>
                  </a:extLst>
                </p:cNvPr>
                <p:cNvSpPr>
                  <a:spLocks noChangeShapeType="1"/>
                </p:cNvSpPr>
                <p:nvPr/>
              </p:nvSpPr>
              <p:spPr bwMode="auto">
                <a:xfrm flipV="1">
                  <a:off x="3571" y="3111"/>
                  <a:ext cx="252" cy="340"/>
                </a:xfrm>
                <a:prstGeom prst="line">
                  <a:avLst/>
                </a:prstGeom>
                <a:noFill/>
                <a:ln w="28575">
                  <a:solidFill>
                    <a:srgbClr val="6B5680"/>
                  </a:solidFill>
                  <a:miter lim="800000"/>
                  <a:headEnd/>
                  <a:tailEnd type="triangle" w="med" len="med"/>
                </a:ln>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Gill Sans MT"/>
                  </a:endParaRPr>
                </a:p>
              </p:txBody>
            </p:sp>
            <p:sp>
              <p:nvSpPr>
                <p:cNvPr id="40" name="Line 34">
                  <a:extLst>
                    <a:ext uri="{FF2B5EF4-FFF2-40B4-BE49-F238E27FC236}">
                      <a16:creationId xmlns:a16="http://schemas.microsoft.com/office/drawing/2014/main" id="{66FBF8B2-9BC5-51E7-C8DE-8CFD725085D6}"/>
                    </a:ext>
                  </a:extLst>
                </p:cNvPr>
                <p:cNvSpPr>
                  <a:spLocks noChangeShapeType="1"/>
                </p:cNvSpPr>
                <p:nvPr/>
              </p:nvSpPr>
              <p:spPr bwMode="auto">
                <a:xfrm flipV="1">
                  <a:off x="4139" y="3275"/>
                  <a:ext cx="120" cy="312"/>
                </a:xfrm>
                <a:prstGeom prst="line">
                  <a:avLst/>
                </a:prstGeom>
                <a:noFill/>
                <a:ln w="28575">
                  <a:solidFill>
                    <a:srgbClr val="6B5680"/>
                  </a:solidFill>
                  <a:miter lim="800000"/>
                  <a:headEnd/>
                  <a:tailEnd type="triangle" w="med" len="med"/>
                </a:ln>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Gill Sans MT"/>
                  </a:endParaRPr>
                </a:p>
              </p:txBody>
            </p:sp>
            <p:sp>
              <p:nvSpPr>
                <p:cNvPr id="41" name="Line 35">
                  <a:extLst>
                    <a:ext uri="{FF2B5EF4-FFF2-40B4-BE49-F238E27FC236}">
                      <a16:creationId xmlns:a16="http://schemas.microsoft.com/office/drawing/2014/main" id="{7ADB6DF1-38FA-D619-4617-63561ACD7781}"/>
                    </a:ext>
                  </a:extLst>
                </p:cNvPr>
                <p:cNvSpPr>
                  <a:spLocks noChangeShapeType="1"/>
                </p:cNvSpPr>
                <p:nvPr/>
              </p:nvSpPr>
              <p:spPr bwMode="auto">
                <a:xfrm flipV="1">
                  <a:off x="4591" y="3055"/>
                  <a:ext cx="92" cy="468"/>
                </a:xfrm>
                <a:prstGeom prst="line">
                  <a:avLst/>
                </a:prstGeom>
                <a:noFill/>
                <a:ln w="28575">
                  <a:solidFill>
                    <a:srgbClr val="6B5680"/>
                  </a:solidFill>
                  <a:miter lim="800000"/>
                  <a:headEnd/>
                  <a:tailEnd type="triangle" w="med" len="med"/>
                </a:ln>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Gill Sans MT"/>
                  </a:endParaRPr>
                </a:p>
              </p:txBody>
            </p:sp>
            <p:sp>
              <p:nvSpPr>
                <p:cNvPr id="42" name="Line 36">
                  <a:extLst>
                    <a:ext uri="{FF2B5EF4-FFF2-40B4-BE49-F238E27FC236}">
                      <a16:creationId xmlns:a16="http://schemas.microsoft.com/office/drawing/2014/main" id="{383A60B7-A7C9-042B-B681-8B71F5C55FBA}"/>
                    </a:ext>
                  </a:extLst>
                </p:cNvPr>
                <p:cNvSpPr>
                  <a:spLocks noChangeShapeType="1"/>
                </p:cNvSpPr>
                <p:nvPr/>
              </p:nvSpPr>
              <p:spPr bwMode="auto">
                <a:xfrm flipV="1">
                  <a:off x="5347" y="3235"/>
                  <a:ext cx="124" cy="288"/>
                </a:xfrm>
                <a:prstGeom prst="line">
                  <a:avLst/>
                </a:prstGeom>
                <a:noFill/>
                <a:ln w="28575">
                  <a:solidFill>
                    <a:srgbClr val="6B5680"/>
                  </a:solidFill>
                  <a:miter lim="800000"/>
                  <a:headEnd/>
                  <a:tailEnd type="triangle" w="med" len="med"/>
                </a:ln>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Gill Sans MT"/>
                  </a:endParaRPr>
                </a:p>
              </p:txBody>
            </p:sp>
            <p:sp>
              <p:nvSpPr>
                <p:cNvPr id="43" name="Line 37">
                  <a:extLst>
                    <a:ext uri="{FF2B5EF4-FFF2-40B4-BE49-F238E27FC236}">
                      <a16:creationId xmlns:a16="http://schemas.microsoft.com/office/drawing/2014/main" id="{41C97974-3417-7147-9A49-301FDA40A237}"/>
                    </a:ext>
                  </a:extLst>
                </p:cNvPr>
                <p:cNvSpPr>
                  <a:spLocks noChangeShapeType="1"/>
                </p:cNvSpPr>
                <p:nvPr/>
              </p:nvSpPr>
              <p:spPr bwMode="auto">
                <a:xfrm flipV="1">
                  <a:off x="2739" y="2859"/>
                  <a:ext cx="0" cy="428"/>
                </a:xfrm>
                <a:prstGeom prst="line">
                  <a:avLst/>
                </a:prstGeom>
                <a:noFill/>
                <a:ln w="28575">
                  <a:solidFill>
                    <a:srgbClr val="6B5680"/>
                  </a:solidFill>
                  <a:miter lim="800000"/>
                  <a:headEnd/>
                  <a:tailEnd type="triangle" w="med" len="med"/>
                </a:ln>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Gill Sans MT"/>
                  </a:endParaRPr>
                </a:p>
              </p:txBody>
            </p:sp>
            <p:sp>
              <p:nvSpPr>
                <p:cNvPr id="44" name="Line 38">
                  <a:extLst>
                    <a:ext uri="{FF2B5EF4-FFF2-40B4-BE49-F238E27FC236}">
                      <a16:creationId xmlns:a16="http://schemas.microsoft.com/office/drawing/2014/main" id="{ABD3CC81-908C-8A85-D49B-A2A58F61FEF6}"/>
                    </a:ext>
                  </a:extLst>
                </p:cNvPr>
                <p:cNvSpPr>
                  <a:spLocks noChangeShapeType="1"/>
                </p:cNvSpPr>
                <p:nvPr/>
              </p:nvSpPr>
              <p:spPr bwMode="auto">
                <a:xfrm>
                  <a:off x="2739" y="3291"/>
                  <a:ext cx="448" cy="0"/>
                </a:xfrm>
                <a:prstGeom prst="line">
                  <a:avLst/>
                </a:prstGeom>
                <a:noFill/>
                <a:ln w="28575">
                  <a:solidFill>
                    <a:srgbClr val="6B5680"/>
                  </a:solidFill>
                  <a:miter lim="800000"/>
                  <a:headEnd/>
                  <a:tailEnd type="triangle" w="med" len="med"/>
                </a:ln>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Gill Sans MT"/>
                  </a:endParaRPr>
                </a:p>
              </p:txBody>
            </p:sp>
          </p:grpSp>
        </p:grpSp>
        <p:grpSp>
          <p:nvGrpSpPr>
            <p:cNvPr id="10" name="Group 3">
              <a:extLst>
                <a:ext uri="{FF2B5EF4-FFF2-40B4-BE49-F238E27FC236}">
                  <a16:creationId xmlns:a16="http://schemas.microsoft.com/office/drawing/2014/main" id="{61947B91-5C46-63D2-E7A9-850E60B041B5}"/>
                </a:ext>
              </a:extLst>
            </p:cNvPr>
            <p:cNvGrpSpPr>
              <a:grpSpLocks/>
            </p:cNvGrpSpPr>
            <p:nvPr/>
          </p:nvGrpSpPr>
          <p:grpSpPr bwMode="auto">
            <a:xfrm>
              <a:off x="502189" y="1905000"/>
              <a:ext cx="4145720" cy="3694246"/>
              <a:chOff x="187" y="1103"/>
              <a:chExt cx="3113" cy="2368"/>
            </a:xfrm>
          </p:grpSpPr>
          <p:pic>
            <p:nvPicPr>
              <p:cNvPr id="11" name="Picture 10">
                <a:extLst>
                  <a:ext uri="{FF2B5EF4-FFF2-40B4-BE49-F238E27FC236}">
                    <a16:creationId xmlns:a16="http://schemas.microsoft.com/office/drawing/2014/main" id="{961A9A91-A5CA-4F26-EED1-0C0A66DD3FE5}"/>
                  </a:ext>
                </a:extLst>
              </p:cNvPr>
              <p:cNvPicPr>
                <a:picLocks noChangeAspect="1" noChangeArrowheads="1"/>
              </p:cNvPicPr>
              <p:nvPr/>
            </p:nvPicPr>
            <p:blipFill>
              <a:blip r:embed="rId3" cstate="print"/>
              <a:srcRect/>
              <a:stretch>
                <a:fillRect/>
              </a:stretch>
            </p:blipFill>
            <p:spPr bwMode="auto">
              <a:xfrm>
                <a:off x="187" y="1103"/>
                <a:ext cx="3113" cy="1865"/>
              </a:xfrm>
              <a:prstGeom prst="rect">
                <a:avLst/>
              </a:prstGeom>
              <a:noFill/>
              <a:ln w="9525">
                <a:noFill/>
                <a:miter lim="800000"/>
                <a:headEnd/>
                <a:tailEnd/>
              </a:ln>
            </p:spPr>
          </p:pic>
          <p:sp>
            <p:nvSpPr>
              <p:cNvPr id="12" name="Text Box 5">
                <a:extLst>
                  <a:ext uri="{FF2B5EF4-FFF2-40B4-BE49-F238E27FC236}">
                    <a16:creationId xmlns:a16="http://schemas.microsoft.com/office/drawing/2014/main" id="{FE2C9188-93AB-8F97-DA4E-FCCD3D5DF501}"/>
                  </a:ext>
                </a:extLst>
              </p:cNvPr>
              <p:cNvSpPr txBox="1">
                <a:spLocks noChangeArrowheads="1"/>
              </p:cNvSpPr>
              <p:nvPr/>
            </p:nvSpPr>
            <p:spPr bwMode="auto">
              <a:xfrm>
                <a:off x="886" y="3136"/>
                <a:ext cx="2246" cy="335"/>
              </a:xfrm>
              <a:prstGeom prst="rect">
                <a:avLst/>
              </a:prstGeom>
              <a:noFill/>
              <a:ln w="9525">
                <a:noFill/>
                <a:miter lim="800000"/>
                <a:headEnd/>
                <a:tailEnd/>
              </a:ln>
            </p:spPr>
            <p:txBody>
              <a:bodyPr wrap="non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lumMod val="95000"/>
                      </a:schemeClr>
                    </a:solidFill>
                    <a:effectLst/>
                    <a:uLnTx/>
                    <a:uFillTx/>
                    <a:latin typeface="Times New Roman" panose="02020603050405020304" pitchFamily="18" charset="0"/>
                    <a:cs typeface="Times New Roman" panose="02020603050405020304" pitchFamily="18" charset="0"/>
                  </a:rPr>
                  <a:t>X-Ray Absorption</a:t>
                </a:r>
              </a:p>
            </p:txBody>
          </p:sp>
          <p:sp>
            <p:nvSpPr>
              <p:cNvPr id="13" name="Rectangle 12">
                <a:extLst>
                  <a:ext uri="{FF2B5EF4-FFF2-40B4-BE49-F238E27FC236}">
                    <a16:creationId xmlns:a16="http://schemas.microsoft.com/office/drawing/2014/main" id="{BC107F8D-250B-0476-8DF2-2BD26883B29A}"/>
                  </a:ext>
                </a:extLst>
              </p:cNvPr>
              <p:cNvSpPr>
                <a:spLocks noChangeArrowheads="1"/>
              </p:cNvSpPr>
              <p:nvPr/>
            </p:nvSpPr>
            <p:spPr bwMode="auto">
              <a:xfrm>
                <a:off x="1224" y="2813"/>
                <a:ext cx="840" cy="96"/>
              </a:xfrm>
              <a:prstGeom prst="rect">
                <a:avLst/>
              </a:prstGeom>
              <a:noFill/>
              <a:ln w="9525">
                <a:noFill/>
                <a:miter lim="800000"/>
                <a:headEnd/>
                <a:tailEnd/>
              </a:ln>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Georgia" pitchFamily="18" charset="0"/>
                  </a:rPr>
                  <a:t>Sclerotic blood vessel</a:t>
                </a:r>
                <a:endParaRPr kumimoji="0" lang="en-US" sz="1800" b="0" i="0" u="none" strike="noStrike" kern="0" cap="none" spc="0" normalizeH="0" baseline="0" noProof="0" dirty="0">
                  <a:ln>
                    <a:noFill/>
                  </a:ln>
                  <a:solidFill>
                    <a:srgbClr val="000000"/>
                  </a:solidFill>
                  <a:effectLst/>
                  <a:uLnTx/>
                  <a:uFillTx/>
                  <a:latin typeface="Georgia" pitchFamily="18" charset="0"/>
                </a:endParaRPr>
              </a:p>
            </p:txBody>
          </p:sp>
          <p:sp>
            <p:nvSpPr>
              <p:cNvPr id="14" name="Rectangle 13">
                <a:extLst>
                  <a:ext uri="{FF2B5EF4-FFF2-40B4-BE49-F238E27FC236}">
                    <a16:creationId xmlns:a16="http://schemas.microsoft.com/office/drawing/2014/main" id="{9C725647-AFB9-C2D1-6E5A-A40F4C07E3EF}"/>
                  </a:ext>
                </a:extLst>
              </p:cNvPr>
              <p:cNvSpPr>
                <a:spLocks noChangeArrowheads="1"/>
              </p:cNvSpPr>
              <p:nvPr/>
            </p:nvSpPr>
            <p:spPr bwMode="auto">
              <a:xfrm>
                <a:off x="2031" y="1298"/>
                <a:ext cx="785" cy="96"/>
              </a:xfrm>
              <a:prstGeom prst="rect">
                <a:avLst/>
              </a:prstGeom>
              <a:noFill/>
              <a:ln w="9525">
                <a:noFill/>
                <a:miter lim="800000"/>
                <a:headEnd/>
                <a:tailEnd/>
              </a:ln>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Georgia" pitchFamily="18" charset="0"/>
                  </a:rPr>
                  <a:t>Tendon Calcification</a:t>
                </a:r>
                <a:endParaRPr kumimoji="0" lang="en-US" sz="1800" b="0" i="0" u="none" strike="noStrike" kern="0" cap="none" spc="0" normalizeH="0" baseline="0" noProof="0">
                  <a:ln>
                    <a:noFill/>
                  </a:ln>
                  <a:solidFill>
                    <a:srgbClr val="000000"/>
                  </a:solidFill>
                  <a:effectLst/>
                  <a:uLnTx/>
                  <a:uFillTx/>
                  <a:latin typeface="Georgia" pitchFamily="18" charset="0"/>
                </a:endParaRPr>
              </a:p>
            </p:txBody>
          </p:sp>
          <p:sp>
            <p:nvSpPr>
              <p:cNvPr id="15" name="Rectangle 14">
                <a:extLst>
                  <a:ext uri="{FF2B5EF4-FFF2-40B4-BE49-F238E27FC236}">
                    <a16:creationId xmlns:a16="http://schemas.microsoft.com/office/drawing/2014/main" id="{7423E142-4046-0224-BB7A-D8E1FAD0563D}"/>
                  </a:ext>
                </a:extLst>
              </p:cNvPr>
              <p:cNvSpPr>
                <a:spLocks noChangeArrowheads="1"/>
              </p:cNvSpPr>
              <p:nvPr/>
            </p:nvSpPr>
            <p:spPr bwMode="auto">
              <a:xfrm>
                <a:off x="966" y="1212"/>
                <a:ext cx="439" cy="96"/>
              </a:xfrm>
              <a:prstGeom prst="rect">
                <a:avLst/>
              </a:prstGeom>
              <a:noFill/>
              <a:ln w="9525">
                <a:noFill/>
                <a:miter lim="800000"/>
                <a:headEnd/>
                <a:tailEnd/>
              </a:ln>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Georgia" pitchFamily="18" charset="0"/>
                  </a:rPr>
                  <a:t>Air bubbles</a:t>
                </a:r>
                <a:endParaRPr kumimoji="0" lang="en-US" sz="1800" b="0" i="0" u="none" strike="noStrike" kern="0" cap="none" spc="0" normalizeH="0" baseline="0" noProof="0">
                  <a:ln>
                    <a:noFill/>
                  </a:ln>
                  <a:solidFill>
                    <a:srgbClr val="000000"/>
                  </a:solidFill>
                  <a:effectLst/>
                  <a:uLnTx/>
                  <a:uFillTx/>
                  <a:latin typeface="Georgia" pitchFamily="18" charset="0"/>
                </a:endParaRPr>
              </a:p>
            </p:txBody>
          </p:sp>
          <p:sp>
            <p:nvSpPr>
              <p:cNvPr id="16" name="Line 9">
                <a:extLst>
                  <a:ext uri="{FF2B5EF4-FFF2-40B4-BE49-F238E27FC236}">
                    <a16:creationId xmlns:a16="http://schemas.microsoft.com/office/drawing/2014/main" id="{A12A34F3-62E9-8EA8-0DB7-725DFDEAFC3D}"/>
                  </a:ext>
                </a:extLst>
              </p:cNvPr>
              <p:cNvSpPr>
                <a:spLocks noChangeShapeType="1"/>
              </p:cNvSpPr>
              <p:nvPr/>
            </p:nvSpPr>
            <p:spPr bwMode="auto">
              <a:xfrm>
                <a:off x="1142" y="1323"/>
                <a:ext cx="126" cy="234"/>
              </a:xfrm>
              <a:prstGeom prst="line">
                <a:avLst/>
              </a:prstGeom>
              <a:noFill/>
              <a:ln w="28575">
                <a:solidFill>
                  <a:srgbClr val="333399"/>
                </a:solidFill>
                <a:miter lim="800000"/>
                <a:headEnd/>
                <a:tailEnd type="triangle" w="med" len="med"/>
              </a:ln>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Gill Sans MT"/>
                </a:endParaRPr>
              </a:p>
            </p:txBody>
          </p:sp>
          <p:sp>
            <p:nvSpPr>
              <p:cNvPr id="17" name="Line 10">
                <a:extLst>
                  <a:ext uri="{FF2B5EF4-FFF2-40B4-BE49-F238E27FC236}">
                    <a16:creationId xmlns:a16="http://schemas.microsoft.com/office/drawing/2014/main" id="{757171DE-09B1-1838-17FC-468A699F9606}"/>
                  </a:ext>
                </a:extLst>
              </p:cNvPr>
              <p:cNvSpPr>
                <a:spLocks noChangeShapeType="1"/>
              </p:cNvSpPr>
              <p:nvPr/>
            </p:nvSpPr>
            <p:spPr bwMode="auto">
              <a:xfrm flipH="1">
                <a:off x="1124" y="1325"/>
                <a:ext cx="16" cy="172"/>
              </a:xfrm>
              <a:prstGeom prst="line">
                <a:avLst/>
              </a:prstGeom>
              <a:noFill/>
              <a:ln w="28575">
                <a:solidFill>
                  <a:srgbClr val="333399"/>
                </a:solidFill>
                <a:miter lim="800000"/>
                <a:headEnd/>
                <a:tailEnd type="triangle" w="med" len="med"/>
              </a:ln>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Gill Sans MT"/>
                </a:endParaRPr>
              </a:p>
            </p:txBody>
          </p:sp>
          <p:sp>
            <p:nvSpPr>
              <p:cNvPr id="18" name="Line 11">
                <a:extLst>
                  <a:ext uri="{FF2B5EF4-FFF2-40B4-BE49-F238E27FC236}">
                    <a16:creationId xmlns:a16="http://schemas.microsoft.com/office/drawing/2014/main" id="{BAB1A2E9-88C9-EFE2-C408-46382832AA73}"/>
                  </a:ext>
                </a:extLst>
              </p:cNvPr>
              <p:cNvSpPr>
                <a:spLocks noChangeShapeType="1"/>
              </p:cNvSpPr>
              <p:nvPr/>
            </p:nvSpPr>
            <p:spPr bwMode="auto">
              <a:xfrm flipH="1" flipV="1">
                <a:off x="790" y="1569"/>
                <a:ext cx="794" cy="1215"/>
              </a:xfrm>
              <a:prstGeom prst="line">
                <a:avLst/>
              </a:prstGeom>
              <a:noFill/>
              <a:ln w="28575">
                <a:solidFill>
                  <a:srgbClr val="333399"/>
                </a:solidFill>
                <a:miter lim="800000"/>
                <a:headEnd/>
                <a:tailEnd type="triangle" w="med" len="med"/>
              </a:ln>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Gill Sans MT"/>
                </a:endParaRPr>
              </a:p>
            </p:txBody>
          </p:sp>
          <p:sp>
            <p:nvSpPr>
              <p:cNvPr id="19" name="Line 12">
                <a:extLst>
                  <a:ext uri="{FF2B5EF4-FFF2-40B4-BE49-F238E27FC236}">
                    <a16:creationId xmlns:a16="http://schemas.microsoft.com/office/drawing/2014/main" id="{7D9B2620-6E06-B971-9875-C599E4A013F2}"/>
                  </a:ext>
                </a:extLst>
              </p:cNvPr>
              <p:cNvSpPr>
                <a:spLocks noChangeShapeType="1"/>
              </p:cNvSpPr>
              <p:nvPr/>
            </p:nvSpPr>
            <p:spPr bwMode="auto">
              <a:xfrm flipH="1" flipV="1">
                <a:off x="1514" y="1293"/>
                <a:ext cx="70" cy="1491"/>
              </a:xfrm>
              <a:prstGeom prst="line">
                <a:avLst/>
              </a:prstGeom>
              <a:noFill/>
              <a:ln w="28575">
                <a:solidFill>
                  <a:srgbClr val="333399"/>
                </a:solidFill>
                <a:miter lim="800000"/>
                <a:headEnd/>
                <a:tailEnd type="triangle" w="med" len="med"/>
              </a:ln>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Gill Sans MT"/>
                </a:endParaRPr>
              </a:p>
            </p:txBody>
          </p:sp>
          <p:sp>
            <p:nvSpPr>
              <p:cNvPr id="20" name="Line 13">
                <a:extLst>
                  <a:ext uri="{FF2B5EF4-FFF2-40B4-BE49-F238E27FC236}">
                    <a16:creationId xmlns:a16="http://schemas.microsoft.com/office/drawing/2014/main" id="{AADCB3E5-A6E0-C92E-ED24-EC032471F0C9}"/>
                  </a:ext>
                </a:extLst>
              </p:cNvPr>
              <p:cNvSpPr>
                <a:spLocks noChangeShapeType="1"/>
              </p:cNvSpPr>
              <p:nvPr/>
            </p:nvSpPr>
            <p:spPr bwMode="auto">
              <a:xfrm flipV="1">
                <a:off x="1584" y="2261"/>
                <a:ext cx="710" cy="523"/>
              </a:xfrm>
              <a:prstGeom prst="line">
                <a:avLst/>
              </a:prstGeom>
              <a:noFill/>
              <a:ln w="28575">
                <a:solidFill>
                  <a:srgbClr val="333399"/>
                </a:solidFill>
                <a:miter lim="800000"/>
                <a:headEnd/>
                <a:tailEnd type="triangle" w="med" len="med"/>
              </a:ln>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Gill Sans MT"/>
                </a:endParaRPr>
              </a:p>
            </p:txBody>
          </p:sp>
          <p:sp>
            <p:nvSpPr>
              <p:cNvPr id="21" name="Line 14">
                <a:extLst>
                  <a:ext uri="{FF2B5EF4-FFF2-40B4-BE49-F238E27FC236}">
                    <a16:creationId xmlns:a16="http://schemas.microsoft.com/office/drawing/2014/main" id="{4D052072-BA73-E2DC-FF60-4C3F9DCFD281}"/>
                  </a:ext>
                </a:extLst>
              </p:cNvPr>
              <p:cNvSpPr>
                <a:spLocks noChangeShapeType="1"/>
              </p:cNvSpPr>
              <p:nvPr/>
            </p:nvSpPr>
            <p:spPr bwMode="auto">
              <a:xfrm flipH="1">
                <a:off x="2062" y="1397"/>
                <a:ext cx="232" cy="92"/>
              </a:xfrm>
              <a:prstGeom prst="line">
                <a:avLst/>
              </a:prstGeom>
              <a:noFill/>
              <a:ln w="28575">
                <a:solidFill>
                  <a:srgbClr val="333399"/>
                </a:solidFill>
                <a:miter lim="800000"/>
                <a:headEnd/>
                <a:tailEnd type="triangle" w="med" len="med"/>
              </a:ln>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Gill Sans MT"/>
                </a:endParaRPr>
              </a:p>
            </p:txBody>
          </p:sp>
        </p:grpSp>
      </p:grpSp>
      <p:sp>
        <p:nvSpPr>
          <p:cNvPr id="45" name="Text Box 11">
            <a:extLst>
              <a:ext uri="{FF2B5EF4-FFF2-40B4-BE49-F238E27FC236}">
                <a16:creationId xmlns:a16="http://schemas.microsoft.com/office/drawing/2014/main" id="{D382E634-B5E4-F71A-AB12-5DD17484461A}"/>
              </a:ext>
            </a:extLst>
          </p:cNvPr>
          <p:cNvSpPr txBox="1">
            <a:spLocks noChangeArrowheads="1"/>
          </p:cNvSpPr>
          <p:nvPr/>
        </p:nvSpPr>
        <p:spPr bwMode="auto">
          <a:xfrm>
            <a:off x="715715" y="6379341"/>
            <a:ext cx="8951913" cy="261610"/>
          </a:xfrm>
          <a:prstGeom prst="rect">
            <a:avLst/>
          </a:prstGeom>
          <a:noFill/>
          <a:ln w="9525">
            <a:noFill/>
            <a:miter lim="800000"/>
            <a:headEnd/>
            <a:tailEnd/>
          </a:ln>
        </p:spPr>
        <p:txBody>
          <a:bodyPr>
            <a:spAutoFit/>
          </a:bodyPr>
          <a:lstStyle/>
          <a:p>
            <a:pPr defTabSz="914400"/>
            <a:r>
              <a:rPr lang="en-US" altLang="en-US" sz="1100" b="1" dirty="0">
                <a:solidFill>
                  <a:schemeClr val="bg1">
                    <a:lumMod val="95000"/>
                  </a:schemeClr>
                </a:solidFill>
                <a:latin typeface="Calibri" pitchFamily="34" charset="0"/>
              </a:rPr>
              <a:t>NSLS X15-A: </a:t>
            </a:r>
            <a:r>
              <a:rPr lang="en-US" sz="1100" dirty="0">
                <a:solidFill>
                  <a:schemeClr val="bg1">
                    <a:lumMod val="95000"/>
                  </a:schemeClr>
                </a:solidFill>
                <a:latin typeface="Arial Rounded MT Bold" pitchFamily="34" charset="0"/>
              </a:rPr>
              <a:t>Pisano, Johnston(UNC); Sayers(NCSU); Zhong(BNL); Thomlinson(ESRF); Chapman(IIT)</a:t>
            </a:r>
          </a:p>
        </p:txBody>
      </p:sp>
    </p:spTree>
    <p:extLst>
      <p:ext uri="{BB962C8B-B14F-4D97-AF65-F5344CB8AC3E}">
        <p14:creationId xmlns:p14="http://schemas.microsoft.com/office/powerpoint/2010/main" val="78782180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EI pic"/>
          <p:cNvPicPr>
            <a:picLocks noGrp="1" noChangeAspect="1" noChangeArrowheads="1"/>
          </p:cNvPicPr>
          <p:nvPr>
            <p:ph sz="quarter" idx="1"/>
          </p:nvPr>
        </p:nvPicPr>
        <p:blipFill>
          <a:blip r:embed="rId2" cstate="print"/>
          <a:srcRect/>
          <a:stretch>
            <a:fillRect/>
          </a:stretch>
        </p:blipFill>
        <p:spPr>
          <a:xfrm>
            <a:off x="2362201" y="990600"/>
            <a:ext cx="7369175" cy="3573462"/>
          </a:xfrm>
          <a:noFill/>
        </p:spPr>
      </p:pic>
      <p:sp>
        <p:nvSpPr>
          <p:cNvPr id="6" name="Rectangle 2"/>
          <p:cNvSpPr>
            <a:spLocks noChangeArrowheads="1"/>
          </p:cNvSpPr>
          <p:nvPr/>
        </p:nvSpPr>
        <p:spPr bwMode="auto">
          <a:xfrm>
            <a:off x="1814945" y="4650938"/>
            <a:ext cx="8014855" cy="1292662"/>
          </a:xfrm>
          <a:prstGeom prst="rect">
            <a:avLst/>
          </a:prstGeom>
          <a:noFill/>
          <a:ln w="9525">
            <a:noFill/>
            <a:miter lim="800000"/>
            <a:headEnd/>
            <a:tailEnd/>
          </a:ln>
        </p:spPr>
        <p:txBody>
          <a:bodyPr wrap="square" anchor="ctr">
            <a:spAutoFit/>
          </a:bodyPr>
          <a:lstStyle/>
          <a:p>
            <a:pPr algn="just" rtl="0"/>
            <a:r>
              <a:rPr lang="en-US" sz="2400" dirty="0">
                <a:solidFill>
                  <a:schemeClr val="bg1">
                    <a:lumMod val="95000"/>
                  </a:schemeClr>
                </a:solidFill>
                <a:latin typeface="Times New Roman" pitchFamily="18" charset="0"/>
              </a:rPr>
              <a:t>Conventional radiograph vs. DEI image of a nylon fiber. With conventional radiography, smaller objects show little contrast, a drawback that is not seen in the DEI images</a:t>
            </a:r>
            <a:r>
              <a:rPr lang="en-US" sz="2800" dirty="0">
                <a:solidFill>
                  <a:schemeClr val="bg1">
                    <a:lumMod val="95000"/>
                  </a:schemeClr>
                </a:solidFill>
                <a:latin typeface="Times New Roman" pitchFamily="18" charset="0"/>
              </a:rPr>
              <a:t>.</a:t>
            </a:r>
          </a:p>
        </p:txBody>
      </p:sp>
      <p:sp>
        <p:nvSpPr>
          <p:cNvPr id="7" name="Rectangle 6"/>
          <p:cNvSpPr/>
          <p:nvPr/>
        </p:nvSpPr>
        <p:spPr>
          <a:xfrm>
            <a:off x="1600200" y="6400801"/>
            <a:ext cx="7467600" cy="430887"/>
          </a:xfrm>
          <a:prstGeom prst="rect">
            <a:avLst/>
          </a:prstGeom>
        </p:spPr>
        <p:txBody>
          <a:bodyPr wrap="square">
            <a:spAutoFit/>
          </a:bodyPr>
          <a:lstStyle/>
          <a:p>
            <a:r>
              <a:rPr lang="en-US" sz="1050" dirty="0">
                <a:solidFill>
                  <a:schemeClr val="bg1">
                    <a:lumMod val="95000"/>
                  </a:schemeClr>
                </a:solidFill>
                <a:latin typeface="Times New Roman" panose="02020603050405020304" pitchFamily="18" charset="0"/>
                <a:cs typeface="Times New Roman" panose="02020603050405020304" pitchFamily="18" charset="0"/>
              </a:rPr>
              <a:t>Thomlinson, W. (1992). "Medical applications of synchrotron radiation." Nuclear Instruments and Methods in Physics Research Section A: Accelerators, Spectrometers, Detectors and Associated Equipment 319(1): 295-304</a:t>
            </a:r>
          </a:p>
        </p:txBody>
      </p:sp>
      <p:cxnSp>
        <p:nvCxnSpPr>
          <p:cNvPr id="9" name="Straight Connector 8"/>
          <p:cNvCxnSpPr/>
          <p:nvPr/>
        </p:nvCxnSpPr>
        <p:spPr>
          <a:xfrm>
            <a:off x="1600200" y="6324600"/>
            <a:ext cx="7467600"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86684034-B106-096E-2216-13C5016D257D}"/>
              </a:ext>
            </a:extLst>
          </p:cNvPr>
          <p:cNvSpPr txBox="1">
            <a:spLocks/>
          </p:cNvSpPr>
          <p:nvPr/>
        </p:nvSpPr>
        <p:spPr>
          <a:xfrm>
            <a:off x="997121" y="210028"/>
            <a:ext cx="10515600" cy="7530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a:solidFill>
                  <a:srgbClr val="FFC000"/>
                </a:solidFill>
                <a:latin typeface="ITC Avant Garde Pro Book" pitchFamily="50" charset="0"/>
                <a:ea typeface="+mj-ea"/>
                <a:cs typeface="+mj-cs"/>
              </a:defRPr>
            </a:lvl1pPr>
          </a:lstStyle>
          <a:p>
            <a:r>
              <a:rPr lang="en-US"/>
              <a:t>DEI vs. Absorption</a:t>
            </a:r>
            <a:endParaRPr lang="en-US" dirty="0"/>
          </a:p>
        </p:txBody>
      </p:sp>
    </p:spTree>
    <p:extLst>
      <p:ext uri="{BB962C8B-B14F-4D97-AF65-F5344CB8AC3E}">
        <p14:creationId xmlns:p14="http://schemas.microsoft.com/office/powerpoint/2010/main" val="3504579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38200" y="370364"/>
            <a:ext cx="10515600" cy="753035"/>
          </a:xfrm>
        </p:spPr>
        <p:txBody>
          <a:bodyPr>
            <a:normAutofit/>
          </a:bodyPr>
          <a:lstStyle/>
          <a:p>
            <a:r>
              <a:rPr lang="en-US" dirty="0">
                <a:latin typeface="Times New Roman" pitchFamily="18" charset="0"/>
                <a:cs typeface="Times New Roman" pitchFamily="18" charset="0"/>
              </a:rPr>
              <a:t>DEI-CT vs. Toshiba CT</a:t>
            </a:r>
          </a:p>
        </p:txBody>
      </p:sp>
      <p:pic>
        <p:nvPicPr>
          <p:cNvPr id="6" name="Picture 1"/>
          <p:cNvPicPr>
            <a:picLocks noChangeAspect="1" noChangeArrowheads="1"/>
          </p:cNvPicPr>
          <p:nvPr/>
        </p:nvPicPr>
        <p:blipFill>
          <a:blip r:embed="rId2" cstate="print"/>
          <a:srcRect/>
          <a:stretch>
            <a:fillRect/>
          </a:stretch>
        </p:blipFill>
        <p:spPr bwMode="auto">
          <a:xfrm>
            <a:off x="2209800" y="1371600"/>
            <a:ext cx="7696200" cy="4739518"/>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r>
              <a:rPr lang="en-US"/>
              <a:t>Slide </a:t>
            </a:r>
            <a:fld id="{B6F15528-21DE-4FAA-801E-634DDDAF4B2B}" type="slidenum">
              <a:rPr lang="en-US" smtClean="0"/>
              <a:pPr/>
              <a:t>23</a:t>
            </a:fld>
            <a:r>
              <a:rPr lang="en-US"/>
              <a:t> of 120</a:t>
            </a:r>
            <a:endParaRPr lang="en-US" dirty="0"/>
          </a:p>
        </p:txBody>
      </p:sp>
    </p:spTree>
    <p:extLst>
      <p:ext uri="{BB962C8B-B14F-4D97-AF65-F5344CB8AC3E}">
        <p14:creationId xmlns:p14="http://schemas.microsoft.com/office/powerpoint/2010/main" val="300706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685800"/>
          </a:xfrm>
        </p:spPr>
        <p:txBody>
          <a:bodyPr anchor="ctr">
            <a:normAutofit/>
          </a:bodyPr>
          <a:lstStyle/>
          <a:p>
            <a:r>
              <a:rPr lang="en-US" dirty="0">
                <a:latin typeface="Times New Roman" pitchFamily="18" charset="0"/>
                <a:cs typeface="Times New Roman" pitchFamily="18" charset="0"/>
              </a:rPr>
              <a:t>Dose Comparison</a:t>
            </a:r>
          </a:p>
        </p:txBody>
      </p:sp>
      <p:pic>
        <p:nvPicPr>
          <p:cNvPr id="5" name="Picture 3"/>
          <p:cNvPicPr>
            <a:picLocks noChangeAspect="1" noChangeArrowheads="1"/>
          </p:cNvPicPr>
          <p:nvPr/>
        </p:nvPicPr>
        <p:blipFill rotWithShape="1">
          <a:blip r:embed="rId2" cstate="print"/>
          <a:srcRect l="3750" t="9268" r="10683" b="2779"/>
          <a:stretch/>
        </p:blipFill>
        <p:spPr bwMode="auto">
          <a:xfrm>
            <a:off x="2770909" y="1011153"/>
            <a:ext cx="6622473" cy="3922477"/>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a:stretch>
            <a:fillRect/>
          </a:stretch>
        </p:blipFill>
        <p:spPr bwMode="auto">
          <a:xfrm>
            <a:off x="1871662" y="5086350"/>
            <a:ext cx="8448675" cy="1028700"/>
          </a:xfrm>
          <a:prstGeom prst="rect">
            <a:avLst/>
          </a:prstGeom>
          <a:noFill/>
          <a:ln w="9525">
            <a:noFill/>
            <a:miter lim="800000"/>
            <a:headEnd/>
            <a:tailEnd/>
          </a:ln>
          <a:effectLst/>
        </p:spPr>
      </p:pic>
      <p:sp>
        <p:nvSpPr>
          <p:cNvPr id="7" name="Rectangle 6"/>
          <p:cNvSpPr/>
          <p:nvPr/>
        </p:nvSpPr>
        <p:spPr>
          <a:xfrm>
            <a:off x="1524000" y="6400801"/>
            <a:ext cx="8458200" cy="430887"/>
          </a:xfrm>
          <a:prstGeom prst="rect">
            <a:avLst/>
          </a:prstGeom>
        </p:spPr>
        <p:txBody>
          <a:bodyPr wrap="square">
            <a:spAutoFit/>
          </a:bodyPr>
          <a:lstStyle/>
          <a:p>
            <a:r>
              <a:rPr lang="en-US" sz="1100" dirty="0" err="1">
                <a:solidFill>
                  <a:schemeClr val="bg1">
                    <a:lumMod val="95000"/>
                  </a:schemeClr>
                </a:solidFill>
                <a:latin typeface="Times New Roman" panose="02020603050405020304" pitchFamily="18" charset="0"/>
                <a:cs typeface="Times New Roman" panose="02020603050405020304" pitchFamily="18" charset="0"/>
              </a:rPr>
              <a:t>K.Casarin</a:t>
            </a:r>
            <a:r>
              <a:rPr lang="en-US" sz="1100" dirty="0">
                <a:solidFill>
                  <a:schemeClr val="bg1">
                    <a:lumMod val="95000"/>
                  </a:schemeClr>
                </a:solidFill>
                <a:latin typeface="Times New Roman" panose="02020603050405020304" pitchFamily="18" charset="0"/>
                <a:cs typeface="Times New Roman" panose="02020603050405020304" pitchFamily="18" charset="0"/>
              </a:rPr>
              <a:t>, </a:t>
            </a:r>
            <a:r>
              <a:rPr lang="en-US" sz="1100" dirty="0" err="1">
                <a:solidFill>
                  <a:schemeClr val="bg1">
                    <a:lumMod val="95000"/>
                  </a:schemeClr>
                </a:solidFill>
                <a:latin typeface="Times New Roman" panose="02020603050405020304" pitchFamily="18" charset="0"/>
                <a:cs typeface="Times New Roman" panose="02020603050405020304" pitchFamily="18" charset="0"/>
              </a:rPr>
              <a:t>E.Quai</a:t>
            </a:r>
            <a:r>
              <a:rPr lang="en-US" sz="1100" dirty="0">
                <a:solidFill>
                  <a:schemeClr val="bg1">
                    <a:lumMod val="95000"/>
                  </a:schemeClr>
                </a:solidFill>
                <a:latin typeface="Times New Roman" panose="02020603050405020304" pitchFamily="18" charset="0"/>
                <a:cs typeface="Times New Roman" panose="02020603050405020304" pitchFamily="18" charset="0"/>
              </a:rPr>
              <a:t>, </a:t>
            </a:r>
            <a:r>
              <a:rPr lang="en-US" sz="1100" dirty="0" err="1">
                <a:solidFill>
                  <a:schemeClr val="bg1">
                    <a:lumMod val="95000"/>
                  </a:schemeClr>
                </a:solidFill>
                <a:latin typeface="Times New Roman" panose="02020603050405020304" pitchFamily="18" charset="0"/>
                <a:cs typeface="Times New Roman" panose="02020603050405020304" pitchFamily="18" charset="0"/>
              </a:rPr>
              <a:t>G.Tromba</a:t>
            </a:r>
            <a:r>
              <a:rPr lang="en-US" sz="1100" dirty="0">
                <a:solidFill>
                  <a:schemeClr val="bg1">
                    <a:lumMod val="95000"/>
                  </a:schemeClr>
                </a:solidFill>
                <a:latin typeface="Times New Roman" panose="02020603050405020304" pitchFamily="18" charset="0"/>
                <a:cs typeface="Times New Roman" panose="02020603050405020304" pitchFamily="18" charset="0"/>
              </a:rPr>
              <a:t> , </a:t>
            </a:r>
            <a:r>
              <a:rPr lang="en-US" sz="1100" dirty="0" err="1">
                <a:solidFill>
                  <a:schemeClr val="bg1">
                    <a:lumMod val="95000"/>
                  </a:schemeClr>
                </a:solidFill>
                <a:latin typeface="Times New Roman" panose="02020603050405020304" pitchFamily="18" charset="0"/>
                <a:cs typeface="Times New Roman" panose="02020603050405020304" pitchFamily="18" charset="0"/>
              </a:rPr>
              <a:t>A.Vascotto</a:t>
            </a:r>
            <a:r>
              <a:rPr lang="en-US" sz="1100" dirty="0">
                <a:solidFill>
                  <a:schemeClr val="bg1">
                    <a:lumMod val="95000"/>
                  </a:schemeClr>
                </a:solidFill>
                <a:latin typeface="Times New Roman" panose="02020603050405020304" pitchFamily="18" charset="0"/>
                <a:cs typeface="Times New Roman" panose="02020603050405020304" pitchFamily="18" charset="0"/>
              </a:rPr>
              <a:t>, Radiation Safety and </a:t>
            </a:r>
            <a:r>
              <a:rPr lang="en-US" sz="1100" dirty="0" err="1">
                <a:solidFill>
                  <a:schemeClr val="bg1">
                    <a:lumMod val="95000"/>
                  </a:schemeClr>
                </a:solidFill>
                <a:latin typeface="Times New Roman" panose="02020603050405020304" pitchFamily="18" charset="0"/>
                <a:cs typeface="Times New Roman" panose="02020603050405020304" pitchFamily="18" charset="0"/>
              </a:rPr>
              <a:t>Dosimetric</a:t>
            </a:r>
            <a:r>
              <a:rPr lang="en-US" sz="1100" dirty="0">
                <a:solidFill>
                  <a:schemeClr val="bg1">
                    <a:lumMod val="95000"/>
                  </a:schemeClr>
                </a:solidFill>
                <a:latin typeface="Times New Roman" panose="02020603050405020304" pitchFamily="18" charset="0"/>
                <a:cs typeface="Times New Roman" panose="02020603050405020304" pitchFamily="18" charset="0"/>
              </a:rPr>
              <a:t> Issues of the Beamline for Clinical Mammography at </a:t>
            </a:r>
            <a:r>
              <a:rPr lang="en-US" sz="1100" dirty="0" err="1">
                <a:solidFill>
                  <a:schemeClr val="bg1">
                    <a:lumMod val="95000"/>
                  </a:schemeClr>
                </a:solidFill>
                <a:latin typeface="Times New Roman" panose="02020603050405020304" pitchFamily="18" charset="0"/>
                <a:cs typeface="Times New Roman" panose="02020603050405020304" pitchFamily="18" charset="0"/>
              </a:rPr>
              <a:t>Elettra</a:t>
            </a:r>
            <a:r>
              <a:rPr lang="en-US" sz="1100" dirty="0">
                <a:solidFill>
                  <a:schemeClr val="bg1">
                    <a:lumMod val="95000"/>
                  </a:schemeClr>
                </a:solidFill>
                <a:latin typeface="Times New Roman" panose="02020603050405020304" pitchFamily="18" charset="0"/>
                <a:cs typeface="Times New Roman" panose="02020603050405020304" pitchFamily="18" charset="0"/>
              </a:rPr>
              <a:t> RadSync07, Saskatoon, June 6</a:t>
            </a:r>
            <a:r>
              <a:rPr lang="en-US" sz="1100" baseline="30000" dirty="0">
                <a:solidFill>
                  <a:schemeClr val="bg1">
                    <a:lumMod val="95000"/>
                  </a:schemeClr>
                </a:solidFill>
                <a:latin typeface="Times New Roman" panose="02020603050405020304" pitchFamily="18" charset="0"/>
                <a:cs typeface="Times New Roman" panose="02020603050405020304" pitchFamily="18" charset="0"/>
              </a:rPr>
              <a:t>th</a:t>
            </a:r>
            <a:r>
              <a:rPr lang="en-US" sz="1100" dirty="0">
                <a:solidFill>
                  <a:schemeClr val="bg1">
                    <a:lumMod val="95000"/>
                  </a:schemeClr>
                </a:solidFill>
                <a:latin typeface="Times New Roman" panose="02020603050405020304" pitchFamily="18" charset="0"/>
                <a:cs typeface="Times New Roman" panose="02020603050405020304" pitchFamily="18" charset="0"/>
              </a:rPr>
              <a:t> -8</a:t>
            </a:r>
            <a:r>
              <a:rPr lang="en-US" sz="1100" baseline="30000" dirty="0">
                <a:solidFill>
                  <a:schemeClr val="bg1">
                    <a:lumMod val="95000"/>
                  </a:schemeClr>
                </a:solidFill>
                <a:latin typeface="Times New Roman" panose="02020603050405020304" pitchFamily="18" charset="0"/>
                <a:cs typeface="Times New Roman" panose="02020603050405020304" pitchFamily="18" charset="0"/>
              </a:rPr>
              <a:t>th</a:t>
            </a:r>
            <a:r>
              <a:rPr lang="en-US" sz="1100" dirty="0">
                <a:solidFill>
                  <a:schemeClr val="bg1">
                    <a:lumMod val="95000"/>
                  </a:schemeClr>
                </a:solidFill>
                <a:latin typeface="Times New Roman" panose="02020603050405020304" pitchFamily="18" charset="0"/>
                <a:cs typeface="Times New Roman" panose="02020603050405020304" pitchFamily="18" charset="0"/>
              </a:rPr>
              <a:t> , 2007</a:t>
            </a:r>
          </a:p>
        </p:txBody>
      </p:sp>
      <p:cxnSp>
        <p:nvCxnSpPr>
          <p:cNvPr id="8" name="Straight Connector 7"/>
          <p:cNvCxnSpPr/>
          <p:nvPr/>
        </p:nvCxnSpPr>
        <p:spPr>
          <a:xfrm>
            <a:off x="1600200" y="6324600"/>
            <a:ext cx="7467600"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0061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DFA03-2B25-8335-8D2E-9068A38BB5EB}"/>
              </a:ext>
            </a:extLst>
          </p:cNvPr>
          <p:cNvSpPr>
            <a:spLocks noGrp="1"/>
          </p:cNvSpPr>
          <p:nvPr>
            <p:ph type="title"/>
          </p:nvPr>
        </p:nvSpPr>
        <p:spPr/>
        <p:txBody>
          <a:bodyPr>
            <a:normAutofit/>
          </a:bodyPr>
          <a:lstStyle/>
          <a:p>
            <a:r>
              <a:rPr lang="en-US" dirty="0"/>
              <a:t>Synchrotron Radiation Therapy</a:t>
            </a:r>
          </a:p>
        </p:txBody>
      </p:sp>
      <p:sp>
        <p:nvSpPr>
          <p:cNvPr id="4" name="Slide Number Placeholder 3">
            <a:extLst>
              <a:ext uri="{FF2B5EF4-FFF2-40B4-BE49-F238E27FC236}">
                <a16:creationId xmlns:a16="http://schemas.microsoft.com/office/drawing/2014/main" id="{1D27DD1D-098B-696A-2913-3C0555E2B2B6}"/>
              </a:ext>
            </a:extLst>
          </p:cNvPr>
          <p:cNvSpPr>
            <a:spLocks noGrp="1"/>
          </p:cNvSpPr>
          <p:nvPr>
            <p:ph type="sldNum" sz="quarter" idx="12"/>
          </p:nvPr>
        </p:nvSpPr>
        <p:spPr/>
        <p:txBody>
          <a:bodyPr/>
          <a:lstStyle/>
          <a:p>
            <a:fld id="{2AA81221-6CFF-482D-8DC1-B5FF537042AD}" type="slidenum">
              <a:rPr lang="fa-IR" smtClean="0"/>
              <a:pPr/>
              <a:t>25</a:t>
            </a:fld>
            <a:endParaRPr lang="fa-IR" dirty="0"/>
          </a:p>
        </p:txBody>
      </p:sp>
      <p:sp>
        <p:nvSpPr>
          <p:cNvPr id="5" name="Content Placeholder 2">
            <a:extLst>
              <a:ext uri="{FF2B5EF4-FFF2-40B4-BE49-F238E27FC236}">
                <a16:creationId xmlns:a16="http://schemas.microsoft.com/office/drawing/2014/main" id="{BA1CA1A0-061B-8F03-CBDD-BE68AEAACD18}"/>
              </a:ext>
            </a:extLst>
          </p:cNvPr>
          <p:cNvSpPr>
            <a:spLocks noGrp="1"/>
          </p:cNvSpPr>
          <p:nvPr>
            <p:ph idx="1"/>
          </p:nvPr>
        </p:nvSpPr>
        <p:spPr>
          <a:xfrm>
            <a:off x="838200" y="2005013"/>
            <a:ext cx="10515600" cy="4351337"/>
          </a:xfrm>
        </p:spPr>
        <p:txBody>
          <a:bodyPr/>
          <a:lstStyle/>
          <a:p>
            <a:pPr algn="just"/>
            <a:r>
              <a:rPr lang="en-US" sz="2800" dirty="0"/>
              <a:t>The inherent </a:t>
            </a:r>
            <a:r>
              <a:rPr lang="en-US" sz="2800" dirty="0">
                <a:solidFill>
                  <a:srgbClr val="FFFF00"/>
                </a:solidFill>
              </a:rPr>
              <a:t>high collimation </a:t>
            </a:r>
            <a:r>
              <a:rPr lang="en-US" sz="2800" dirty="0"/>
              <a:t>means that it can be targeted onto </a:t>
            </a:r>
            <a:r>
              <a:rPr lang="en-US" sz="2800" dirty="0">
                <a:solidFill>
                  <a:srgbClr val="FFFF00"/>
                </a:solidFill>
              </a:rPr>
              <a:t>small </a:t>
            </a:r>
            <a:r>
              <a:rPr lang="en-US" sz="2800" dirty="0" err="1">
                <a:solidFill>
                  <a:srgbClr val="FFFF00"/>
                </a:solidFill>
              </a:rPr>
              <a:t>tumours</a:t>
            </a:r>
            <a:r>
              <a:rPr lang="en-US" sz="2800" dirty="0">
                <a:solidFill>
                  <a:srgbClr val="FFFF00"/>
                </a:solidFill>
              </a:rPr>
              <a:t>. </a:t>
            </a:r>
          </a:p>
          <a:p>
            <a:pPr algn="just"/>
            <a:r>
              <a:rPr lang="en-US" sz="2800" dirty="0"/>
              <a:t>The ability to </a:t>
            </a:r>
            <a:r>
              <a:rPr lang="en-US" sz="2800" dirty="0">
                <a:solidFill>
                  <a:srgbClr val="FFFF00"/>
                </a:solidFill>
              </a:rPr>
              <a:t>tune the energy </a:t>
            </a:r>
            <a:r>
              <a:rPr lang="en-US" sz="2800" dirty="0"/>
              <a:t>of a monochromatic beam means that the beam energy can be optimized for a </a:t>
            </a:r>
            <a:r>
              <a:rPr lang="en-US" sz="2800" dirty="0">
                <a:solidFill>
                  <a:srgbClr val="FFFF00"/>
                </a:solidFill>
              </a:rPr>
              <a:t>particular depth</a:t>
            </a:r>
            <a:r>
              <a:rPr lang="en-US" sz="2800" dirty="0"/>
              <a:t>.</a:t>
            </a:r>
          </a:p>
          <a:p>
            <a:endParaRPr lang="en-US" dirty="0"/>
          </a:p>
        </p:txBody>
      </p:sp>
      <p:sp>
        <p:nvSpPr>
          <p:cNvPr id="6" name="TextBox 5">
            <a:extLst>
              <a:ext uri="{FF2B5EF4-FFF2-40B4-BE49-F238E27FC236}">
                <a16:creationId xmlns:a16="http://schemas.microsoft.com/office/drawing/2014/main" id="{4096DABF-BE80-E5DA-DF6B-43D9F02FDEF8}"/>
              </a:ext>
            </a:extLst>
          </p:cNvPr>
          <p:cNvSpPr txBox="1"/>
          <p:nvPr/>
        </p:nvSpPr>
        <p:spPr>
          <a:xfrm>
            <a:off x="1025237" y="4509654"/>
            <a:ext cx="4343400" cy="707886"/>
          </a:xfrm>
          <a:prstGeom prst="rect">
            <a:avLst/>
          </a:prstGeom>
          <a:noFill/>
        </p:spPr>
        <p:txBody>
          <a:bodyPr wrap="square" rtlCol="0">
            <a:spAutoFit/>
          </a:bodyPr>
          <a:lstStyle/>
          <a:p>
            <a:pPr marL="285750" indent="-285750">
              <a:buFont typeface="Wingdings" panose="05000000000000000000" pitchFamily="2" charset="2"/>
              <a:buChar char="Ø"/>
            </a:pPr>
            <a:r>
              <a:rPr lang="en-US" sz="2000" dirty="0" err="1">
                <a:solidFill>
                  <a:schemeClr val="bg1"/>
                </a:solidFill>
                <a:latin typeface="Times New Roman" panose="02020603050405020304" pitchFamily="18" charset="0"/>
                <a:cs typeface="Times New Roman" panose="02020603050405020304" pitchFamily="18" charset="0"/>
              </a:rPr>
              <a:t>Microbeam</a:t>
            </a:r>
            <a:r>
              <a:rPr lang="en-US" sz="2000" dirty="0">
                <a:solidFill>
                  <a:schemeClr val="bg1"/>
                </a:solidFill>
                <a:latin typeface="Times New Roman" panose="02020603050405020304" pitchFamily="18" charset="0"/>
                <a:cs typeface="Times New Roman" panose="02020603050405020304" pitchFamily="18" charset="0"/>
              </a:rPr>
              <a:t> Radiation Therapy</a:t>
            </a:r>
          </a:p>
          <a:p>
            <a:pPr marL="285750" indent="-285750">
              <a:buFont typeface="Wingdings" panose="05000000000000000000" pitchFamily="2" charset="2"/>
              <a:buChar char="Ø"/>
            </a:pPr>
            <a:r>
              <a:rPr lang="en-US" sz="2000" dirty="0">
                <a:solidFill>
                  <a:schemeClr val="bg1"/>
                </a:solidFill>
                <a:latin typeface="Times New Roman" panose="02020603050405020304" pitchFamily="18" charset="0"/>
                <a:cs typeface="Times New Roman" panose="02020603050405020304" pitchFamily="18" charset="0"/>
              </a:rPr>
              <a:t>Photon Activation Therapy</a:t>
            </a:r>
          </a:p>
        </p:txBody>
      </p:sp>
      <p:pic>
        <p:nvPicPr>
          <p:cNvPr id="7" name="Picture 6">
            <a:extLst>
              <a:ext uri="{FF2B5EF4-FFF2-40B4-BE49-F238E27FC236}">
                <a16:creationId xmlns:a16="http://schemas.microsoft.com/office/drawing/2014/main" id="{5652D445-5D4E-45CA-EA0B-BB6BDC0A9223}"/>
              </a:ext>
            </a:extLst>
          </p:cNvPr>
          <p:cNvPicPr>
            <a:picLocks noChangeAspect="1"/>
          </p:cNvPicPr>
          <p:nvPr/>
        </p:nvPicPr>
        <p:blipFill>
          <a:blip r:embed="rId2"/>
          <a:stretch>
            <a:fillRect/>
          </a:stretch>
        </p:blipFill>
        <p:spPr>
          <a:xfrm>
            <a:off x="6193902" y="4084274"/>
            <a:ext cx="4334632" cy="2383743"/>
          </a:xfrm>
          <a:prstGeom prst="rect">
            <a:avLst/>
          </a:prstGeom>
        </p:spPr>
      </p:pic>
    </p:spTree>
    <p:extLst>
      <p:ext uri="{BB962C8B-B14F-4D97-AF65-F5344CB8AC3E}">
        <p14:creationId xmlns:p14="http://schemas.microsoft.com/office/powerpoint/2010/main" val="70619405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7C5FC-139A-AAB7-1669-6BEC4D30D371}"/>
              </a:ext>
            </a:extLst>
          </p:cNvPr>
          <p:cNvSpPr>
            <a:spLocks noGrp="1"/>
          </p:cNvSpPr>
          <p:nvPr>
            <p:ph type="title"/>
          </p:nvPr>
        </p:nvSpPr>
        <p:spPr>
          <a:xfrm>
            <a:off x="838200" y="501650"/>
            <a:ext cx="10515600" cy="753035"/>
          </a:xfrm>
        </p:spPr>
        <p:txBody>
          <a:bodyPr/>
          <a:lstStyle/>
          <a:p>
            <a:r>
              <a:rPr lang="en-US" dirty="0"/>
              <a:t>Microbeam Therapy</a:t>
            </a:r>
          </a:p>
        </p:txBody>
      </p:sp>
      <p:sp>
        <p:nvSpPr>
          <p:cNvPr id="3" name="Content Placeholder 2">
            <a:extLst>
              <a:ext uri="{FF2B5EF4-FFF2-40B4-BE49-F238E27FC236}">
                <a16:creationId xmlns:a16="http://schemas.microsoft.com/office/drawing/2014/main" id="{77C439D2-6DD2-2EEA-54CA-2AEA722923EC}"/>
              </a:ext>
            </a:extLst>
          </p:cNvPr>
          <p:cNvSpPr>
            <a:spLocks noGrp="1"/>
          </p:cNvSpPr>
          <p:nvPr>
            <p:ph idx="1"/>
          </p:nvPr>
        </p:nvSpPr>
        <p:spPr>
          <a:xfrm>
            <a:off x="512617" y="1579418"/>
            <a:ext cx="10986655" cy="4776932"/>
          </a:xfrm>
        </p:spPr>
        <p:txBody>
          <a:body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00"/>
                </a:solidFill>
                <a:effectLst/>
                <a:uLnTx/>
                <a:uFillTx/>
                <a:ea typeface="+mn-ea"/>
                <a:cs typeface="Times New Roman" pitchFamily="18" charset="0"/>
              </a:rPr>
              <a:t>High doses </a:t>
            </a:r>
            <a:r>
              <a:rPr kumimoji="0" lang="en-US" sz="2400" b="0" i="0" u="none" strike="noStrike" kern="1200" cap="none" spc="0" normalizeH="0" baseline="0" noProof="0" dirty="0">
                <a:ln>
                  <a:noFill/>
                </a:ln>
                <a:solidFill>
                  <a:prstClr val="white"/>
                </a:solidFill>
                <a:effectLst/>
                <a:uLnTx/>
                <a:uFillTx/>
                <a:ea typeface="+mn-ea"/>
                <a:cs typeface="Times New Roman" pitchFamily="18" charset="0"/>
              </a:rPr>
              <a:t>(&gt;100 </a:t>
            </a:r>
            <a:r>
              <a:rPr kumimoji="0" lang="en-US" sz="2400" b="0" i="0" u="none" strike="noStrike" kern="1200" cap="none" spc="0" normalizeH="0" baseline="0" noProof="0" dirty="0" err="1">
                <a:ln>
                  <a:noFill/>
                </a:ln>
                <a:solidFill>
                  <a:prstClr val="white"/>
                </a:solidFill>
                <a:effectLst/>
                <a:uLnTx/>
                <a:uFillTx/>
                <a:ea typeface="+mn-ea"/>
                <a:cs typeface="Times New Roman" pitchFamily="18" charset="0"/>
              </a:rPr>
              <a:t>Gy</a:t>
            </a:r>
            <a:r>
              <a:rPr kumimoji="0" lang="en-US" sz="2400" b="0" i="0" u="none" strike="noStrike" kern="1200" cap="none" spc="0" normalizeH="0" baseline="0" noProof="0" dirty="0">
                <a:ln>
                  <a:noFill/>
                </a:ln>
                <a:solidFill>
                  <a:prstClr val="white"/>
                </a:solidFill>
                <a:effectLst/>
                <a:uLnTx/>
                <a:uFillTx/>
                <a:ea typeface="+mn-ea"/>
                <a:cs typeface="Times New Roman" pitchFamily="18" charset="0"/>
              </a:rPr>
              <a:t>) are delivered in </a:t>
            </a:r>
            <a:r>
              <a:rPr kumimoji="0" lang="en-US"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ea typeface="+mn-ea"/>
                <a:cs typeface="Times New Roman" pitchFamily="18" charset="0"/>
              </a:rPr>
              <a:t>one fraction </a:t>
            </a:r>
            <a:r>
              <a:rPr kumimoji="0" lang="en-US" sz="2400" b="0" i="0" u="none" strike="noStrike" kern="1200" cap="none" spc="0" normalizeH="0" baseline="0" noProof="0" dirty="0">
                <a:ln>
                  <a:noFill/>
                </a:ln>
                <a:solidFill>
                  <a:prstClr val="white"/>
                </a:solidFill>
                <a:effectLst/>
                <a:uLnTx/>
                <a:uFillTx/>
                <a:ea typeface="+mn-ea"/>
                <a:cs typeface="Times New Roman" pitchFamily="18" charset="0"/>
              </a:rPr>
              <a:t>by </a:t>
            </a:r>
            <a:r>
              <a:rPr kumimoji="0" lang="en-US" sz="2400" b="0" i="0" u="none" strike="noStrike" kern="1200" cap="none" spc="0" normalizeH="0" baseline="0" noProof="0" dirty="0">
                <a:ln>
                  <a:noFill/>
                </a:ln>
                <a:solidFill>
                  <a:srgbClr val="FFFF00"/>
                </a:solidFill>
                <a:effectLst/>
                <a:uLnTx/>
                <a:uFillTx/>
                <a:ea typeface="+mn-ea"/>
                <a:cs typeface="Times New Roman" pitchFamily="18" charset="0"/>
              </a:rPr>
              <a:t>using arrays of parallel</a:t>
            </a:r>
            <a:r>
              <a:rPr kumimoji="0" lang="en-US" sz="2400" b="0" i="0" u="none" strike="noStrike" kern="1200" cap="none" spc="0" normalizeH="0" baseline="0" noProof="0" dirty="0">
                <a:ln>
                  <a:noFill/>
                </a:ln>
                <a:solidFill>
                  <a:srgbClr val="FF0000"/>
                </a:solidFill>
                <a:effectLst/>
                <a:uLnTx/>
                <a:uFillTx/>
                <a:ea typeface="+mn-ea"/>
                <a:cs typeface="Times New Roman" pitchFamily="18" charset="0"/>
              </a:rPr>
              <a:t> </a:t>
            </a:r>
            <a:r>
              <a:rPr kumimoji="0" lang="en-US" sz="2400" b="0" i="0" u="none" strike="noStrike" kern="1200" cap="none" spc="0" normalizeH="0" baseline="0" noProof="0" dirty="0">
                <a:ln>
                  <a:noFill/>
                </a:ln>
                <a:solidFill>
                  <a:prstClr val="white"/>
                </a:solidFill>
                <a:effectLst/>
                <a:uLnTx/>
                <a:uFillTx/>
                <a:ea typeface="+mn-ea"/>
                <a:cs typeface="Times New Roman" pitchFamily="18" charset="0"/>
              </a:rPr>
              <a:t>thin beams. </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prstClr val="white"/>
              </a:solidFill>
              <a:effectLst/>
              <a:uLnTx/>
              <a:uFillTx/>
              <a:ea typeface="+mn-ea"/>
              <a:cs typeface="Times New Roman" pitchFamily="18" charset="0"/>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ea typeface="+mn-ea"/>
                <a:cs typeface="Times New Roman" pitchFamily="18" charset="0"/>
              </a:rPr>
              <a:t>MRT might be a promising technique to treat </a:t>
            </a:r>
            <a:r>
              <a:rPr kumimoji="0" lang="en-US" sz="2400" b="0" i="0" u="none" strike="noStrike" kern="1200" cap="none" spc="0" normalizeH="0" baseline="0" noProof="0" dirty="0">
                <a:ln>
                  <a:noFill/>
                </a:ln>
                <a:solidFill>
                  <a:srgbClr val="FFFF00"/>
                </a:solidFill>
                <a:effectLst/>
                <a:uLnTx/>
                <a:uFillTx/>
                <a:ea typeface="+mn-ea"/>
                <a:cs typeface="Times New Roman" pitchFamily="18" charset="0"/>
              </a:rPr>
              <a:t>brain tumors </a:t>
            </a:r>
            <a:r>
              <a:rPr kumimoji="0" lang="en-US" sz="2400" b="0" i="0" u="none" strike="noStrike" kern="1200" cap="none" spc="0" normalizeH="0" baseline="0" noProof="0" dirty="0">
                <a:ln>
                  <a:noFill/>
                </a:ln>
                <a:solidFill>
                  <a:prstClr val="white"/>
                </a:solidFill>
                <a:effectLst/>
                <a:uLnTx/>
                <a:uFillTx/>
                <a:ea typeface="+mn-ea"/>
                <a:cs typeface="Times New Roman" pitchFamily="18" charset="0"/>
              </a:rPr>
              <a:t>and </a:t>
            </a:r>
            <a:r>
              <a:rPr kumimoji="0" lang="en-US" sz="2400" b="0" i="0" u="none" strike="noStrike" kern="1200" cap="none" spc="0" normalizeH="0" baseline="0" noProof="0" dirty="0">
                <a:ln>
                  <a:noFill/>
                </a:ln>
                <a:solidFill>
                  <a:srgbClr val="FFFF00"/>
                </a:solidFill>
                <a:effectLst/>
                <a:uLnTx/>
                <a:uFillTx/>
                <a:ea typeface="+mn-ea"/>
                <a:cs typeface="Dana Medium"/>
              </a:rPr>
              <a:t>tumors in the radio-sensitive</a:t>
            </a:r>
            <a:r>
              <a:rPr kumimoji="0" lang="en-US" sz="2400" b="0" i="0" u="none" strike="noStrike" kern="1200" cap="none" spc="0" normalizeH="0" baseline="0" noProof="0" dirty="0">
                <a:ln>
                  <a:noFill/>
                </a:ln>
                <a:solidFill>
                  <a:srgbClr val="FF0000"/>
                </a:solidFill>
                <a:effectLst/>
                <a:uLnTx/>
                <a:uFillTx/>
                <a:ea typeface="+mn-ea"/>
                <a:cs typeface="Dana Medium"/>
              </a:rPr>
              <a:t> </a:t>
            </a:r>
            <a:r>
              <a:rPr kumimoji="0" lang="en-US" sz="2400" b="0" i="0" u="none" strike="noStrike" kern="1200" cap="none" spc="0" normalizeH="0" baseline="0" noProof="0" dirty="0">
                <a:ln>
                  <a:noFill/>
                </a:ln>
                <a:solidFill>
                  <a:prstClr val="white"/>
                </a:solidFill>
                <a:effectLst/>
                <a:uLnTx/>
                <a:uFillTx/>
                <a:ea typeface="+mn-ea"/>
                <a:cs typeface="Dana Medium"/>
              </a:rPr>
              <a:t>organs (spinal cord) and </a:t>
            </a:r>
            <a:r>
              <a:rPr kumimoji="0" lang="en-US" sz="2400" b="0" i="0" u="none" strike="noStrike" kern="1200" cap="none" spc="0" normalizeH="0" baseline="0" noProof="0" dirty="0">
                <a:ln>
                  <a:noFill/>
                </a:ln>
                <a:solidFill>
                  <a:prstClr val="white"/>
                </a:solidFill>
                <a:effectLst/>
                <a:uLnTx/>
                <a:uFillTx/>
                <a:ea typeface="+mn-ea"/>
                <a:cs typeface="Times New Roman" pitchFamily="18" charset="0"/>
              </a:rPr>
              <a:t>some illness like </a:t>
            </a:r>
            <a:r>
              <a:rPr kumimoji="0" lang="en-US" sz="2400" b="0" i="0" u="none" strike="noStrike" kern="1200" cap="none" spc="0" normalizeH="0" baseline="0" noProof="0" dirty="0">
                <a:ln>
                  <a:noFill/>
                </a:ln>
                <a:solidFill>
                  <a:srgbClr val="FFFF00"/>
                </a:solidFill>
                <a:effectLst/>
                <a:uLnTx/>
                <a:uFillTx/>
                <a:ea typeface="+mn-ea"/>
                <a:cs typeface="Times New Roman" pitchFamily="18" charset="0"/>
              </a:rPr>
              <a:t>epilepsy</a:t>
            </a:r>
            <a:r>
              <a:rPr kumimoji="0" lang="en-US" sz="2400" b="0" i="0" u="none" strike="noStrike" kern="1200" cap="none" spc="0" normalizeH="0" baseline="0" noProof="0" dirty="0">
                <a:ln>
                  <a:noFill/>
                </a:ln>
                <a:solidFill>
                  <a:srgbClr val="FF0000"/>
                </a:solidFill>
                <a:effectLst/>
                <a:uLnTx/>
                <a:uFillTx/>
                <a:ea typeface="+mn-ea"/>
                <a:cs typeface="Times New Roman" pitchFamily="18" charset="0"/>
              </a:rPr>
              <a:t> </a:t>
            </a:r>
            <a:r>
              <a:rPr kumimoji="0" lang="en-US" sz="2400" b="0" i="0" u="none" strike="noStrike" kern="1200" cap="none" spc="0" normalizeH="0" baseline="0" noProof="0" dirty="0">
                <a:ln>
                  <a:noFill/>
                </a:ln>
                <a:solidFill>
                  <a:prstClr val="white"/>
                </a:solidFill>
                <a:effectLst/>
                <a:uLnTx/>
                <a:uFillTx/>
                <a:ea typeface="+mn-ea"/>
                <a:cs typeface="Times New Roman" pitchFamily="18" charset="0"/>
              </a:rPr>
              <a:t>with no significant secondary effects.</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prstClr val="white"/>
              </a:solidFill>
              <a:effectLst/>
              <a:uLnTx/>
              <a:uFillTx/>
              <a:ea typeface="+mn-ea"/>
              <a:cs typeface="Times New Roman" pitchFamily="18" charset="0"/>
            </a:endParaRPr>
          </a:p>
          <a:p>
            <a:pPr marL="457200" marR="0" lvl="0" indent="-45720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ea typeface="+mn-ea"/>
                <a:cs typeface="Times New Roman" pitchFamily="18" charset="0"/>
              </a:rPr>
              <a:t>The main attributes of microbeams are:</a:t>
            </a:r>
          </a:p>
          <a:p>
            <a:pPr marL="457200" marR="0" lvl="0" indent="-45720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600" b="0" i="0" u="none" strike="noStrike" kern="1200" cap="none" spc="0" normalizeH="0" baseline="0" noProof="0" dirty="0">
              <a:ln>
                <a:noFill/>
              </a:ln>
              <a:solidFill>
                <a:prstClr val="white"/>
              </a:solidFill>
              <a:effectLst/>
              <a:uLnTx/>
              <a:uFillTx/>
              <a:ea typeface="+mn-ea"/>
              <a:cs typeface="Times New Roman" pitchFamily="18" charset="0"/>
            </a:endParaRPr>
          </a:p>
          <a:p>
            <a:pPr marL="457200" marR="0" lvl="0" indent="-45720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ea typeface="+mn-ea"/>
                <a:cs typeface="Times New Roman" pitchFamily="18" charset="0"/>
              </a:rPr>
              <a:t>(a) </a:t>
            </a:r>
            <a:r>
              <a:rPr kumimoji="0" lang="en-US" sz="2400" b="0" i="0" u="none" strike="noStrike" kern="1200" cap="none" spc="0" normalizeH="0" baseline="0" noProof="0" dirty="0">
                <a:ln>
                  <a:noFill/>
                </a:ln>
                <a:solidFill>
                  <a:srgbClr val="00B050"/>
                </a:solidFill>
                <a:effectLst/>
                <a:uLnTx/>
                <a:uFillTx/>
                <a:ea typeface="+mn-ea"/>
                <a:cs typeface="Times New Roman" pitchFamily="18" charset="0"/>
              </a:rPr>
              <a:t>Their sparing effect </a:t>
            </a:r>
            <a:r>
              <a:rPr kumimoji="0" lang="en-US" sz="2400" b="0" i="0" u="none" strike="noStrike" kern="1200" cap="none" spc="0" normalizeH="0" baseline="0" noProof="0" dirty="0">
                <a:ln>
                  <a:noFill/>
                </a:ln>
                <a:solidFill>
                  <a:prstClr val="white"/>
                </a:solidFill>
                <a:effectLst/>
                <a:uLnTx/>
                <a:uFillTx/>
                <a:ea typeface="+mn-ea"/>
                <a:cs typeface="Times New Roman" pitchFamily="18" charset="0"/>
              </a:rPr>
              <a:t>on normal tissues, including the central nervous system (CNS).</a:t>
            </a:r>
            <a:endParaRPr kumimoji="0" lang="en-US" sz="600" b="0" i="0" u="none" strike="noStrike" kern="1200" cap="none" spc="0" normalizeH="0" baseline="0" noProof="0" dirty="0">
              <a:ln>
                <a:noFill/>
              </a:ln>
              <a:solidFill>
                <a:prstClr val="white"/>
              </a:solidFill>
              <a:effectLst/>
              <a:uLnTx/>
              <a:uFillTx/>
              <a:ea typeface="+mn-ea"/>
              <a:cs typeface="Times New Roman" pitchFamily="18" charset="0"/>
            </a:endParaRPr>
          </a:p>
          <a:p>
            <a:pPr marL="457200" marR="0" lvl="0" indent="-45720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ea typeface="+mn-ea"/>
                <a:cs typeface="Times New Roman" pitchFamily="18" charset="0"/>
              </a:rPr>
              <a:t>(b) </a:t>
            </a:r>
            <a:r>
              <a:rPr kumimoji="0" lang="en-US" sz="2400" b="0" i="0" u="none" strike="noStrike" kern="1200" cap="none" spc="0" normalizeH="0" baseline="0" noProof="0" dirty="0">
                <a:ln>
                  <a:noFill/>
                </a:ln>
                <a:solidFill>
                  <a:srgbClr val="00B050"/>
                </a:solidFill>
                <a:effectLst/>
                <a:uLnTx/>
                <a:uFillTx/>
                <a:ea typeface="+mn-ea"/>
                <a:cs typeface="Times New Roman" pitchFamily="18" charset="0"/>
              </a:rPr>
              <a:t>Their preferential damage </a:t>
            </a:r>
            <a:r>
              <a:rPr kumimoji="0" lang="en-US" sz="2400" b="0" i="0" u="none" strike="noStrike" kern="1200" cap="none" spc="0" normalizeH="0" baseline="0" noProof="0" dirty="0">
                <a:ln>
                  <a:noFill/>
                </a:ln>
                <a:solidFill>
                  <a:prstClr val="white"/>
                </a:solidFill>
                <a:effectLst/>
                <a:uLnTx/>
                <a:uFillTx/>
                <a:ea typeface="+mn-ea"/>
                <a:cs typeface="Times New Roman" pitchFamily="18" charset="0"/>
              </a:rPr>
              <a:t>to tumors.  </a:t>
            </a:r>
          </a:p>
          <a:p>
            <a:endParaRPr lang="en-US" dirty="0"/>
          </a:p>
        </p:txBody>
      </p:sp>
      <p:sp>
        <p:nvSpPr>
          <p:cNvPr id="4" name="Slide Number Placeholder 3">
            <a:extLst>
              <a:ext uri="{FF2B5EF4-FFF2-40B4-BE49-F238E27FC236}">
                <a16:creationId xmlns:a16="http://schemas.microsoft.com/office/drawing/2014/main" id="{E0448E25-D992-A110-2401-7C16AB5C6473}"/>
              </a:ext>
            </a:extLst>
          </p:cNvPr>
          <p:cNvSpPr>
            <a:spLocks noGrp="1"/>
          </p:cNvSpPr>
          <p:nvPr>
            <p:ph type="sldNum" sz="quarter" idx="12"/>
          </p:nvPr>
        </p:nvSpPr>
        <p:spPr/>
        <p:txBody>
          <a:bodyPr/>
          <a:lstStyle/>
          <a:p>
            <a:fld id="{2AA81221-6CFF-482D-8DC1-B5FF537042AD}" type="slidenum">
              <a:rPr lang="fa-IR" smtClean="0"/>
              <a:pPr/>
              <a:t>26</a:t>
            </a:fld>
            <a:endParaRPr lang="fa-IR" dirty="0"/>
          </a:p>
        </p:txBody>
      </p:sp>
    </p:spTree>
    <p:extLst>
      <p:ext uri="{BB962C8B-B14F-4D97-AF65-F5344CB8AC3E}">
        <p14:creationId xmlns:p14="http://schemas.microsoft.com/office/powerpoint/2010/main" val="402994507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D34-2A60-0B48-84E6-09251128423A}"/>
              </a:ext>
            </a:extLst>
          </p:cNvPr>
          <p:cNvSpPr>
            <a:spLocks noGrp="1"/>
          </p:cNvSpPr>
          <p:nvPr>
            <p:ph type="title"/>
          </p:nvPr>
        </p:nvSpPr>
        <p:spPr>
          <a:xfrm>
            <a:off x="838200" y="763793"/>
            <a:ext cx="10515600" cy="753035"/>
          </a:xfrm>
        </p:spPr>
        <p:txBody>
          <a:bodyPr/>
          <a:lstStyle/>
          <a:p>
            <a:r>
              <a:rPr lang="en-US" dirty="0"/>
              <a:t>Dose comparison</a:t>
            </a:r>
          </a:p>
        </p:txBody>
      </p:sp>
      <p:sp>
        <p:nvSpPr>
          <p:cNvPr id="4" name="Slide Number Placeholder 3">
            <a:extLst>
              <a:ext uri="{FF2B5EF4-FFF2-40B4-BE49-F238E27FC236}">
                <a16:creationId xmlns:a16="http://schemas.microsoft.com/office/drawing/2014/main" id="{B1511364-301E-F8B2-33C0-D4BC6178F5A9}"/>
              </a:ext>
            </a:extLst>
          </p:cNvPr>
          <p:cNvSpPr>
            <a:spLocks noGrp="1"/>
          </p:cNvSpPr>
          <p:nvPr>
            <p:ph type="sldNum" sz="quarter" idx="12"/>
          </p:nvPr>
        </p:nvSpPr>
        <p:spPr/>
        <p:txBody>
          <a:bodyPr/>
          <a:lstStyle/>
          <a:p>
            <a:fld id="{2AA81221-6CFF-482D-8DC1-B5FF537042AD}" type="slidenum">
              <a:rPr lang="fa-IR" smtClean="0"/>
              <a:pPr/>
              <a:t>27</a:t>
            </a:fld>
            <a:endParaRPr lang="fa-IR" dirty="0"/>
          </a:p>
        </p:txBody>
      </p:sp>
      <p:pic>
        <p:nvPicPr>
          <p:cNvPr id="5" name="Picture 2">
            <a:extLst>
              <a:ext uri="{FF2B5EF4-FFF2-40B4-BE49-F238E27FC236}">
                <a16:creationId xmlns:a16="http://schemas.microsoft.com/office/drawing/2014/main" id="{216B876B-2192-5DD2-7315-BB7AFA6DBD61}"/>
              </a:ext>
            </a:extLst>
          </p:cNvPr>
          <p:cNvPicPr>
            <a:picLocks noGrp="1" noChangeAspect="1" noChangeArrowheads="1"/>
          </p:cNvPicPr>
          <p:nvPr>
            <p:ph idx="1"/>
          </p:nvPr>
        </p:nvPicPr>
        <p:blipFill>
          <a:blip r:embed="rId2" cstate="print"/>
          <a:srcRect/>
          <a:stretch>
            <a:fillRect/>
          </a:stretch>
        </p:blipFill>
        <p:spPr bwMode="auto">
          <a:xfrm>
            <a:off x="2923743" y="1753557"/>
            <a:ext cx="6067425" cy="3714750"/>
          </a:xfrm>
          <a:prstGeom prst="rect">
            <a:avLst/>
          </a:prstGeom>
          <a:noFill/>
          <a:ln w="9525">
            <a:noFill/>
            <a:miter lim="800000"/>
            <a:headEnd/>
            <a:tailEnd/>
          </a:ln>
          <a:effectLst/>
        </p:spPr>
      </p:pic>
      <p:sp>
        <p:nvSpPr>
          <p:cNvPr id="6" name="Rectangle 5">
            <a:extLst>
              <a:ext uri="{FF2B5EF4-FFF2-40B4-BE49-F238E27FC236}">
                <a16:creationId xmlns:a16="http://schemas.microsoft.com/office/drawing/2014/main" id="{7186B2B9-DE43-C21A-E072-71AE064BC9B5}"/>
              </a:ext>
            </a:extLst>
          </p:cNvPr>
          <p:cNvSpPr/>
          <p:nvPr/>
        </p:nvSpPr>
        <p:spPr>
          <a:xfrm>
            <a:off x="3316414" y="5658413"/>
            <a:ext cx="4982801" cy="507831"/>
          </a:xfrm>
          <a:prstGeom prst="rect">
            <a:avLst/>
          </a:prstGeom>
        </p:spPr>
        <p:txBody>
          <a:bodyPr wrap="square">
            <a:spAutoFit/>
          </a:bodyPr>
          <a:lstStyle/>
          <a:p>
            <a:r>
              <a:rPr lang="en-US" sz="1350" b="1" dirty="0">
                <a:solidFill>
                  <a:schemeClr val="bg1"/>
                </a:solidFill>
                <a:latin typeface="Times New Roman" pitchFamily="18" charset="0"/>
              </a:rPr>
              <a:t>Histological images after irradiation using a </a:t>
            </a:r>
            <a:r>
              <a:rPr lang="en-US" sz="1350" b="1" dirty="0" err="1">
                <a:solidFill>
                  <a:schemeClr val="bg1"/>
                </a:solidFill>
                <a:latin typeface="Times New Roman" pitchFamily="18" charset="0"/>
              </a:rPr>
              <a:t>millimetric</a:t>
            </a:r>
            <a:r>
              <a:rPr lang="en-US" sz="1350" b="1" dirty="0">
                <a:solidFill>
                  <a:schemeClr val="bg1"/>
                </a:solidFill>
                <a:latin typeface="Times New Roman" pitchFamily="18" charset="0"/>
              </a:rPr>
              <a:t> beam (left) or a </a:t>
            </a:r>
            <a:r>
              <a:rPr lang="en-US" sz="1350" b="1" dirty="0" err="1">
                <a:solidFill>
                  <a:schemeClr val="bg1"/>
                </a:solidFill>
                <a:latin typeface="Times New Roman" pitchFamily="18" charset="0"/>
              </a:rPr>
              <a:t>microbeam</a:t>
            </a:r>
            <a:r>
              <a:rPr lang="en-US" sz="1350" b="1" dirty="0">
                <a:solidFill>
                  <a:schemeClr val="bg1"/>
                </a:solidFill>
                <a:latin typeface="Times New Roman" pitchFamily="18" charset="0"/>
              </a:rPr>
              <a:t> (right).</a:t>
            </a:r>
            <a:endParaRPr lang="en-US" sz="1350" dirty="0">
              <a:solidFill>
                <a:schemeClr val="bg1"/>
              </a:solidFill>
              <a:latin typeface="Times New Roman" pitchFamily="18" charset="0"/>
            </a:endParaRPr>
          </a:p>
        </p:txBody>
      </p:sp>
      <p:sp>
        <p:nvSpPr>
          <p:cNvPr id="7" name="Rectangle 6">
            <a:extLst>
              <a:ext uri="{FF2B5EF4-FFF2-40B4-BE49-F238E27FC236}">
                <a16:creationId xmlns:a16="http://schemas.microsoft.com/office/drawing/2014/main" id="{53661E8C-CB11-46DE-B956-193F52109C3E}"/>
              </a:ext>
            </a:extLst>
          </p:cNvPr>
          <p:cNvSpPr/>
          <p:nvPr/>
        </p:nvSpPr>
        <p:spPr>
          <a:xfrm>
            <a:off x="7537180" y="6388871"/>
            <a:ext cx="2907976" cy="300082"/>
          </a:xfrm>
          <a:prstGeom prst="rect">
            <a:avLst/>
          </a:prstGeom>
        </p:spPr>
        <p:txBody>
          <a:bodyPr wrap="none">
            <a:spAutoFit/>
          </a:bodyPr>
          <a:lstStyle/>
          <a:p>
            <a:r>
              <a:rPr lang="en-US" sz="1350" i="1" dirty="0" err="1">
                <a:solidFill>
                  <a:prstClr val="black"/>
                </a:solidFill>
                <a:latin typeface="Century Gothic" panose="020B0502020202020204"/>
              </a:rPr>
              <a:t>Zeman</a:t>
            </a:r>
            <a:r>
              <a:rPr lang="en-US" sz="1350" i="1" dirty="0">
                <a:solidFill>
                  <a:prstClr val="black"/>
                </a:solidFill>
                <a:latin typeface="Century Gothic" panose="020B0502020202020204"/>
              </a:rPr>
              <a:t> et al., </a:t>
            </a:r>
            <a:r>
              <a:rPr lang="en-US" sz="1350" i="1" dirty="0" err="1">
                <a:solidFill>
                  <a:prstClr val="black"/>
                </a:solidFill>
                <a:latin typeface="Century Gothic" panose="020B0502020202020204"/>
              </a:rPr>
              <a:t>Radiat</a:t>
            </a:r>
            <a:r>
              <a:rPr lang="en-US" sz="1350" i="1" dirty="0">
                <a:solidFill>
                  <a:prstClr val="black"/>
                </a:solidFill>
                <a:latin typeface="Century Gothic" panose="020B0502020202020204"/>
              </a:rPr>
              <a:t>. Res. 15, 496,1961</a:t>
            </a:r>
            <a:endParaRPr lang="en-US" sz="1350" dirty="0">
              <a:solidFill>
                <a:prstClr val="black"/>
              </a:solidFill>
              <a:latin typeface="Century Gothic" panose="020B0502020202020204"/>
            </a:endParaRPr>
          </a:p>
        </p:txBody>
      </p:sp>
    </p:spTree>
    <p:extLst>
      <p:ext uri="{BB962C8B-B14F-4D97-AF65-F5344CB8AC3E}">
        <p14:creationId xmlns:p14="http://schemas.microsoft.com/office/powerpoint/2010/main" val="102387756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Dose volume-effect</a:t>
            </a:r>
          </a:p>
        </p:txBody>
      </p:sp>
      <p:sp>
        <p:nvSpPr>
          <p:cNvPr id="4" name="Slide Number Placeholder 3"/>
          <p:cNvSpPr>
            <a:spLocks noGrp="1"/>
          </p:cNvSpPr>
          <p:nvPr>
            <p:ph type="sldNum" sz="quarter" idx="12"/>
          </p:nvPr>
        </p:nvSpPr>
        <p:spPr/>
        <p:txBody>
          <a:bodyPr/>
          <a:lstStyle/>
          <a:p>
            <a:pPr algn="r" rtl="0" fontAlgn="base">
              <a:spcBef>
                <a:spcPct val="0"/>
              </a:spcBef>
              <a:spcAft>
                <a:spcPct val="0"/>
              </a:spcAft>
            </a:pPr>
            <a:fld id="{6C56F1A7-6E20-4F7E-8253-B28773F61037}" type="slidenum">
              <a:rPr lang="en-US" kern="1200" smtClean="0">
                <a:solidFill>
                  <a:prstClr val="black"/>
                </a:solidFill>
                <a:ea typeface="+mn-ea"/>
              </a:rPr>
              <a:pPr algn="r" rtl="0" fontAlgn="base">
                <a:spcBef>
                  <a:spcPct val="0"/>
                </a:spcBef>
                <a:spcAft>
                  <a:spcPct val="0"/>
                </a:spcAft>
              </a:pPr>
              <a:t>28</a:t>
            </a:fld>
            <a:endParaRPr lang="en-US" kern="1200">
              <a:solidFill>
                <a:prstClr val="black"/>
              </a:solidFill>
              <a:ea typeface="+mn-ea"/>
            </a:endParaRPr>
          </a:p>
        </p:txBody>
      </p:sp>
      <p:grpSp>
        <p:nvGrpSpPr>
          <p:cNvPr id="3" name="Group 13"/>
          <p:cNvGrpSpPr/>
          <p:nvPr/>
        </p:nvGrpSpPr>
        <p:grpSpPr>
          <a:xfrm>
            <a:off x="2022764" y="2337180"/>
            <a:ext cx="8548254" cy="2569754"/>
            <a:chOff x="1371600" y="1905000"/>
            <a:chExt cx="7543800" cy="1762171"/>
          </a:xfrm>
        </p:grpSpPr>
        <p:grpSp>
          <p:nvGrpSpPr>
            <p:cNvPr id="11" name="Group 12"/>
            <p:cNvGrpSpPr/>
            <p:nvPr/>
          </p:nvGrpSpPr>
          <p:grpSpPr>
            <a:xfrm>
              <a:off x="1815409" y="2514600"/>
              <a:ext cx="5652191" cy="1152571"/>
              <a:chOff x="1815409" y="2514600"/>
              <a:chExt cx="5652191" cy="1152571"/>
            </a:xfrm>
          </p:grpSpPr>
          <p:sp>
            <p:nvSpPr>
              <p:cNvPr id="6" name="Rectangle 5"/>
              <p:cNvSpPr/>
              <p:nvPr/>
            </p:nvSpPr>
            <p:spPr>
              <a:xfrm>
                <a:off x="1815409" y="2590800"/>
                <a:ext cx="1066800" cy="1076371"/>
              </a:xfrm>
              <a:prstGeom prst="rect">
                <a:avLst/>
              </a:prstGeom>
            </p:spPr>
            <p:txBody>
              <a:bodyPr wrap="square">
                <a:spAutoFit/>
              </a:bodyPr>
              <a:lstStyle/>
              <a:p>
                <a:r>
                  <a:rPr lang="en-US" sz="2400" b="1" dirty="0">
                    <a:solidFill>
                      <a:schemeClr val="bg1">
                        <a:lumMod val="75000"/>
                      </a:schemeClr>
                    </a:solidFill>
                    <a:latin typeface="Times New Roman" pitchFamily="18" charset="0"/>
                    <a:cs typeface="Times New Roman" pitchFamily="18" charset="0"/>
                  </a:rPr>
                  <a:t>25</a:t>
                </a:r>
              </a:p>
              <a:p>
                <a:r>
                  <a:rPr lang="en-US" sz="2400" b="1" dirty="0">
                    <a:solidFill>
                      <a:schemeClr val="bg1">
                        <a:lumMod val="75000"/>
                      </a:schemeClr>
                    </a:solidFill>
                    <a:latin typeface="Times New Roman" pitchFamily="18" charset="0"/>
                    <a:cs typeface="Times New Roman" pitchFamily="18" charset="0"/>
                  </a:rPr>
                  <a:t>75</a:t>
                </a:r>
              </a:p>
              <a:p>
                <a:r>
                  <a:rPr lang="en-US" sz="2400" b="1" dirty="0">
                    <a:solidFill>
                      <a:schemeClr val="bg1">
                        <a:lumMod val="75000"/>
                      </a:schemeClr>
                    </a:solidFill>
                    <a:latin typeface="Times New Roman" pitchFamily="18" charset="0"/>
                    <a:cs typeface="Times New Roman" pitchFamily="18" charset="0"/>
                  </a:rPr>
                  <a:t>250</a:t>
                </a:r>
              </a:p>
              <a:p>
                <a:r>
                  <a:rPr lang="en-US" sz="2400" b="1" dirty="0">
                    <a:solidFill>
                      <a:schemeClr val="bg1">
                        <a:lumMod val="75000"/>
                      </a:schemeClr>
                    </a:solidFill>
                    <a:latin typeface="Times New Roman" pitchFamily="18" charset="0"/>
                    <a:cs typeface="Times New Roman" pitchFamily="18" charset="0"/>
                  </a:rPr>
                  <a:t>1000</a:t>
                </a:r>
                <a:endParaRPr lang="en-US" sz="2400" dirty="0">
                  <a:solidFill>
                    <a:schemeClr val="bg1">
                      <a:lumMod val="75000"/>
                    </a:schemeClr>
                  </a:solidFill>
                  <a:latin typeface="Times New Roman" pitchFamily="18" charset="0"/>
                  <a:cs typeface="Times New Roman" pitchFamily="18" charset="0"/>
                </a:endParaRPr>
              </a:p>
            </p:txBody>
          </p:sp>
          <p:grpSp>
            <p:nvGrpSpPr>
              <p:cNvPr id="12" name="Group 11"/>
              <p:cNvGrpSpPr/>
              <p:nvPr/>
            </p:nvGrpSpPr>
            <p:grpSpPr>
              <a:xfrm>
                <a:off x="4191000" y="2514600"/>
                <a:ext cx="3276600" cy="1152571"/>
                <a:chOff x="4191000" y="2514600"/>
                <a:chExt cx="3276600" cy="1152571"/>
              </a:xfrm>
            </p:grpSpPr>
            <p:sp>
              <p:nvSpPr>
                <p:cNvPr id="7" name="Rectangle 6"/>
                <p:cNvSpPr/>
                <p:nvPr/>
              </p:nvSpPr>
              <p:spPr>
                <a:xfrm>
                  <a:off x="4191000" y="2514600"/>
                  <a:ext cx="1447800" cy="1076371"/>
                </a:xfrm>
                <a:prstGeom prst="rect">
                  <a:avLst/>
                </a:prstGeom>
              </p:spPr>
              <p:txBody>
                <a:bodyPr wrap="square">
                  <a:spAutoFit/>
                </a:bodyPr>
                <a:lstStyle/>
                <a:p>
                  <a:r>
                    <a:rPr lang="en-US" sz="2400" b="1" dirty="0">
                      <a:solidFill>
                        <a:srgbClr val="FFFF00"/>
                      </a:solidFill>
                      <a:latin typeface="Times New Roman" pitchFamily="18" charset="0"/>
                      <a:cs typeface="Times New Roman" pitchFamily="18" charset="0"/>
                    </a:rPr>
                    <a:t>CELLS</a:t>
                  </a: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r>
                    <a:rPr lang="en-US" sz="2400" b="1" dirty="0">
                      <a:solidFill>
                        <a:srgbClr val="00B0F0"/>
                      </a:solidFill>
                      <a:latin typeface="Times New Roman" pitchFamily="18" charset="0"/>
                      <a:cs typeface="Times New Roman" pitchFamily="18" charset="0"/>
                    </a:rPr>
                    <a:t>Tissues</a:t>
                  </a:r>
                  <a:endParaRPr lang="en-US" sz="2400" dirty="0">
                    <a:solidFill>
                      <a:srgbClr val="00B0F0"/>
                    </a:solidFill>
                    <a:latin typeface="Times New Roman" pitchFamily="18" charset="0"/>
                    <a:cs typeface="Times New Roman" pitchFamily="18" charset="0"/>
                  </a:endParaRPr>
                </a:p>
              </p:txBody>
            </p:sp>
            <p:sp>
              <p:nvSpPr>
                <p:cNvPr id="8" name="Rectangle 7"/>
                <p:cNvSpPr/>
                <p:nvPr/>
              </p:nvSpPr>
              <p:spPr>
                <a:xfrm>
                  <a:off x="6172201" y="2590800"/>
                  <a:ext cx="1295399" cy="1076371"/>
                </a:xfrm>
                <a:prstGeom prst="rect">
                  <a:avLst/>
                </a:prstGeom>
              </p:spPr>
              <p:txBody>
                <a:bodyPr wrap="square">
                  <a:spAutoFit/>
                </a:bodyPr>
                <a:lstStyle/>
                <a:p>
                  <a:r>
                    <a:rPr lang="en-US" sz="2400" b="1" dirty="0">
                      <a:solidFill>
                        <a:schemeClr val="bg1">
                          <a:lumMod val="75000"/>
                        </a:schemeClr>
                      </a:solidFill>
                      <a:latin typeface="Times New Roman" pitchFamily="18" charset="0"/>
                      <a:cs typeface="Times New Roman" pitchFamily="18" charset="0"/>
                    </a:rPr>
                    <a:t>4000</a:t>
                  </a:r>
                </a:p>
                <a:p>
                  <a:r>
                    <a:rPr lang="en-US" sz="2400" b="1" dirty="0">
                      <a:solidFill>
                        <a:schemeClr val="bg1">
                          <a:lumMod val="75000"/>
                        </a:schemeClr>
                      </a:solidFill>
                      <a:latin typeface="Times New Roman" pitchFamily="18" charset="0"/>
                      <a:cs typeface="Times New Roman" pitchFamily="18" charset="0"/>
                    </a:rPr>
                    <a:t>500</a:t>
                  </a:r>
                </a:p>
                <a:p>
                  <a:r>
                    <a:rPr lang="en-US" sz="2400" b="1" dirty="0">
                      <a:solidFill>
                        <a:schemeClr val="bg1">
                          <a:lumMod val="75000"/>
                        </a:schemeClr>
                      </a:solidFill>
                      <a:latin typeface="Times New Roman" pitchFamily="18" charset="0"/>
                      <a:cs typeface="Times New Roman" pitchFamily="18" charset="0"/>
                    </a:rPr>
                    <a:t>360</a:t>
                  </a:r>
                </a:p>
                <a:p>
                  <a:r>
                    <a:rPr lang="en-US" sz="2400" b="1" dirty="0">
                      <a:solidFill>
                        <a:schemeClr val="bg1">
                          <a:lumMod val="75000"/>
                        </a:schemeClr>
                      </a:solidFill>
                      <a:latin typeface="Times New Roman" pitchFamily="18" charset="0"/>
                      <a:cs typeface="Times New Roman" pitchFamily="18" charset="0"/>
                    </a:rPr>
                    <a:t>140</a:t>
                  </a:r>
                  <a:endParaRPr lang="en-US" sz="2400" dirty="0">
                    <a:solidFill>
                      <a:schemeClr val="bg1">
                        <a:lumMod val="75000"/>
                      </a:schemeClr>
                    </a:solidFill>
                    <a:latin typeface="Times New Roman" pitchFamily="18" charset="0"/>
                    <a:cs typeface="Times New Roman" pitchFamily="18" charset="0"/>
                  </a:endParaRPr>
                </a:p>
              </p:txBody>
            </p:sp>
          </p:grpSp>
        </p:grpSp>
        <p:grpSp>
          <p:nvGrpSpPr>
            <p:cNvPr id="13" name="Group 10"/>
            <p:cNvGrpSpPr/>
            <p:nvPr/>
          </p:nvGrpSpPr>
          <p:grpSpPr>
            <a:xfrm>
              <a:off x="1371600" y="1905000"/>
              <a:ext cx="7543800" cy="316580"/>
              <a:chOff x="1371600" y="1905000"/>
              <a:chExt cx="7543800" cy="316580"/>
            </a:xfrm>
          </p:grpSpPr>
          <p:sp>
            <p:nvSpPr>
              <p:cNvPr id="5" name="Rectangle 4"/>
              <p:cNvSpPr/>
              <p:nvPr/>
            </p:nvSpPr>
            <p:spPr>
              <a:xfrm>
                <a:off x="1371600" y="1905000"/>
                <a:ext cx="2558694" cy="316580"/>
              </a:xfrm>
              <a:prstGeom prst="rect">
                <a:avLst/>
              </a:prstGeom>
            </p:spPr>
            <p:txBody>
              <a:bodyPr wrap="none">
                <a:spAutoFit/>
              </a:bodyPr>
              <a:lstStyle/>
              <a:p>
                <a:r>
                  <a:rPr lang="en-US" sz="2400" b="1" dirty="0">
                    <a:solidFill>
                      <a:schemeClr val="bg1"/>
                    </a:solidFill>
                    <a:latin typeface="Times New Roman" pitchFamily="18" charset="0"/>
                    <a:cs typeface="Times New Roman" pitchFamily="18" charset="0"/>
                  </a:rPr>
                  <a:t>Beam diameter (</a:t>
                </a:r>
                <a:r>
                  <a:rPr lang="el-GR" sz="2400" b="1" dirty="0">
                    <a:solidFill>
                      <a:schemeClr val="bg1"/>
                    </a:solidFill>
                    <a:latin typeface="Times New Roman" pitchFamily="18" charset="0"/>
                    <a:cs typeface="Times New Roman" pitchFamily="18" charset="0"/>
                  </a:rPr>
                  <a:t>μ</a:t>
                </a:r>
                <a:r>
                  <a:rPr lang="en-US" sz="2400" b="1" dirty="0">
                    <a:solidFill>
                      <a:schemeClr val="bg1"/>
                    </a:solidFill>
                    <a:latin typeface="Times New Roman" pitchFamily="18" charset="0"/>
                    <a:cs typeface="Times New Roman" pitchFamily="18" charset="0"/>
                  </a:rPr>
                  <a:t>m)</a:t>
                </a:r>
                <a:endParaRPr lang="en-US" sz="2400" dirty="0">
                  <a:solidFill>
                    <a:schemeClr val="bg1"/>
                  </a:solidFill>
                  <a:latin typeface="Times New Roman" pitchFamily="18" charset="0"/>
                  <a:cs typeface="Times New Roman" pitchFamily="18" charset="0"/>
                </a:endParaRPr>
              </a:p>
            </p:txBody>
          </p:sp>
          <p:sp>
            <p:nvSpPr>
              <p:cNvPr id="9" name="Rectangle 8"/>
              <p:cNvSpPr/>
              <p:nvPr/>
            </p:nvSpPr>
            <p:spPr>
              <a:xfrm>
                <a:off x="5562600" y="1905000"/>
                <a:ext cx="3352800" cy="316580"/>
              </a:xfrm>
              <a:prstGeom prst="rect">
                <a:avLst/>
              </a:prstGeom>
            </p:spPr>
            <p:txBody>
              <a:bodyPr wrap="square">
                <a:spAutoFit/>
              </a:bodyPr>
              <a:lstStyle/>
              <a:p>
                <a:r>
                  <a:rPr lang="en-US" sz="2400" b="1" dirty="0">
                    <a:solidFill>
                      <a:schemeClr val="bg1"/>
                    </a:solidFill>
                    <a:latin typeface="Times New Roman" pitchFamily="18" charset="0"/>
                    <a:cs typeface="Times New Roman" pitchFamily="18" charset="0"/>
                  </a:rPr>
                  <a:t>Threshold dose (</a:t>
                </a:r>
                <a:r>
                  <a:rPr lang="en-US" sz="2400" b="1" dirty="0" err="1">
                    <a:solidFill>
                      <a:schemeClr val="bg1"/>
                    </a:solidFill>
                    <a:latin typeface="Times New Roman" pitchFamily="18" charset="0"/>
                    <a:cs typeface="Times New Roman" pitchFamily="18" charset="0"/>
                  </a:rPr>
                  <a:t>Gy</a:t>
                </a:r>
                <a:r>
                  <a:rPr lang="en-US" sz="2400" b="1" dirty="0">
                    <a:solidFill>
                      <a:schemeClr val="bg1"/>
                    </a:solidFill>
                    <a:latin typeface="Times New Roman" pitchFamily="18" charset="0"/>
                    <a:cs typeface="Times New Roman" pitchFamily="18" charset="0"/>
                  </a:rPr>
                  <a:t>)</a:t>
                </a:r>
                <a:endParaRPr lang="en-US" sz="2400" dirty="0">
                  <a:solidFill>
                    <a:schemeClr val="bg1"/>
                  </a:solidFill>
                  <a:latin typeface="Times New Roman" pitchFamily="18" charset="0"/>
                  <a:cs typeface="Times New Roman" pitchFamily="18" charset="0"/>
                </a:endParaRPr>
              </a:p>
            </p:txBody>
          </p:sp>
        </p:grpSp>
      </p:grpSp>
      <p:sp>
        <p:nvSpPr>
          <p:cNvPr id="10" name="Rectangle 9"/>
          <p:cNvSpPr/>
          <p:nvPr/>
        </p:nvSpPr>
        <p:spPr>
          <a:xfrm>
            <a:off x="7166362" y="6215747"/>
            <a:ext cx="1946367" cy="323165"/>
          </a:xfrm>
          <a:prstGeom prst="rect">
            <a:avLst/>
          </a:prstGeom>
        </p:spPr>
        <p:txBody>
          <a:bodyPr wrap="none">
            <a:spAutoFit/>
          </a:bodyPr>
          <a:lstStyle/>
          <a:p>
            <a:r>
              <a:rPr lang="en-US" sz="1500" dirty="0">
                <a:latin typeface="Times New Roman" pitchFamily="18" charset="0"/>
                <a:cs typeface="Times New Roman" pitchFamily="18" charset="0"/>
              </a:rPr>
              <a:t>(</a:t>
            </a:r>
            <a:r>
              <a:rPr lang="en-US" sz="1500" i="1" dirty="0" err="1">
                <a:latin typeface="Times New Roman" pitchFamily="18" charset="0"/>
                <a:cs typeface="Times New Roman" pitchFamily="18" charset="0"/>
              </a:rPr>
              <a:t>Fike</a:t>
            </a:r>
            <a:r>
              <a:rPr lang="en-US" sz="1500" i="1" dirty="0">
                <a:latin typeface="Times New Roman" pitchFamily="18" charset="0"/>
                <a:cs typeface="Times New Roman" pitchFamily="18" charset="0"/>
              </a:rPr>
              <a:t> &amp; </a:t>
            </a:r>
            <a:r>
              <a:rPr lang="en-US" sz="1500" i="1" dirty="0" err="1">
                <a:latin typeface="Times New Roman" pitchFamily="18" charset="0"/>
                <a:cs typeface="Times New Roman" pitchFamily="18" charset="0"/>
              </a:rPr>
              <a:t>Gobbel</a:t>
            </a:r>
            <a:r>
              <a:rPr lang="en-US" sz="1500" i="1" dirty="0">
                <a:latin typeface="Times New Roman" pitchFamily="18" charset="0"/>
                <a:cs typeface="Times New Roman" pitchFamily="18" charset="0"/>
              </a:rPr>
              <a:t>, 2001)</a:t>
            </a:r>
            <a:endParaRPr lang="en-US" sz="1500" dirty="0">
              <a:latin typeface="Times New Roman" pitchFamily="18" charset="0"/>
              <a:cs typeface="Times New Roman" pitchFamily="18" charset="0"/>
            </a:endParaRPr>
          </a:p>
        </p:txBody>
      </p:sp>
    </p:spTree>
    <p:extLst>
      <p:ext uri="{BB962C8B-B14F-4D97-AF65-F5344CB8AC3E}">
        <p14:creationId xmlns:p14="http://schemas.microsoft.com/office/powerpoint/2010/main" val="268549368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9900" y="970345"/>
            <a:ext cx="6172200" cy="457200"/>
          </a:xfrm>
        </p:spPr>
        <p:txBody>
          <a:bodyPr>
            <a:normAutofit fontScale="90000"/>
          </a:bodyPr>
          <a:lstStyle/>
          <a:p>
            <a:r>
              <a:rPr lang="en-US" b="1" dirty="0" err="1"/>
              <a:t>Microbeams</a:t>
            </a:r>
            <a:r>
              <a:rPr lang="en-US" b="1" dirty="0"/>
              <a:t> production</a:t>
            </a:r>
            <a:endParaRPr lang="en-US" dirty="0"/>
          </a:p>
        </p:txBody>
      </p:sp>
      <p:sp>
        <p:nvSpPr>
          <p:cNvPr id="4" name="Slide Number Placeholder 3"/>
          <p:cNvSpPr>
            <a:spLocks noGrp="1"/>
          </p:cNvSpPr>
          <p:nvPr>
            <p:ph type="sldNum" sz="quarter" idx="12"/>
          </p:nvPr>
        </p:nvSpPr>
        <p:spPr/>
        <p:txBody>
          <a:bodyPr/>
          <a:lstStyle/>
          <a:p>
            <a:pPr algn="r" rtl="0" fontAlgn="base">
              <a:spcBef>
                <a:spcPct val="0"/>
              </a:spcBef>
              <a:spcAft>
                <a:spcPct val="0"/>
              </a:spcAft>
            </a:pPr>
            <a:fld id="{6C56F1A7-6E20-4F7E-8253-B28773F61037}" type="slidenum">
              <a:rPr lang="en-US" kern="1200" smtClean="0">
                <a:solidFill>
                  <a:prstClr val="black"/>
                </a:solidFill>
                <a:ea typeface="+mn-ea"/>
              </a:rPr>
              <a:pPr algn="r" rtl="0" fontAlgn="base">
                <a:spcBef>
                  <a:spcPct val="0"/>
                </a:spcBef>
                <a:spcAft>
                  <a:spcPct val="0"/>
                </a:spcAft>
              </a:pPr>
              <a:t>29</a:t>
            </a:fld>
            <a:endParaRPr lang="en-US" kern="1200">
              <a:solidFill>
                <a:prstClr val="black"/>
              </a:solidFill>
              <a:ea typeface="+mn-ea"/>
            </a:endParaRPr>
          </a:p>
        </p:txBody>
      </p:sp>
      <p:pic>
        <p:nvPicPr>
          <p:cNvPr id="1026" name="Picture 2"/>
          <p:cNvPicPr>
            <a:picLocks noChangeAspect="1" noChangeArrowheads="1"/>
          </p:cNvPicPr>
          <p:nvPr/>
        </p:nvPicPr>
        <p:blipFill>
          <a:blip r:embed="rId2" cstate="print"/>
          <a:srcRect/>
          <a:stretch>
            <a:fillRect/>
          </a:stretch>
        </p:blipFill>
        <p:spPr bwMode="auto">
          <a:xfrm>
            <a:off x="1940543" y="1715788"/>
            <a:ext cx="6898658" cy="3925679"/>
          </a:xfrm>
          <a:prstGeom prst="rect">
            <a:avLst/>
          </a:prstGeom>
          <a:noFill/>
          <a:ln w="9525">
            <a:noFill/>
            <a:miter lim="800000"/>
            <a:headEnd/>
            <a:tailEnd/>
          </a:ln>
          <a:effectLst/>
        </p:spPr>
      </p:pic>
      <p:sp>
        <p:nvSpPr>
          <p:cNvPr id="6" name="Rectangle 5"/>
          <p:cNvSpPr/>
          <p:nvPr/>
        </p:nvSpPr>
        <p:spPr>
          <a:xfrm>
            <a:off x="2480869" y="5641467"/>
            <a:ext cx="5798127" cy="553998"/>
          </a:xfrm>
          <a:prstGeom prst="rect">
            <a:avLst/>
          </a:prstGeom>
        </p:spPr>
        <p:txBody>
          <a:bodyPr wrap="square">
            <a:spAutoFit/>
          </a:bodyPr>
          <a:lstStyle/>
          <a:p>
            <a:pPr algn="ctr"/>
            <a:r>
              <a:rPr lang="en-US" sz="1500" dirty="0" err="1">
                <a:solidFill>
                  <a:schemeClr val="bg1"/>
                </a:solidFill>
                <a:latin typeface="Times New Roman" pitchFamily="18" charset="0"/>
                <a:cs typeface="Times New Roman" pitchFamily="18" charset="0"/>
              </a:rPr>
              <a:t>Microbeams</a:t>
            </a:r>
            <a:r>
              <a:rPr lang="en-US" sz="1500" dirty="0">
                <a:solidFill>
                  <a:schemeClr val="bg1"/>
                </a:solidFill>
                <a:latin typeface="Times New Roman" pitchFamily="18" charset="0"/>
                <a:cs typeface="Times New Roman" pitchFamily="18" charset="0"/>
              </a:rPr>
              <a:t>: variable width (0-100 </a:t>
            </a:r>
            <a:r>
              <a:rPr lang="el-GR" sz="1500" dirty="0">
                <a:solidFill>
                  <a:schemeClr val="bg1"/>
                </a:solidFill>
                <a:latin typeface="Times New Roman" pitchFamily="18" charset="0"/>
                <a:cs typeface="Times New Roman" pitchFamily="18" charset="0"/>
              </a:rPr>
              <a:t>μ</a:t>
            </a:r>
            <a:r>
              <a:rPr lang="en-US" sz="1500" dirty="0">
                <a:solidFill>
                  <a:schemeClr val="bg1"/>
                </a:solidFill>
                <a:latin typeface="Times New Roman" pitchFamily="18" charset="0"/>
                <a:cs typeface="Times New Roman" pitchFamily="18" charset="0"/>
              </a:rPr>
              <a:t>m), </a:t>
            </a:r>
            <a:r>
              <a:rPr lang="en-US" sz="1350" dirty="0">
                <a:solidFill>
                  <a:schemeClr val="bg1"/>
                </a:solidFill>
                <a:latin typeface="Times New Roman" pitchFamily="18" charset="0"/>
                <a:cs typeface="Times New Roman" pitchFamily="18" charset="0"/>
              </a:rPr>
              <a:t>100-400</a:t>
            </a:r>
            <a:r>
              <a:rPr lang="en-US" sz="1500" dirty="0">
                <a:solidFill>
                  <a:schemeClr val="bg1"/>
                </a:solidFill>
                <a:latin typeface="Times New Roman" pitchFamily="18" charset="0"/>
                <a:cs typeface="Times New Roman" pitchFamily="18" charset="0"/>
              </a:rPr>
              <a:t> </a:t>
            </a:r>
            <a:r>
              <a:rPr lang="el-GR" sz="1500" dirty="0">
                <a:solidFill>
                  <a:schemeClr val="bg1"/>
                </a:solidFill>
                <a:latin typeface="Times New Roman" pitchFamily="18" charset="0"/>
                <a:cs typeface="Times New Roman" pitchFamily="18" charset="0"/>
              </a:rPr>
              <a:t>μ</a:t>
            </a:r>
            <a:r>
              <a:rPr lang="en-US" sz="1500" dirty="0">
                <a:solidFill>
                  <a:schemeClr val="bg1"/>
                </a:solidFill>
                <a:latin typeface="Times New Roman" pitchFamily="18" charset="0"/>
                <a:cs typeface="Times New Roman" pitchFamily="18" charset="0"/>
              </a:rPr>
              <a:t>m pitch</a:t>
            </a:r>
          </a:p>
          <a:p>
            <a:pPr algn="ctr"/>
            <a:r>
              <a:rPr lang="en-US" sz="1500" dirty="0">
                <a:solidFill>
                  <a:schemeClr val="bg1"/>
                </a:solidFill>
                <a:latin typeface="Times New Roman" pitchFamily="18" charset="0"/>
                <a:cs typeface="Times New Roman" pitchFamily="18" charset="0"/>
              </a:rPr>
              <a:t>50-125 </a:t>
            </a:r>
            <a:r>
              <a:rPr lang="en-US" sz="1500" dirty="0" err="1">
                <a:solidFill>
                  <a:schemeClr val="bg1"/>
                </a:solidFill>
                <a:latin typeface="Times New Roman" pitchFamily="18" charset="0"/>
                <a:cs typeface="Times New Roman" pitchFamily="18" charset="0"/>
              </a:rPr>
              <a:t>microbeam</a:t>
            </a:r>
            <a:r>
              <a:rPr lang="en-US" sz="1500" dirty="0">
                <a:solidFill>
                  <a:schemeClr val="bg1"/>
                </a:solidFill>
                <a:latin typeface="Times New Roman" pitchFamily="18" charset="0"/>
                <a:cs typeface="Times New Roman" pitchFamily="18" charset="0"/>
              </a:rPr>
              <a:t> array to cover up to 5x5 cm2</a:t>
            </a:r>
          </a:p>
        </p:txBody>
      </p:sp>
      <p:sp>
        <p:nvSpPr>
          <p:cNvPr id="7" name="Rectangle 6"/>
          <p:cNvSpPr/>
          <p:nvPr/>
        </p:nvSpPr>
        <p:spPr>
          <a:xfrm>
            <a:off x="8839201" y="6100330"/>
            <a:ext cx="3352800" cy="265457"/>
          </a:xfrm>
          <a:prstGeom prst="rect">
            <a:avLst/>
          </a:prstGeom>
        </p:spPr>
        <p:txBody>
          <a:bodyPr wrap="square">
            <a:spAutoFit/>
          </a:bodyPr>
          <a:lstStyle/>
          <a:p>
            <a:r>
              <a:rPr lang="en-US" sz="1125" i="1" dirty="0" err="1"/>
              <a:t>Brauer</a:t>
            </a:r>
            <a:r>
              <a:rPr lang="en-US" sz="1125" i="1" dirty="0"/>
              <a:t> et al. Rev.Sci.Instr.76, 064303, 2005</a:t>
            </a:r>
            <a:endParaRPr lang="en-US" sz="1125" dirty="0"/>
          </a:p>
        </p:txBody>
      </p:sp>
    </p:spTree>
    <p:extLst>
      <p:ext uri="{BB962C8B-B14F-4D97-AF65-F5344CB8AC3E}">
        <p14:creationId xmlns:p14="http://schemas.microsoft.com/office/powerpoint/2010/main" val="219886443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5A6EB-E694-4601-AB4D-B84FF6073A10}"/>
              </a:ext>
            </a:extLst>
          </p:cNvPr>
          <p:cNvSpPr>
            <a:spLocks noGrp="1"/>
          </p:cNvSpPr>
          <p:nvPr>
            <p:ph type="title"/>
          </p:nvPr>
        </p:nvSpPr>
        <p:spPr>
          <a:xfrm>
            <a:off x="2559371" y="341276"/>
            <a:ext cx="7606393" cy="703056"/>
          </a:xfrm>
        </p:spPr>
        <p:txBody>
          <a:bodyPr>
            <a:normAutofit/>
          </a:bodyPr>
          <a:lstStyle/>
          <a:p>
            <a:r>
              <a:rPr lang="en-US" sz="2400" dirty="0"/>
              <a:t>Nobel laureates with Synchrotron Radiation</a:t>
            </a:r>
          </a:p>
        </p:txBody>
      </p:sp>
      <p:pic>
        <p:nvPicPr>
          <p:cNvPr id="6" name="Content Placeholder 5">
            <a:extLst>
              <a:ext uri="{FF2B5EF4-FFF2-40B4-BE49-F238E27FC236}">
                <a16:creationId xmlns:a16="http://schemas.microsoft.com/office/drawing/2014/main" id="{AA02DC76-CA3F-4B1A-9720-82C45601EB71}"/>
              </a:ext>
            </a:extLst>
          </p:cNvPr>
          <p:cNvPicPr>
            <a:picLocks noGrp="1" noChangeAspect="1"/>
          </p:cNvPicPr>
          <p:nvPr>
            <p:ph idx="1"/>
          </p:nvPr>
        </p:nvPicPr>
        <p:blipFill>
          <a:blip r:embed="rId2"/>
          <a:stretch>
            <a:fillRect/>
          </a:stretch>
        </p:blipFill>
        <p:spPr>
          <a:xfrm>
            <a:off x="1568750" y="1105717"/>
            <a:ext cx="1045633" cy="1568450"/>
          </a:xfrm>
          <a:prstGeom prst="rect">
            <a:avLst/>
          </a:prstGeom>
        </p:spPr>
      </p:pic>
      <p:sp>
        <p:nvSpPr>
          <p:cNvPr id="8" name="TextBox 7">
            <a:extLst>
              <a:ext uri="{FF2B5EF4-FFF2-40B4-BE49-F238E27FC236}">
                <a16:creationId xmlns:a16="http://schemas.microsoft.com/office/drawing/2014/main" id="{98BCF3C5-1E3D-4FD4-BF02-C7EE9C90C99C}"/>
              </a:ext>
            </a:extLst>
          </p:cNvPr>
          <p:cNvSpPr txBox="1"/>
          <p:nvPr/>
        </p:nvSpPr>
        <p:spPr>
          <a:xfrm>
            <a:off x="1434869" y="2725476"/>
            <a:ext cx="1313393" cy="307777"/>
          </a:xfrm>
          <a:prstGeom prst="rect">
            <a:avLst/>
          </a:prstGeom>
          <a:noFill/>
        </p:spPr>
        <p:txBody>
          <a:bodyPr wrap="square">
            <a:spAutoFit/>
          </a:bodyPr>
          <a:lstStyle/>
          <a:p>
            <a:pPr algn="ctr" rtl="0" fontAlgn="base"/>
            <a:r>
              <a:rPr lang="en-US" sz="1400" b="1" dirty="0">
                <a:solidFill>
                  <a:srgbClr val="CEA152"/>
                </a:solidFill>
                <a:latin typeface="Alfred Sans Regular"/>
              </a:rPr>
              <a:t>Paul D. Boyer</a:t>
            </a:r>
          </a:p>
        </p:txBody>
      </p:sp>
      <p:grpSp>
        <p:nvGrpSpPr>
          <p:cNvPr id="41" name="Group 40">
            <a:extLst>
              <a:ext uri="{FF2B5EF4-FFF2-40B4-BE49-F238E27FC236}">
                <a16:creationId xmlns:a16="http://schemas.microsoft.com/office/drawing/2014/main" id="{B28ED7A9-B1AD-4AF4-AF05-469A979B20FA}"/>
              </a:ext>
            </a:extLst>
          </p:cNvPr>
          <p:cNvGrpSpPr/>
          <p:nvPr/>
        </p:nvGrpSpPr>
        <p:grpSpPr>
          <a:xfrm>
            <a:off x="2901693" y="1152054"/>
            <a:ext cx="1313393" cy="1881199"/>
            <a:chOff x="1415119" y="1295398"/>
            <a:chExt cx="1313393" cy="1888929"/>
          </a:xfrm>
        </p:grpSpPr>
        <p:pic>
          <p:nvPicPr>
            <p:cNvPr id="9" name="Picture 8">
              <a:extLst>
                <a:ext uri="{FF2B5EF4-FFF2-40B4-BE49-F238E27FC236}">
                  <a16:creationId xmlns:a16="http://schemas.microsoft.com/office/drawing/2014/main" id="{674FD690-921D-4602-BDA7-E66812764F40}"/>
                </a:ext>
              </a:extLst>
            </p:cNvPr>
            <p:cNvPicPr>
              <a:picLocks noChangeAspect="1"/>
            </p:cNvPicPr>
            <p:nvPr/>
          </p:nvPicPr>
          <p:blipFill>
            <a:blip r:embed="rId3"/>
            <a:stretch>
              <a:fillRect/>
            </a:stretch>
          </p:blipFill>
          <p:spPr>
            <a:xfrm>
              <a:off x="1559718" y="1295398"/>
              <a:ext cx="1045633" cy="1568450"/>
            </a:xfrm>
            <a:prstGeom prst="rect">
              <a:avLst/>
            </a:prstGeom>
          </p:spPr>
        </p:pic>
        <p:sp>
          <p:nvSpPr>
            <p:cNvPr id="11" name="TextBox 10">
              <a:extLst>
                <a:ext uri="{FF2B5EF4-FFF2-40B4-BE49-F238E27FC236}">
                  <a16:creationId xmlns:a16="http://schemas.microsoft.com/office/drawing/2014/main" id="{DB7A2D7D-1B10-41BA-9856-833462932A18}"/>
                </a:ext>
              </a:extLst>
            </p:cNvPr>
            <p:cNvSpPr txBox="1"/>
            <p:nvPr/>
          </p:nvSpPr>
          <p:spPr>
            <a:xfrm>
              <a:off x="1415119" y="2876550"/>
              <a:ext cx="1313393" cy="307777"/>
            </a:xfrm>
            <a:prstGeom prst="rect">
              <a:avLst/>
            </a:prstGeom>
            <a:noFill/>
          </p:spPr>
          <p:txBody>
            <a:bodyPr wrap="square">
              <a:spAutoFit/>
            </a:bodyPr>
            <a:lstStyle/>
            <a:p>
              <a:pPr algn="ctr" rtl="0" fontAlgn="base"/>
              <a:r>
                <a:rPr lang="en-US" sz="1400" b="1" dirty="0">
                  <a:solidFill>
                    <a:srgbClr val="CEA152"/>
                  </a:solidFill>
                  <a:latin typeface="Alfred Sans Regular"/>
                </a:rPr>
                <a:t>John E. Walker</a:t>
              </a:r>
            </a:p>
          </p:txBody>
        </p:sp>
      </p:grpSp>
      <p:sp>
        <p:nvSpPr>
          <p:cNvPr id="13" name="TextBox 12">
            <a:extLst>
              <a:ext uri="{FF2B5EF4-FFF2-40B4-BE49-F238E27FC236}">
                <a16:creationId xmlns:a16="http://schemas.microsoft.com/office/drawing/2014/main" id="{EF9CB888-2CDD-4BB5-ABA3-D59FF4B162BA}"/>
              </a:ext>
            </a:extLst>
          </p:cNvPr>
          <p:cNvSpPr txBox="1"/>
          <p:nvPr/>
        </p:nvSpPr>
        <p:spPr>
          <a:xfrm>
            <a:off x="1460501" y="2988727"/>
            <a:ext cx="3343807" cy="1046440"/>
          </a:xfrm>
          <a:prstGeom prst="rect">
            <a:avLst/>
          </a:prstGeom>
          <a:noFill/>
        </p:spPr>
        <p:txBody>
          <a:bodyPr wrap="square">
            <a:spAutoFit/>
          </a:bodyPr>
          <a:lstStyle/>
          <a:p>
            <a:pPr algn="just" rtl="0"/>
            <a:r>
              <a:rPr lang="en-US" sz="1400" dirty="0">
                <a:solidFill>
                  <a:srgbClr val="000000"/>
                </a:solidFill>
                <a:latin typeface="Calibri" panose="020F0502020204030204" pitchFamily="34" charset="0"/>
              </a:rPr>
              <a:t>for their elucidation of the enzymatic mechanism underlying the synthesis of adenosine triphosphate (ATP)</a:t>
            </a:r>
          </a:p>
          <a:p>
            <a:pPr algn="ctr" rtl="0"/>
            <a:r>
              <a:rPr lang="en-US" sz="1400" dirty="0">
                <a:solidFill>
                  <a:srgbClr val="000000"/>
                </a:solidFill>
                <a:latin typeface="Calibri" panose="020F0502020204030204" pitchFamily="34" charset="0"/>
              </a:rPr>
              <a:t> </a:t>
            </a:r>
            <a:r>
              <a:rPr lang="en-US" sz="2000" b="1" dirty="0">
                <a:solidFill>
                  <a:schemeClr val="accent1">
                    <a:lumMod val="75000"/>
                  </a:schemeClr>
                </a:solidFill>
                <a:latin typeface="Calibri" panose="020F0502020204030204" pitchFamily="34" charset="0"/>
              </a:rPr>
              <a:t>1997, SRS</a:t>
            </a:r>
            <a:endParaRPr lang="en-US" sz="1400" b="1" dirty="0">
              <a:solidFill>
                <a:schemeClr val="accent1">
                  <a:lumMod val="75000"/>
                </a:schemeClr>
              </a:solidFill>
            </a:endParaRPr>
          </a:p>
        </p:txBody>
      </p:sp>
      <p:pic>
        <p:nvPicPr>
          <p:cNvPr id="14" name="Picture 13">
            <a:extLst>
              <a:ext uri="{FF2B5EF4-FFF2-40B4-BE49-F238E27FC236}">
                <a16:creationId xmlns:a16="http://schemas.microsoft.com/office/drawing/2014/main" id="{3F623419-684E-4198-B0EF-D2F40DB0BD82}"/>
              </a:ext>
            </a:extLst>
          </p:cNvPr>
          <p:cNvPicPr>
            <a:picLocks noChangeAspect="1"/>
          </p:cNvPicPr>
          <p:nvPr/>
        </p:nvPicPr>
        <p:blipFill>
          <a:blip r:embed="rId4"/>
          <a:stretch>
            <a:fillRect/>
          </a:stretch>
        </p:blipFill>
        <p:spPr>
          <a:xfrm>
            <a:off x="5187817" y="1146090"/>
            <a:ext cx="1109132" cy="1663698"/>
          </a:xfrm>
          <a:prstGeom prst="rect">
            <a:avLst/>
          </a:prstGeom>
        </p:spPr>
      </p:pic>
      <p:sp>
        <p:nvSpPr>
          <p:cNvPr id="16" name="TextBox 15">
            <a:extLst>
              <a:ext uri="{FF2B5EF4-FFF2-40B4-BE49-F238E27FC236}">
                <a16:creationId xmlns:a16="http://schemas.microsoft.com/office/drawing/2014/main" id="{A4A2054C-E996-479F-828F-5CBDE37A5F90}"/>
              </a:ext>
            </a:extLst>
          </p:cNvPr>
          <p:cNvSpPr txBox="1"/>
          <p:nvPr/>
        </p:nvSpPr>
        <p:spPr>
          <a:xfrm>
            <a:off x="5036341" y="2805648"/>
            <a:ext cx="1240368" cy="369332"/>
          </a:xfrm>
          <a:prstGeom prst="rect">
            <a:avLst/>
          </a:prstGeom>
          <a:noFill/>
        </p:spPr>
        <p:txBody>
          <a:bodyPr wrap="square">
            <a:spAutoFit/>
          </a:bodyPr>
          <a:lstStyle/>
          <a:p>
            <a:pPr algn="r" rtl="0" fontAlgn="base"/>
            <a:r>
              <a:rPr lang="en-US" b="1" dirty="0">
                <a:solidFill>
                  <a:srgbClr val="CEA152"/>
                </a:solidFill>
                <a:latin typeface="Alfred Sans Regular"/>
              </a:rPr>
              <a:t>Peter </a:t>
            </a:r>
            <a:r>
              <a:rPr lang="en-US" b="1" dirty="0" err="1">
                <a:solidFill>
                  <a:srgbClr val="CEA152"/>
                </a:solidFill>
                <a:latin typeface="Alfred Sans Regular"/>
              </a:rPr>
              <a:t>Agre</a:t>
            </a:r>
            <a:endParaRPr lang="en-US" b="1" dirty="0">
              <a:solidFill>
                <a:srgbClr val="CEA152"/>
              </a:solidFill>
              <a:latin typeface="Alfred Sans Regular"/>
            </a:endParaRPr>
          </a:p>
        </p:txBody>
      </p:sp>
      <p:pic>
        <p:nvPicPr>
          <p:cNvPr id="17" name="Picture 16">
            <a:extLst>
              <a:ext uri="{FF2B5EF4-FFF2-40B4-BE49-F238E27FC236}">
                <a16:creationId xmlns:a16="http://schemas.microsoft.com/office/drawing/2014/main" id="{AB20317F-48A1-4CE7-9A81-9574D681E8E8}"/>
              </a:ext>
            </a:extLst>
          </p:cNvPr>
          <p:cNvPicPr>
            <a:picLocks noChangeAspect="1"/>
          </p:cNvPicPr>
          <p:nvPr/>
        </p:nvPicPr>
        <p:blipFill>
          <a:blip r:embed="rId5"/>
          <a:stretch>
            <a:fillRect/>
          </a:stretch>
        </p:blipFill>
        <p:spPr>
          <a:xfrm>
            <a:off x="6737090" y="1152336"/>
            <a:ext cx="1109133" cy="1663700"/>
          </a:xfrm>
          <a:prstGeom prst="rect">
            <a:avLst/>
          </a:prstGeom>
        </p:spPr>
      </p:pic>
      <p:sp>
        <p:nvSpPr>
          <p:cNvPr id="19" name="TextBox 18">
            <a:extLst>
              <a:ext uri="{FF2B5EF4-FFF2-40B4-BE49-F238E27FC236}">
                <a16:creationId xmlns:a16="http://schemas.microsoft.com/office/drawing/2014/main" id="{C1F14DC1-6FFC-4F6E-8F76-A71B0EA3F8C3}"/>
              </a:ext>
            </a:extLst>
          </p:cNvPr>
          <p:cNvSpPr txBox="1"/>
          <p:nvPr/>
        </p:nvSpPr>
        <p:spPr>
          <a:xfrm>
            <a:off x="6456332" y="2843717"/>
            <a:ext cx="2159000" cy="369332"/>
          </a:xfrm>
          <a:prstGeom prst="rect">
            <a:avLst/>
          </a:prstGeom>
          <a:noFill/>
        </p:spPr>
        <p:txBody>
          <a:bodyPr wrap="square">
            <a:spAutoFit/>
          </a:bodyPr>
          <a:lstStyle/>
          <a:p>
            <a:pPr algn="r" rtl="0" fontAlgn="base"/>
            <a:r>
              <a:rPr lang="en-US" b="1" dirty="0">
                <a:solidFill>
                  <a:srgbClr val="CEA152"/>
                </a:solidFill>
                <a:latin typeface="Alfred Sans Regular"/>
              </a:rPr>
              <a:t>Roderick MacKinnon</a:t>
            </a:r>
          </a:p>
        </p:txBody>
      </p:sp>
      <p:sp>
        <p:nvSpPr>
          <p:cNvPr id="21" name="TextBox 20">
            <a:extLst>
              <a:ext uri="{FF2B5EF4-FFF2-40B4-BE49-F238E27FC236}">
                <a16:creationId xmlns:a16="http://schemas.microsoft.com/office/drawing/2014/main" id="{80B269A1-6BBB-4D74-88D4-0CCB7CD3C0EE}"/>
              </a:ext>
            </a:extLst>
          </p:cNvPr>
          <p:cNvSpPr txBox="1"/>
          <p:nvPr/>
        </p:nvSpPr>
        <p:spPr>
          <a:xfrm>
            <a:off x="5081807" y="3149344"/>
            <a:ext cx="2981361" cy="830997"/>
          </a:xfrm>
          <a:prstGeom prst="rect">
            <a:avLst/>
          </a:prstGeom>
          <a:noFill/>
        </p:spPr>
        <p:txBody>
          <a:bodyPr wrap="square">
            <a:spAutoFit/>
          </a:bodyPr>
          <a:lstStyle/>
          <a:p>
            <a:pPr algn="just" rtl="0"/>
            <a:r>
              <a:rPr lang="en-US" sz="1400" dirty="0">
                <a:solidFill>
                  <a:srgbClr val="000000"/>
                </a:solidFill>
                <a:latin typeface="Calibri" panose="020F0502020204030204" pitchFamily="34" charset="0"/>
              </a:rPr>
              <a:t>for discoveries concerning channels in cell membranes</a:t>
            </a:r>
          </a:p>
          <a:p>
            <a:pPr algn="ctr" rtl="0"/>
            <a:r>
              <a:rPr lang="en-US" sz="2000" b="1" dirty="0">
                <a:solidFill>
                  <a:schemeClr val="accent1">
                    <a:lumMod val="75000"/>
                  </a:schemeClr>
                </a:solidFill>
                <a:latin typeface="Calibri" panose="020F0502020204030204" pitchFamily="34" charset="0"/>
              </a:rPr>
              <a:t>2003, ESRF</a:t>
            </a:r>
          </a:p>
        </p:txBody>
      </p:sp>
      <p:pic>
        <p:nvPicPr>
          <p:cNvPr id="25" name="Picture 24">
            <a:extLst>
              <a:ext uri="{FF2B5EF4-FFF2-40B4-BE49-F238E27FC236}">
                <a16:creationId xmlns:a16="http://schemas.microsoft.com/office/drawing/2014/main" id="{9241DEC7-7BC8-478E-B391-6B303EB47A05}"/>
              </a:ext>
            </a:extLst>
          </p:cNvPr>
          <p:cNvPicPr>
            <a:picLocks noChangeAspect="1"/>
          </p:cNvPicPr>
          <p:nvPr/>
        </p:nvPicPr>
        <p:blipFill>
          <a:blip r:embed="rId6"/>
          <a:stretch>
            <a:fillRect/>
          </a:stretch>
        </p:blipFill>
        <p:spPr>
          <a:xfrm>
            <a:off x="1583137" y="3933529"/>
            <a:ext cx="995303" cy="1492955"/>
          </a:xfrm>
          <a:prstGeom prst="rect">
            <a:avLst/>
          </a:prstGeom>
        </p:spPr>
      </p:pic>
      <p:pic>
        <p:nvPicPr>
          <p:cNvPr id="26" name="Picture 25">
            <a:extLst>
              <a:ext uri="{FF2B5EF4-FFF2-40B4-BE49-F238E27FC236}">
                <a16:creationId xmlns:a16="http://schemas.microsoft.com/office/drawing/2014/main" id="{4AF17D5B-13C9-4948-BA4B-4FBEBD661D8D}"/>
              </a:ext>
            </a:extLst>
          </p:cNvPr>
          <p:cNvPicPr>
            <a:picLocks noChangeAspect="1"/>
          </p:cNvPicPr>
          <p:nvPr/>
        </p:nvPicPr>
        <p:blipFill>
          <a:blip r:embed="rId7"/>
          <a:stretch>
            <a:fillRect/>
          </a:stretch>
        </p:blipFill>
        <p:spPr>
          <a:xfrm>
            <a:off x="2809282" y="3974380"/>
            <a:ext cx="995303" cy="1492955"/>
          </a:xfrm>
          <a:prstGeom prst="rect">
            <a:avLst/>
          </a:prstGeom>
        </p:spPr>
      </p:pic>
      <p:pic>
        <p:nvPicPr>
          <p:cNvPr id="27" name="Picture 26">
            <a:extLst>
              <a:ext uri="{FF2B5EF4-FFF2-40B4-BE49-F238E27FC236}">
                <a16:creationId xmlns:a16="http://schemas.microsoft.com/office/drawing/2014/main" id="{7F615243-CD03-4014-9B48-464AC7F73DC1}"/>
              </a:ext>
            </a:extLst>
          </p:cNvPr>
          <p:cNvPicPr>
            <a:picLocks noChangeAspect="1"/>
          </p:cNvPicPr>
          <p:nvPr/>
        </p:nvPicPr>
        <p:blipFill>
          <a:blip r:embed="rId8"/>
          <a:stretch>
            <a:fillRect/>
          </a:stretch>
        </p:blipFill>
        <p:spPr>
          <a:xfrm>
            <a:off x="4100132" y="3932582"/>
            <a:ext cx="1064324" cy="1596486"/>
          </a:xfrm>
          <a:prstGeom prst="rect">
            <a:avLst/>
          </a:prstGeom>
        </p:spPr>
      </p:pic>
      <p:pic>
        <p:nvPicPr>
          <p:cNvPr id="30" name="Picture 29">
            <a:extLst>
              <a:ext uri="{FF2B5EF4-FFF2-40B4-BE49-F238E27FC236}">
                <a16:creationId xmlns:a16="http://schemas.microsoft.com/office/drawing/2014/main" id="{E2E9A6EF-87D8-4C10-AA3D-CB9EB6CEE79A}"/>
              </a:ext>
            </a:extLst>
          </p:cNvPr>
          <p:cNvPicPr>
            <a:picLocks noChangeAspect="1"/>
          </p:cNvPicPr>
          <p:nvPr/>
        </p:nvPicPr>
        <p:blipFill>
          <a:blip r:embed="rId9"/>
          <a:stretch>
            <a:fillRect/>
          </a:stretch>
        </p:blipFill>
        <p:spPr>
          <a:xfrm>
            <a:off x="6329503" y="4105030"/>
            <a:ext cx="962153" cy="1443229"/>
          </a:xfrm>
          <a:prstGeom prst="rect">
            <a:avLst/>
          </a:prstGeom>
        </p:spPr>
      </p:pic>
      <p:pic>
        <p:nvPicPr>
          <p:cNvPr id="32" name="Picture 31">
            <a:extLst>
              <a:ext uri="{FF2B5EF4-FFF2-40B4-BE49-F238E27FC236}">
                <a16:creationId xmlns:a16="http://schemas.microsoft.com/office/drawing/2014/main" id="{1B36AA62-B475-49AB-AE4D-F2B6F70FA3F7}"/>
              </a:ext>
            </a:extLst>
          </p:cNvPr>
          <p:cNvPicPr>
            <a:picLocks noChangeAspect="1"/>
          </p:cNvPicPr>
          <p:nvPr/>
        </p:nvPicPr>
        <p:blipFill>
          <a:blip r:embed="rId10"/>
          <a:stretch>
            <a:fillRect/>
          </a:stretch>
        </p:blipFill>
        <p:spPr>
          <a:xfrm>
            <a:off x="7574342" y="4079290"/>
            <a:ext cx="995303" cy="1492955"/>
          </a:xfrm>
          <a:prstGeom prst="rect">
            <a:avLst/>
          </a:prstGeom>
        </p:spPr>
      </p:pic>
      <p:sp>
        <p:nvSpPr>
          <p:cNvPr id="35" name="TextBox 34">
            <a:extLst>
              <a:ext uri="{FF2B5EF4-FFF2-40B4-BE49-F238E27FC236}">
                <a16:creationId xmlns:a16="http://schemas.microsoft.com/office/drawing/2014/main" id="{E0A2A2DA-5B46-4A76-AF02-9166A637D950}"/>
              </a:ext>
            </a:extLst>
          </p:cNvPr>
          <p:cNvSpPr txBox="1"/>
          <p:nvPr/>
        </p:nvSpPr>
        <p:spPr>
          <a:xfrm>
            <a:off x="7709775" y="5589865"/>
            <a:ext cx="1563037" cy="369332"/>
          </a:xfrm>
          <a:prstGeom prst="rect">
            <a:avLst/>
          </a:prstGeom>
          <a:noFill/>
        </p:spPr>
        <p:txBody>
          <a:bodyPr wrap="square">
            <a:spAutoFit/>
          </a:bodyPr>
          <a:lstStyle/>
          <a:p>
            <a:pPr algn="l" fontAlgn="base"/>
            <a:r>
              <a:rPr lang="en-US" b="1" dirty="0">
                <a:solidFill>
                  <a:srgbClr val="CEA152"/>
                </a:solidFill>
                <a:latin typeface="Alfred Sans Regular"/>
              </a:rPr>
              <a:t>Brian </a:t>
            </a:r>
            <a:r>
              <a:rPr lang="en-US" b="1" dirty="0" err="1">
                <a:solidFill>
                  <a:srgbClr val="CEA152"/>
                </a:solidFill>
                <a:latin typeface="Alfred Sans Regular"/>
              </a:rPr>
              <a:t>Kobilka</a:t>
            </a:r>
            <a:endParaRPr lang="en-US" b="1" dirty="0">
              <a:solidFill>
                <a:srgbClr val="CEA152"/>
              </a:solidFill>
              <a:latin typeface="Alfred Sans Regular"/>
            </a:endParaRPr>
          </a:p>
        </p:txBody>
      </p:sp>
      <p:sp>
        <p:nvSpPr>
          <p:cNvPr id="37" name="TextBox 36">
            <a:extLst>
              <a:ext uri="{FF2B5EF4-FFF2-40B4-BE49-F238E27FC236}">
                <a16:creationId xmlns:a16="http://schemas.microsoft.com/office/drawing/2014/main" id="{736FFD5B-8547-4E0D-8412-6BCA5CA0C66F}"/>
              </a:ext>
            </a:extLst>
          </p:cNvPr>
          <p:cNvSpPr txBox="1"/>
          <p:nvPr/>
        </p:nvSpPr>
        <p:spPr>
          <a:xfrm>
            <a:off x="5724413" y="5613997"/>
            <a:ext cx="1995826" cy="369332"/>
          </a:xfrm>
          <a:prstGeom prst="rect">
            <a:avLst/>
          </a:prstGeom>
          <a:noFill/>
        </p:spPr>
        <p:txBody>
          <a:bodyPr wrap="square">
            <a:spAutoFit/>
          </a:bodyPr>
          <a:lstStyle/>
          <a:p>
            <a:pPr algn="l" fontAlgn="base"/>
            <a:r>
              <a:rPr lang="en-US" b="1" dirty="0">
                <a:solidFill>
                  <a:srgbClr val="CEA152"/>
                </a:solidFill>
                <a:latin typeface="Alfred Sans Regular"/>
              </a:rPr>
              <a:t>Robert J. Lefkowitz</a:t>
            </a:r>
          </a:p>
        </p:txBody>
      </p:sp>
      <p:sp>
        <p:nvSpPr>
          <p:cNvPr id="39" name="TextBox 38">
            <a:extLst>
              <a:ext uri="{FF2B5EF4-FFF2-40B4-BE49-F238E27FC236}">
                <a16:creationId xmlns:a16="http://schemas.microsoft.com/office/drawing/2014/main" id="{9D621153-B29A-4AC1-9E5C-21A6683912AC}"/>
              </a:ext>
            </a:extLst>
          </p:cNvPr>
          <p:cNvSpPr txBox="1"/>
          <p:nvPr/>
        </p:nvSpPr>
        <p:spPr>
          <a:xfrm>
            <a:off x="8619778" y="3181424"/>
            <a:ext cx="2098355" cy="1261884"/>
          </a:xfrm>
          <a:prstGeom prst="rect">
            <a:avLst/>
          </a:prstGeom>
          <a:noFill/>
        </p:spPr>
        <p:txBody>
          <a:bodyPr wrap="square">
            <a:spAutoFit/>
          </a:bodyPr>
          <a:lstStyle/>
          <a:p>
            <a:pPr algn="l" rtl="0"/>
            <a:r>
              <a:rPr lang="en-US" sz="1400" dirty="0">
                <a:solidFill>
                  <a:srgbClr val="000000"/>
                </a:solidFill>
                <a:latin typeface="Calibri" panose="020F0502020204030204" pitchFamily="34" charset="0"/>
              </a:rPr>
              <a:t>for understanding how DNA is converted into RNA, a process known as transcription</a:t>
            </a:r>
          </a:p>
          <a:p>
            <a:pPr algn="ctr" rtl="0"/>
            <a:r>
              <a:rPr lang="en-US" sz="2000" b="1" dirty="0">
                <a:solidFill>
                  <a:schemeClr val="accent1">
                    <a:lumMod val="75000"/>
                  </a:schemeClr>
                </a:solidFill>
                <a:latin typeface="Calibri" panose="020F0502020204030204" pitchFamily="34" charset="0"/>
              </a:rPr>
              <a:t>2006, SSRL</a:t>
            </a:r>
          </a:p>
        </p:txBody>
      </p:sp>
      <p:pic>
        <p:nvPicPr>
          <p:cNvPr id="38" name="Picture 37">
            <a:extLst>
              <a:ext uri="{FF2B5EF4-FFF2-40B4-BE49-F238E27FC236}">
                <a16:creationId xmlns:a16="http://schemas.microsoft.com/office/drawing/2014/main" id="{2BD99001-2112-4D90-A6D0-DAB889C0D026}"/>
              </a:ext>
            </a:extLst>
          </p:cNvPr>
          <p:cNvPicPr>
            <a:picLocks noChangeAspect="1"/>
          </p:cNvPicPr>
          <p:nvPr/>
        </p:nvPicPr>
        <p:blipFill>
          <a:blip r:embed="rId11"/>
          <a:stretch>
            <a:fillRect/>
          </a:stretch>
        </p:blipFill>
        <p:spPr>
          <a:xfrm>
            <a:off x="9162343" y="1211790"/>
            <a:ext cx="1092200" cy="1590583"/>
          </a:xfrm>
          <a:prstGeom prst="rect">
            <a:avLst/>
          </a:prstGeom>
        </p:spPr>
      </p:pic>
      <p:sp>
        <p:nvSpPr>
          <p:cNvPr id="43" name="TextBox 42">
            <a:extLst>
              <a:ext uri="{FF2B5EF4-FFF2-40B4-BE49-F238E27FC236}">
                <a16:creationId xmlns:a16="http://schemas.microsoft.com/office/drawing/2014/main" id="{17617079-3440-4732-9C1A-13CBA98B7B31}"/>
              </a:ext>
            </a:extLst>
          </p:cNvPr>
          <p:cNvSpPr txBox="1"/>
          <p:nvPr/>
        </p:nvSpPr>
        <p:spPr>
          <a:xfrm>
            <a:off x="8853414" y="2868190"/>
            <a:ext cx="1776279" cy="369332"/>
          </a:xfrm>
          <a:prstGeom prst="rect">
            <a:avLst/>
          </a:prstGeom>
          <a:noFill/>
        </p:spPr>
        <p:txBody>
          <a:bodyPr wrap="square">
            <a:spAutoFit/>
          </a:bodyPr>
          <a:lstStyle/>
          <a:p>
            <a:pPr algn="ctr" rtl="0" fontAlgn="base"/>
            <a:r>
              <a:rPr lang="en-US" b="1" dirty="0">
                <a:solidFill>
                  <a:srgbClr val="CEA152"/>
                </a:solidFill>
                <a:latin typeface="Alfred Sans Regular"/>
              </a:rPr>
              <a:t>Roger Kornberg</a:t>
            </a:r>
          </a:p>
        </p:txBody>
      </p:sp>
      <p:sp>
        <p:nvSpPr>
          <p:cNvPr id="46" name="TextBox 45">
            <a:extLst>
              <a:ext uri="{FF2B5EF4-FFF2-40B4-BE49-F238E27FC236}">
                <a16:creationId xmlns:a16="http://schemas.microsoft.com/office/drawing/2014/main" id="{F6CD920D-E86E-4A96-8921-6039DD2A51E8}"/>
              </a:ext>
            </a:extLst>
          </p:cNvPr>
          <p:cNvSpPr txBox="1"/>
          <p:nvPr/>
        </p:nvSpPr>
        <p:spPr>
          <a:xfrm>
            <a:off x="1493814" y="5467758"/>
            <a:ext cx="1263446" cy="523220"/>
          </a:xfrm>
          <a:prstGeom prst="rect">
            <a:avLst/>
          </a:prstGeom>
          <a:noFill/>
        </p:spPr>
        <p:txBody>
          <a:bodyPr wrap="square">
            <a:spAutoFit/>
          </a:bodyPr>
          <a:lstStyle>
            <a:defPPr>
              <a:defRPr lang="fa-IR"/>
            </a:defPPr>
            <a:lvl1pPr algn="l" rtl="0"/>
          </a:lstStyle>
          <a:p>
            <a:r>
              <a:rPr lang="en-US" sz="1400" b="1" dirty="0">
                <a:solidFill>
                  <a:srgbClr val="CEA152"/>
                </a:solidFill>
                <a:latin typeface="Alfred Sans Regular"/>
              </a:rPr>
              <a:t>Venkatraman </a:t>
            </a:r>
          </a:p>
          <a:p>
            <a:r>
              <a:rPr lang="en-US" sz="1400" b="1" dirty="0">
                <a:solidFill>
                  <a:srgbClr val="CEA152"/>
                </a:solidFill>
                <a:latin typeface="Alfred Sans Regular"/>
              </a:rPr>
              <a:t>Ramakrishnan</a:t>
            </a:r>
          </a:p>
        </p:txBody>
      </p:sp>
      <p:sp>
        <p:nvSpPr>
          <p:cNvPr id="48" name="TextBox 47">
            <a:extLst>
              <a:ext uri="{FF2B5EF4-FFF2-40B4-BE49-F238E27FC236}">
                <a16:creationId xmlns:a16="http://schemas.microsoft.com/office/drawing/2014/main" id="{DE5A368B-286F-4F01-B706-F6ED4DBC3575}"/>
              </a:ext>
            </a:extLst>
          </p:cNvPr>
          <p:cNvSpPr txBox="1"/>
          <p:nvPr/>
        </p:nvSpPr>
        <p:spPr>
          <a:xfrm>
            <a:off x="2708414" y="5581444"/>
            <a:ext cx="1699949" cy="307777"/>
          </a:xfrm>
          <a:prstGeom prst="rect">
            <a:avLst/>
          </a:prstGeom>
          <a:noFill/>
        </p:spPr>
        <p:txBody>
          <a:bodyPr wrap="square">
            <a:spAutoFit/>
          </a:bodyPr>
          <a:lstStyle/>
          <a:p>
            <a:pPr algn="l" rtl="0"/>
            <a:r>
              <a:rPr lang="en-US" sz="1400" b="1" dirty="0">
                <a:solidFill>
                  <a:srgbClr val="CEA152"/>
                </a:solidFill>
                <a:latin typeface="Alfred Sans Regular"/>
              </a:rPr>
              <a:t>Thomas A </a:t>
            </a:r>
            <a:r>
              <a:rPr lang="en-US" sz="1400" b="1" dirty="0" err="1">
                <a:solidFill>
                  <a:srgbClr val="CEA152"/>
                </a:solidFill>
                <a:latin typeface="Alfred Sans Regular"/>
              </a:rPr>
              <a:t>Steitz</a:t>
            </a:r>
            <a:r>
              <a:rPr lang="en-US" sz="1400" b="1" dirty="0">
                <a:solidFill>
                  <a:srgbClr val="CEA152"/>
                </a:solidFill>
                <a:latin typeface="Alfred Sans Regular"/>
              </a:rPr>
              <a:t> </a:t>
            </a:r>
          </a:p>
        </p:txBody>
      </p:sp>
      <p:sp>
        <p:nvSpPr>
          <p:cNvPr id="50" name="TextBox 49">
            <a:extLst>
              <a:ext uri="{FF2B5EF4-FFF2-40B4-BE49-F238E27FC236}">
                <a16:creationId xmlns:a16="http://schemas.microsoft.com/office/drawing/2014/main" id="{4A0DE40A-07C2-46F1-97AB-4C8576B49B62}"/>
              </a:ext>
            </a:extLst>
          </p:cNvPr>
          <p:cNvSpPr txBox="1"/>
          <p:nvPr/>
        </p:nvSpPr>
        <p:spPr>
          <a:xfrm>
            <a:off x="4084474" y="5620644"/>
            <a:ext cx="1439666" cy="307777"/>
          </a:xfrm>
          <a:prstGeom prst="rect">
            <a:avLst/>
          </a:prstGeom>
          <a:noFill/>
        </p:spPr>
        <p:txBody>
          <a:bodyPr wrap="square">
            <a:spAutoFit/>
          </a:bodyPr>
          <a:lstStyle/>
          <a:p>
            <a:pPr algn="l" rtl="0"/>
            <a:r>
              <a:rPr lang="en-US" sz="1400" b="1" dirty="0">
                <a:solidFill>
                  <a:srgbClr val="CEA152"/>
                </a:solidFill>
                <a:latin typeface="Alfred Sans Regular"/>
              </a:rPr>
              <a:t>Ada E </a:t>
            </a:r>
            <a:r>
              <a:rPr lang="en-US" sz="1400" b="1" dirty="0" err="1">
                <a:solidFill>
                  <a:srgbClr val="CEA152"/>
                </a:solidFill>
                <a:latin typeface="Alfred Sans Regular"/>
              </a:rPr>
              <a:t>Yonath</a:t>
            </a:r>
            <a:endParaRPr lang="en-US" sz="1400" b="1" dirty="0">
              <a:solidFill>
                <a:srgbClr val="CEA152"/>
              </a:solidFill>
              <a:latin typeface="Alfred Sans Regular"/>
            </a:endParaRPr>
          </a:p>
        </p:txBody>
      </p:sp>
      <p:sp>
        <p:nvSpPr>
          <p:cNvPr id="52" name="TextBox 51">
            <a:extLst>
              <a:ext uri="{FF2B5EF4-FFF2-40B4-BE49-F238E27FC236}">
                <a16:creationId xmlns:a16="http://schemas.microsoft.com/office/drawing/2014/main" id="{3A0330CA-60EC-49A0-AF75-A7876D0CCE4D}"/>
              </a:ext>
            </a:extLst>
          </p:cNvPr>
          <p:cNvSpPr txBox="1"/>
          <p:nvPr/>
        </p:nvSpPr>
        <p:spPr>
          <a:xfrm>
            <a:off x="1460501" y="6030178"/>
            <a:ext cx="4196025" cy="523220"/>
          </a:xfrm>
          <a:prstGeom prst="rect">
            <a:avLst/>
          </a:prstGeom>
          <a:noFill/>
        </p:spPr>
        <p:txBody>
          <a:bodyPr wrap="square">
            <a:spAutoFit/>
          </a:bodyPr>
          <a:lstStyle/>
          <a:p>
            <a:pPr algn="l" rtl="0"/>
            <a:r>
              <a:rPr lang="en-US" sz="1400" dirty="0">
                <a:solidFill>
                  <a:srgbClr val="000000"/>
                </a:solidFill>
                <a:latin typeface="Calibri" panose="020F0502020204030204" pitchFamily="34" charset="0"/>
              </a:rPr>
              <a:t>for studies of the structure and function of the ribosome</a:t>
            </a:r>
            <a:endParaRPr lang="en-US" sz="1400" dirty="0"/>
          </a:p>
        </p:txBody>
      </p:sp>
      <p:sp>
        <p:nvSpPr>
          <p:cNvPr id="54" name="TextBox 53">
            <a:extLst>
              <a:ext uri="{FF2B5EF4-FFF2-40B4-BE49-F238E27FC236}">
                <a16:creationId xmlns:a16="http://schemas.microsoft.com/office/drawing/2014/main" id="{566524EC-8E99-40CF-9631-7170C3693EB3}"/>
              </a:ext>
            </a:extLst>
          </p:cNvPr>
          <p:cNvSpPr txBox="1"/>
          <p:nvPr/>
        </p:nvSpPr>
        <p:spPr>
          <a:xfrm>
            <a:off x="5611762" y="5923077"/>
            <a:ext cx="4196025" cy="307777"/>
          </a:xfrm>
          <a:prstGeom prst="rect">
            <a:avLst/>
          </a:prstGeom>
          <a:noFill/>
        </p:spPr>
        <p:txBody>
          <a:bodyPr wrap="square">
            <a:spAutoFit/>
          </a:bodyPr>
          <a:lstStyle/>
          <a:p>
            <a:pPr algn="l" rtl="0"/>
            <a:r>
              <a:rPr lang="en-US" sz="1400" dirty="0">
                <a:solidFill>
                  <a:srgbClr val="000000"/>
                </a:solidFill>
                <a:latin typeface="Calibri" panose="020F0502020204030204" pitchFamily="34" charset="0"/>
              </a:rPr>
              <a:t>for studies of G-protein-coupled receptors</a:t>
            </a:r>
            <a:endParaRPr lang="en-US" sz="1400" dirty="0"/>
          </a:p>
        </p:txBody>
      </p:sp>
      <p:sp>
        <p:nvSpPr>
          <p:cNvPr id="56" name="TextBox 55">
            <a:extLst>
              <a:ext uri="{FF2B5EF4-FFF2-40B4-BE49-F238E27FC236}">
                <a16:creationId xmlns:a16="http://schemas.microsoft.com/office/drawing/2014/main" id="{E93D5B62-74FF-4922-A9CC-8476CA99F121}"/>
              </a:ext>
            </a:extLst>
          </p:cNvPr>
          <p:cNvSpPr txBox="1"/>
          <p:nvPr/>
        </p:nvSpPr>
        <p:spPr>
          <a:xfrm>
            <a:off x="882290" y="6496587"/>
            <a:ext cx="4641850" cy="400110"/>
          </a:xfrm>
          <a:prstGeom prst="rect">
            <a:avLst/>
          </a:prstGeom>
          <a:noFill/>
        </p:spPr>
        <p:txBody>
          <a:bodyPr wrap="square">
            <a:spAutoFit/>
          </a:bodyPr>
          <a:lstStyle/>
          <a:p>
            <a:pPr algn="ctr" rtl="0"/>
            <a:r>
              <a:rPr lang="en-US" sz="2000" b="1" dirty="0">
                <a:solidFill>
                  <a:schemeClr val="accent1">
                    <a:lumMod val="75000"/>
                  </a:schemeClr>
                </a:solidFill>
                <a:latin typeface="Calibri" panose="020F0502020204030204" pitchFamily="34" charset="0"/>
              </a:rPr>
              <a:t>2009, ESRF. APS</a:t>
            </a:r>
          </a:p>
        </p:txBody>
      </p:sp>
      <p:sp>
        <p:nvSpPr>
          <p:cNvPr id="58" name="TextBox 57">
            <a:extLst>
              <a:ext uri="{FF2B5EF4-FFF2-40B4-BE49-F238E27FC236}">
                <a16:creationId xmlns:a16="http://schemas.microsoft.com/office/drawing/2014/main" id="{BE336F52-0F7B-4735-9CA6-E7116820EF99}"/>
              </a:ext>
            </a:extLst>
          </p:cNvPr>
          <p:cNvSpPr txBox="1"/>
          <p:nvPr/>
        </p:nvSpPr>
        <p:spPr>
          <a:xfrm>
            <a:off x="5211551" y="6194732"/>
            <a:ext cx="4921250" cy="400110"/>
          </a:xfrm>
          <a:prstGeom prst="rect">
            <a:avLst/>
          </a:prstGeom>
          <a:noFill/>
        </p:spPr>
        <p:txBody>
          <a:bodyPr wrap="square">
            <a:spAutoFit/>
          </a:bodyPr>
          <a:lstStyle/>
          <a:p>
            <a:pPr algn="ctr" rtl="0"/>
            <a:r>
              <a:rPr lang="en-US" sz="2000" b="1">
                <a:solidFill>
                  <a:schemeClr val="accent1">
                    <a:lumMod val="75000"/>
                  </a:schemeClr>
                </a:solidFill>
                <a:latin typeface="Calibri" panose="020F0502020204030204" pitchFamily="34" charset="0"/>
              </a:rPr>
              <a:t>2012, </a:t>
            </a:r>
            <a:r>
              <a:rPr lang="en-US" sz="2000" b="1" dirty="0">
                <a:solidFill>
                  <a:schemeClr val="accent1">
                    <a:lumMod val="75000"/>
                  </a:schemeClr>
                </a:solidFill>
                <a:latin typeface="Calibri" panose="020F0502020204030204" pitchFamily="34" charset="0"/>
              </a:rPr>
              <a:t>ESRF. APS</a:t>
            </a:r>
          </a:p>
        </p:txBody>
      </p:sp>
    </p:spTree>
    <p:extLst>
      <p:ext uri="{BB962C8B-B14F-4D97-AF65-F5344CB8AC3E}">
        <p14:creationId xmlns:p14="http://schemas.microsoft.com/office/powerpoint/2010/main" val="90737244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600D6-E223-1686-011D-16EFA0905C88}"/>
              </a:ext>
            </a:extLst>
          </p:cNvPr>
          <p:cNvSpPr>
            <a:spLocks noGrp="1"/>
          </p:cNvSpPr>
          <p:nvPr>
            <p:ph type="title"/>
          </p:nvPr>
        </p:nvSpPr>
        <p:spPr/>
        <p:txBody>
          <a:bodyPr/>
          <a:lstStyle/>
          <a:p>
            <a:r>
              <a:rPr lang="en-US" dirty="0"/>
              <a:t>Microbeam lateral dose profile</a:t>
            </a:r>
          </a:p>
        </p:txBody>
      </p:sp>
      <p:pic>
        <p:nvPicPr>
          <p:cNvPr id="5" name="Content Placeholder 4">
            <a:extLst>
              <a:ext uri="{FF2B5EF4-FFF2-40B4-BE49-F238E27FC236}">
                <a16:creationId xmlns:a16="http://schemas.microsoft.com/office/drawing/2014/main" id="{1BDF8B51-3244-A2A9-A8CB-77F90D6BB343}"/>
              </a:ext>
            </a:extLst>
          </p:cNvPr>
          <p:cNvPicPr>
            <a:picLocks noGrp="1" noChangeAspect="1"/>
          </p:cNvPicPr>
          <p:nvPr>
            <p:ph idx="1"/>
          </p:nvPr>
        </p:nvPicPr>
        <p:blipFill>
          <a:blip r:embed="rId3"/>
          <a:stretch>
            <a:fillRect/>
          </a:stretch>
        </p:blipFill>
        <p:spPr>
          <a:xfrm>
            <a:off x="2507673" y="2019651"/>
            <a:ext cx="6850639" cy="4210393"/>
          </a:xfrm>
          <a:prstGeom prst="rect">
            <a:avLst/>
          </a:prstGeom>
        </p:spPr>
      </p:pic>
      <p:sp>
        <p:nvSpPr>
          <p:cNvPr id="4" name="Slide Number Placeholder 3">
            <a:extLst>
              <a:ext uri="{FF2B5EF4-FFF2-40B4-BE49-F238E27FC236}">
                <a16:creationId xmlns:a16="http://schemas.microsoft.com/office/drawing/2014/main" id="{510A57AD-57BC-CE1D-E840-00EC38DD6208}"/>
              </a:ext>
            </a:extLst>
          </p:cNvPr>
          <p:cNvSpPr>
            <a:spLocks noGrp="1"/>
          </p:cNvSpPr>
          <p:nvPr>
            <p:ph type="sldNum" sz="quarter" idx="12"/>
          </p:nvPr>
        </p:nvSpPr>
        <p:spPr/>
        <p:txBody>
          <a:bodyPr/>
          <a:lstStyle/>
          <a:p>
            <a:fld id="{2AA81221-6CFF-482D-8DC1-B5FF537042AD}" type="slidenum">
              <a:rPr lang="fa-IR" smtClean="0"/>
              <a:pPr/>
              <a:t>30</a:t>
            </a:fld>
            <a:endParaRPr lang="fa-IR" dirty="0"/>
          </a:p>
        </p:txBody>
      </p:sp>
      <p:sp>
        <p:nvSpPr>
          <p:cNvPr id="6" name="TextBox 5">
            <a:extLst>
              <a:ext uri="{FF2B5EF4-FFF2-40B4-BE49-F238E27FC236}">
                <a16:creationId xmlns:a16="http://schemas.microsoft.com/office/drawing/2014/main" id="{84562054-4FEF-3707-47AD-E6C2B342E6A7}"/>
              </a:ext>
            </a:extLst>
          </p:cNvPr>
          <p:cNvSpPr txBox="1"/>
          <p:nvPr/>
        </p:nvSpPr>
        <p:spPr>
          <a:xfrm>
            <a:off x="1357746" y="6356349"/>
            <a:ext cx="9878291" cy="646331"/>
          </a:xfrm>
          <a:prstGeom prst="rect">
            <a:avLst/>
          </a:prstGeom>
          <a:noFill/>
        </p:spPr>
        <p:txBody>
          <a:bodyPr wrap="square" rtlCol="0">
            <a:spAutoFit/>
          </a:bodyPr>
          <a:lstStyle/>
          <a:p>
            <a:r>
              <a:rPr lang="en-US" b="1" i="0" dirty="0">
                <a:solidFill>
                  <a:srgbClr val="222222"/>
                </a:solidFill>
                <a:effectLst/>
                <a:latin typeface="-apple-system"/>
              </a:rPr>
              <a:t>Engels, et al Toward personalized synchrotron microbeam radiation therapy, Nature 2020.</a:t>
            </a:r>
          </a:p>
          <a:p>
            <a:endParaRPr lang="en-US" dirty="0"/>
          </a:p>
        </p:txBody>
      </p:sp>
    </p:spTree>
    <p:extLst>
      <p:ext uri="{BB962C8B-B14F-4D97-AF65-F5344CB8AC3E}">
        <p14:creationId xmlns:p14="http://schemas.microsoft.com/office/powerpoint/2010/main" val="167731275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4CD39-6B2B-F374-6DCD-245CAF92F9E1}"/>
              </a:ext>
            </a:extLst>
          </p:cNvPr>
          <p:cNvSpPr>
            <a:spLocks noGrp="1"/>
          </p:cNvSpPr>
          <p:nvPr>
            <p:ph type="title"/>
          </p:nvPr>
        </p:nvSpPr>
        <p:spPr/>
        <p:txBody>
          <a:bodyPr/>
          <a:lstStyle/>
          <a:p>
            <a:r>
              <a:rPr lang="en-US" dirty="0"/>
              <a:t>CT-Therapy</a:t>
            </a:r>
          </a:p>
        </p:txBody>
      </p:sp>
      <p:sp>
        <p:nvSpPr>
          <p:cNvPr id="3" name="Content Placeholder 2">
            <a:extLst>
              <a:ext uri="{FF2B5EF4-FFF2-40B4-BE49-F238E27FC236}">
                <a16:creationId xmlns:a16="http://schemas.microsoft.com/office/drawing/2014/main" id="{E6854E4E-F7AC-E0F5-5F02-8AFE1DADAA0F}"/>
              </a:ext>
            </a:extLst>
          </p:cNvPr>
          <p:cNvSpPr>
            <a:spLocks noGrp="1"/>
          </p:cNvSpPr>
          <p:nvPr>
            <p:ph idx="1"/>
          </p:nvPr>
        </p:nvSpPr>
        <p:spPr>
          <a:xfrm>
            <a:off x="318655" y="2005012"/>
            <a:ext cx="11035145" cy="4351338"/>
          </a:xfrm>
        </p:spPr>
        <p:txBody>
          <a:bodyPr/>
          <a:lstStyle/>
          <a:p>
            <a:r>
              <a:rPr lang="en-US"/>
              <a:t>Principle:</a:t>
            </a:r>
          </a:p>
          <a:p>
            <a:r>
              <a:rPr lang="en-US"/>
              <a:t>Tumor loaded with a </a:t>
            </a:r>
            <a:r>
              <a:rPr lang="en-US">
                <a:solidFill>
                  <a:srgbClr val="FFFF00"/>
                </a:solidFill>
              </a:rPr>
              <a:t>high Z element </a:t>
            </a:r>
            <a:r>
              <a:rPr lang="en-US"/>
              <a:t>(iodine, gadolinium) + a chemotherapic drug (cis-platinum)</a:t>
            </a:r>
          </a:p>
          <a:p>
            <a:r>
              <a:rPr lang="en-US"/>
              <a:t>Beam size adjusted to the </a:t>
            </a:r>
            <a:r>
              <a:rPr lang="en-US">
                <a:solidFill>
                  <a:srgbClr val="FFFF00"/>
                </a:solidFill>
              </a:rPr>
              <a:t>tumor dimensions</a:t>
            </a:r>
          </a:p>
          <a:p>
            <a:r>
              <a:rPr lang="en-US"/>
              <a:t>Tumor positioned at the center of rotation</a:t>
            </a:r>
          </a:p>
          <a:p>
            <a:r>
              <a:rPr lang="en-US"/>
              <a:t>Irradiation with </a:t>
            </a:r>
            <a:r>
              <a:rPr lang="en-US">
                <a:solidFill>
                  <a:srgbClr val="FFFF00"/>
                </a:solidFill>
              </a:rPr>
              <a:t>hundred keV </a:t>
            </a:r>
            <a:r>
              <a:rPr lang="en-US"/>
              <a:t>X-ray beam</a:t>
            </a:r>
            <a:endParaRPr lang="en-US" dirty="0"/>
          </a:p>
        </p:txBody>
      </p:sp>
      <p:sp>
        <p:nvSpPr>
          <p:cNvPr id="4" name="Slide Number Placeholder 3">
            <a:extLst>
              <a:ext uri="{FF2B5EF4-FFF2-40B4-BE49-F238E27FC236}">
                <a16:creationId xmlns:a16="http://schemas.microsoft.com/office/drawing/2014/main" id="{162AB6C2-D2E1-3CDA-CAB8-F9E6E33F1EBA}"/>
              </a:ext>
            </a:extLst>
          </p:cNvPr>
          <p:cNvSpPr>
            <a:spLocks noGrp="1"/>
          </p:cNvSpPr>
          <p:nvPr>
            <p:ph type="sldNum" sz="quarter" idx="12"/>
          </p:nvPr>
        </p:nvSpPr>
        <p:spPr/>
        <p:txBody>
          <a:bodyPr/>
          <a:lstStyle/>
          <a:p>
            <a:fld id="{2AA81221-6CFF-482D-8DC1-B5FF537042AD}" type="slidenum">
              <a:rPr lang="fa-IR" smtClean="0"/>
              <a:pPr/>
              <a:t>31</a:t>
            </a:fld>
            <a:endParaRPr lang="fa-IR" dirty="0"/>
          </a:p>
        </p:txBody>
      </p:sp>
      <p:pic>
        <p:nvPicPr>
          <p:cNvPr id="5" name="Picture 4">
            <a:extLst>
              <a:ext uri="{FF2B5EF4-FFF2-40B4-BE49-F238E27FC236}">
                <a16:creationId xmlns:a16="http://schemas.microsoft.com/office/drawing/2014/main" id="{AC9B789E-51F0-95B2-1D46-9BBB8B2E89CB}"/>
              </a:ext>
            </a:extLst>
          </p:cNvPr>
          <p:cNvPicPr>
            <a:picLocks noChangeAspect="1"/>
          </p:cNvPicPr>
          <p:nvPr/>
        </p:nvPicPr>
        <p:blipFill>
          <a:blip r:embed="rId2"/>
          <a:stretch>
            <a:fillRect/>
          </a:stretch>
        </p:blipFill>
        <p:spPr>
          <a:xfrm>
            <a:off x="8174182" y="3833449"/>
            <a:ext cx="3179618" cy="2705464"/>
          </a:xfrm>
          <a:prstGeom prst="rect">
            <a:avLst/>
          </a:prstGeom>
        </p:spPr>
      </p:pic>
      <p:sp>
        <p:nvSpPr>
          <p:cNvPr id="7" name="TextBox 6">
            <a:extLst>
              <a:ext uri="{FF2B5EF4-FFF2-40B4-BE49-F238E27FC236}">
                <a16:creationId xmlns:a16="http://schemas.microsoft.com/office/drawing/2014/main" id="{1723ADFD-1B3C-6F1D-8A75-729E1DEF197A}"/>
              </a:ext>
            </a:extLst>
          </p:cNvPr>
          <p:cNvSpPr txBox="1"/>
          <p:nvPr/>
        </p:nvSpPr>
        <p:spPr>
          <a:xfrm>
            <a:off x="1191492" y="5556106"/>
            <a:ext cx="6109854" cy="369332"/>
          </a:xfrm>
          <a:prstGeom prst="rect">
            <a:avLst/>
          </a:prstGeom>
          <a:noFill/>
        </p:spPr>
        <p:txBody>
          <a:bodyPr wrap="square">
            <a:spAutoFit/>
          </a:bodyPr>
          <a:lstStyle/>
          <a:p>
            <a:r>
              <a:rPr kumimoji="0" lang="en-US"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Combined chemo and radio-</a:t>
            </a:r>
            <a:r>
              <a:rPr kumimoji="0" lang="en-US" b="0" i="0" u="none" strike="noStrike" kern="1200" cap="none" spc="0" normalizeH="0" baseline="0" noProof="0" dirty="0" err="1">
                <a:ln>
                  <a:noFill/>
                </a:ln>
                <a:solidFill>
                  <a:schemeClr val="bg1"/>
                </a:solidFill>
                <a:effectLst/>
                <a:uLnTx/>
                <a:uFillTx/>
                <a:latin typeface="Times New Roman" pitchFamily="18" charset="0"/>
                <a:ea typeface="+mn-ea"/>
                <a:cs typeface="Times New Roman" pitchFamily="18" charset="0"/>
              </a:rPr>
              <a:t>therapic</a:t>
            </a:r>
            <a:r>
              <a:rPr kumimoji="0" lang="en-US"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procedure</a:t>
            </a:r>
            <a:endParaRPr lang="en-US" sz="2400" dirty="0">
              <a:solidFill>
                <a:schemeClr val="bg1"/>
              </a:solidFill>
            </a:endParaRPr>
          </a:p>
        </p:txBody>
      </p:sp>
    </p:spTree>
    <p:extLst>
      <p:ext uri="{BB962C8B-B14F-4D97-AF65-F5344CB8AC3E}">
        <p14:creationId xmlns:p14="http://schemas.microsoft.com/office/powerpoint/2010/main" val="130915761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472" y="1394221"/>
            <a:ext cx="10377055" cy="663179"/>
          </a:xfrm>
        </p:spPr>
        <p:txBody>
          <a:bodyPr>
            <a:normAutofit fontScale="90000"/>
          </a:bodyPr>
          <a:lstStyle/>
          <a:p>
            <a:r>
              <a:rPr lang="en-US" sz="4400" dirty="0"/>
              <a:t>Dose distribution vs. Iodine concentration in the target</a:t>
            </a:r>
            <a:br>
              <a:rPr lang="en-US" dirty="0">
                <a:solidFill>
                  <a:srgbClr val="000066"/>
                </a:solidFill>
                <a:latin typeface="Helvetica"/>
              </a:rPr>
            </a:br>
            <a:endParaRPr lang="en-US" dirty="0"/>
          </a:p>
        </p:txBody>
      </p:sp>
      <p:sp>
        <p:nvSpPr>
          <p:cNvPr id="4" name="Slide Number Placeholder 3"/>
          <p:cNvSpPr>
            <a:spLocks noGrp="1"/>
          </p:cNvSpPr>
          <p:nvPr>
            <p:ph type="sldNum" sz="quarter" idx="12"/>
          </p:nvPr>
        </p:nvSpPr>
        <p:spPr/>
        <p:txBody>
          <a:bodyPr/>
          <a:lstStyle/>
          <a:p>
            <a:pPr algn="r" rtl="0" fontAlgn="base">
              <a:spcBef>
                <a:spcPct val="0"/>
              </a:spcBef>
              <a:spcAft>
                <a:spcPct val="0"/>
              </a:spcAft>
            </a:pPr>
            <a:fld id="{6C56F1A7-6E20-4F7E-8253-B28773F61037}" type="slidenum">
              <a:rPr lang="en-US" kern="1200" smtClean="0">
                <a:solidFill>
                  <a:prstClr val="black"/>
                </a:solidFill>
                <a:ea typeface="+mn-ea"/>
              </a:rPr>
              <a:pPr algn="r" rtl="0" fontAlgn="base">
                <a:spcBef>
                  <a:spcPct val="0"/>
                </a:spcBef>
                <a:spcAft>
                  <a:spcPct val="0"/>
                </a:spcAft>
              </a:pPr>
              <a:t>32</a:t>
            </a:fld>
            <a:endParaRPr lang="en-US" kern="1200">
              <a:solidFill>
                <a:prstClr val="black"/>
              </a:solidFill>
              <a:ea typeface="+mn-ea"/>
            </a:endParaRPr>
          </a:p>
        </p:txBody>
      </p:sp>
      <p:pic>
        <p:nvPicPr>
          <p:cNvPr id="5122" name="Picture 2"/>
          <p:cNvPicPr>
            <a:picLocks noChangeAspect="1" noChangeArrowheads="1"/>
          </p:cNvPicPr>
          <p:nvPr/>
        </p:nvPicPr>
        <p:blipFill>
          <a:blip r:embed="rId2" cstate="print"/>
          <a:srcRect/>
          <a:stretch>
            <a:fillRect/>
          </a:stretch>
        </p:blipFill>
        <p:spPr bwMode="auto">
          <a:xfrm>
            <a:off x="6682747" y="2031218"/>
            <a:ext cx="3883415" cy="4773364"/>
          </a:xfrm>
          <a:prstGeom prst="rect">
            <a:avLst/>
          </a:prstGeom>
          <a:noFill/>
          <a:ln w="9525">
            <a:noFill/>
            <a:miter lim="800000"/>
            <a:headEnd/>
            <a:tailEnd/>
          </a:ln>
          <a:effectLst/>
        </p:spPr>
      </p:pic>
      <p:sp>
        <p:nvSpPr>
          <p:cNvPr id="6" name="Rectangle 5"/>
          <p:cNvSpPr/>
          <p:nvPr/>
        </p:nvSpPr>
        <p:spPr>
          <a:xfrm>
            <a:off x="1759527" y="2700092"/>
            <a:ext cx="3086099" cy="1231106"/>
          </a:xfrm>
          <a:prstGeom prst="rect">
            <a:avLst/>
          </a:prstGeom>
        </p:spPr>
        <p:txBody>
          <a:bodyPr wrap="square">
            <a:spAutoFit/>
          </a:bodyPr>
          <a:lstStyle/>
          <a:p>
            <a:r>
              <a:rPr lang="en-US" dirty="0">
                <a:solidFill>
                  <a:schemeClr val="bg1"/>
                </a:solidFill>
                <a:latin typeface="Times-Roman"/>
              </a:rPr>
              <a:t>Energy: 85 keV</a:t>
            </a:r>
          </a:p>
          <a:p>
            <a:r>
              <a:rPr lang="en-US" dirty="0">
                <a:solidFill>
                  <a:schemeClr val="bg1"/>
                </a:solidFill>
                <a:latin typeface="Times-Roman"/>
              </a:rPr>
              <a:t>• Beam height : 2 cm</a:t>
            </a:r>
          </a:p>
          <a:p>
            <a:r>
              <a:rPr lang="en-US" dirty="0">
                <a:solidFill>
                  <a:schemeClr val="bg1"/>
                </a:solidFill>
                <a:latin typeface="Times-Roman"/>
              </a:rPr>
              <a:t>• Beam width : 2 cm</a:t>
            </a:r>
          </a:p>
          <a:p>
            <a:r>
              <a:rPr lang="en-US" sz="2000" dirty="0">
                <a:solidFill>
                  <a:schemeClr val="bg1"/>
                </a:solidFill>
                <a:latin typeface="Times-Roman"/>
              </a:rPr>
              <a:t>• Iodine: 10 mg/ml</a:t>
            </a:r>
            <a:endParaRPr lang="en-US" dirty="0">
              <a:solidFill>
                <a:schemeClr val="bg1"/>
              </a:solidFill>
            </a:endParaRPr>
          </a:p>
        </p:txBody>
      </p:sp>
      <p:sp>
        <p:nvSpPr>
          <p:cNvPr id="7" name="Rectangle 6"/>
          <p:cNvSpPr/>
          <p:nvPr/>
        </p:nvSpPr>
        <p:spPr>
          <a:xfrm>
            <a:off x="3756314" y="2031218"/>
            <a:ext cx="2159566" cy="300082"/>
          </a:xfrm>
          <a:prstGeom prst="rect">
            <a:avLst/>
          </a:prstGeom>
        </p:spPr>
        <p:txBody>
          <a:bodyPr wrap="square">
            <a:spAutoFit/>
          </a:bodyPr>
          <a:lstStyle/>
          <a:p>
            <a:r>
              <a:rPr lang="en-US" sz="1350" dirty="0">
                <a:solidFill>
                  <a:schemeClr val="bg1"/>
                </a:solidFill>
                <a:latin typeface="Helvetica"/>
              </a:rPr>
              <a:t>Animal model: Fisher Rat</a:t>
            </a:r>
            <a:endParaRPr lang="en-US" sz="1350" dirty="0">
              <a:solidFill>
                <a:schemeClr val="bg1"/>
              </a:solidFill>
            </a:endParaRPr>
          </a:p>
        </p:txBody>
      </p:sp>
      <p:sp>
        <p:nvSpPr>
          <p:cNvPr id="8" name="Rectangle 7"/>
          <p:cNvSpPr/>
          <p:nvPr/>
        </p:nvSpPr>
        <p:spPr>
          <a:xfrm>
            <a:off x="1796918" y="3989115"/>
            <a:ext cx="2428717" cy="1323439"/>
          </a:xfrm>
          <a:prstGeom prst="rect">
            <a:avLst/>
          </a:prstGeom>
        </p:spPr>
        <p:txBody>
          <a:bodyPr wrap="square">
            <a:spAutoFit/>
          </a:bodyPr>
          <a:lstStyle/>
          <a:p>
            <a:r>
              <a:rPr lang="en-US" sz="2000" dirty="0" err="1">
                <a:solidFill>
                  <a:schemeClr val="bg1"/>
                </a:solidFill>
                <a:latin typeface="Times-Roman"/>
              </a:rPr>
              <a:t>Isodose</a:t>
            </a:r>
            <a:r>
              <a:rPr lang="en-US" sz="2000" dirty="0">
                <a:solidFill>
                  <a:schemeClr val="bg1"/>
                </a:solidFill>
                <a:latin typeface="Times-Roman"/>
              </a:rPr>
              <a:t> lines:</a:t>
            </a:r>
          </a:p>
          <a:p>
            <a:pPr>
              <a:buFont typeface="Arial" pitchFamily="34" charset="0"/>
              <a:buChar char="•"/>
            </a:pPr>
            <a:r>
              <a:rPr lang="en-US" sz="2000" dirty="0">
                <a:solidFill>
                  <a:srgbClr val="CD0000"/>
                </a:solidFill>
                <a:latin typeface="Times-Roman"/>
              </a:rPr>
              <a:t>red = 90%,</a:t>
            </a:r>
          </a:p>
          <a:p>
            <a:pPr>
              <a:buFont typeface="Arial" pitchFamily="34" charset="0"/>
              <a:buChar char="•"/>
            </a:pPr>
            <a:r>
              <a:rPr lang="en-US" sz="2000" dirty="0">
                <a:solidFill>
                  <a:srgbClr val="00CD9A"/>
                </a:solidFill>
                <a:latin typeface="Times-Roman"/>
              </a:rPr>
              <a:t>green = 50%,</a:t>
            </a:r>
          </a:p>
          <a:p>
            <a:pPr>
              <a:buFont typeface="Arial" pitchFamily="34" charset="0"/>
              <a:buChar char="•"/>
            </a:pPr>
            <a:r>
              <a:rPr lang="en-US" sz="2000" dirty="0">
                <a:solidFill>
                  <a:srgbClr val="0066FF"/>
                </a:solidFill>
                <a:latin typeface="Times-Roman"/>
              </a:rPr>
              <a:t>blue=25%</a:t>
            </a:r>
            <a:endParaRPr lang="en-US" sz="2000" dirty="0"/>
          </a:p>
        </p:txBody>
      </p:sp>
      <p:sp>
        <p:nvSpPr>
          <p:cNvPr id="9" name="Rectangle 8"/>
          <p:cNvSpPr/>
          <p:nvPr/>
        </p:nvSpPr>
        <p:spPr>
          <a:xfrm>
            <a:off x="1006514" y="6356078"/>
            <a:ext cx="4895511" cy="300082"/>
          </a:xfrm>
          <a:prstGeom prst="rect">
            <a:avLst/>
          </a:prstGeom>
        </p:spPr>
        <p:txBody>
          <a:bodyPr wrap="square">
            <a:spAutoFit/>
          </a:bodyPr>
          <a:lstStyle/>
          <a:p>
            <a:r>
              <a:rPr lang="en-US" sz="1200" i="1" dirty="0"/>
              <a:t>C. </a:t>
            </a:r>
            <a:r>
              <a:rPr lang="en-US" sz="1200" i="1" dirty="0" err="1"/>
              <a:t>Boudou</a:t>
            </a:r>
            <a:r>
              <a:rPr lang="en-US" sz="1200" i="1" dirty="0"/>
              <a:t> et al. Phys Med Biol. 2005 Oct 21;50(20</a:t>
            </a:r>
            <a:r>
              <a:rPr lang="en-US" sz="1350" i="1" dirty="0"/>
              <a:t>)</a:t>
            </a:r>
            <a:endParaRPr lang="en-US" sz="1350" dirty="0"/>
          </a:p>
        </p:txBody>
      </p:sp>
    </p:spTree>
    <p:extLst>
      <p:ext uri="{BB962C8B-B14F-4D97-AF65-F5344CB8AC3E}">
        <p14:creationId xmlns:p14="http://schemas.microsoft.com/office/powerpoint/2010/main" val="54476491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E3513-0EE5-ED69-D95F-8E2F5E084988}"/>
              </a:ext>
            </a:extLst>
          </p:cNvPr>
          <p:cNvSpPr>
            <a:spLocks noGrp="1"/>
          </p:cNvSpPr>
          <p:nvPr>
            <p:ph type="title"/>
          </p:nvPr>
        </p:nvSpPr>
        <p:spPr/>
        <p:txBody>
          <a:bodyPr/>
          <a:lstStyle/>
          <a:p>
            <a:r>
              <a:rPr lang="en-US" dirty="0"/>
              <a:t>Survival curves</a:t>
            </a:r>
          </a:p>
        </p:txBody>
      </p:sp>
      <p:pic>
        <p:nvPicPr>
          <p:cNvPr id="5" name="Content Placeholder 4">
            <a:extLst>
              <a:ext uri="{FF2B5EF4-FFF2-40B4-BE49-F238E27FC236}">
                <a16:creationId xmlns:a16="http://schemas.microsoft.com/office/drawing/2014/main" id="{7182FACE-57C6-8075-A612-297617860DBB}"/>
              </a:ext>
            </a:extLst>
          </p:cNvPr>
          <p:cNvPicPr>
            <a:picLocks noGrp="1" noChangeAspect="1"/>
          </p:cNvPicPr>
          <p:nvPr>
            <p:ph idx="1"/>
          </p:nvPr>
        </p:nvPicPr>
        <p:blipFill>
          <a:blip r:embed="rId2"/>
          <a:stretch>
            <a:fillRect/>
          </a:stretch>
        </p:blipFill>
        <p:spPr>
          <a:xfrm>
            <a:off x="502146" y="1924638"/>
            <a:ext cx="6300435" cy="3338290"/>
          </a:xfrm>
          <a:prstGeom prst="rect">
            <a:avLst/>
          </a:prstGeom>
        </p:spPr>
      </p:pic>
      <p:sp>
        <p:nvSpPr>
          <p:cNvPr id="4" name="Slide Number Placeholder 3">
            <a:extLst>
              <a:ext uri="{FF2B5EF4-FFF2-40B4-BE49-F238E27FC236}">
                <a16:creationId xmlns:a16="http://schemas.microsoft.com/office/drawing/2014/main" id="{D59B415B-427C-3D7D-1A68-060ACE54F609}"/>
              </a:ext>
            </a:extLst>
          </p:cNvPr>
          <p:cNvSpPr>
            <a:spLocks noGrp="1"/>
          </p:cNvSpPr>
          <p:nvPr>
            <p:ph type="sldNum" sz="quarter" idx="12"/>
          </p:nvPr>
        </p:nvSpPr>
        <p:spPr/>
        <p:txBody>
          <a:bodyPr/>
          <a:lstStyle/>
          <a:p>
            <a:fld id="{2AA81221-6CFF-482D-8DC1-B5FF537042AD}" type="slidenum">
              <a:rPr lang="fa-IR" smtClean="0"/>
              <a:pPr/>
              <a:t>33</a:t>
            </a:fld>
            <a:endParaRPr lang="fa-IR" dirty="0"/>
          </a:p>
        </p:txBody>
      </p:sp>
      <p:sp>
        <p:nvSpPr>
          <p:cNvPr id="6" name="Rectangle 5">
            <a:extLst>
              <a:ext uri="{FF2B5EF4-FFF2-40B4-BE49-F238E27FC236}">
                <a16:creationId xmlns:a16="http://schemas.microsoft.com/office/drawing/2014/main" id="{9637ED35-8017-4BDC-3ECD-1149D3C034B4}"/>
              </a:ext>
            </a:extLst>
          </p:cNvPr>
          <p:cNvSpPr/>
          <p:nvPr/>
        </p:nvSpPr>
        <p:spPr>
          <a:xfrm>
            <a:off x="1063336" y="5417607"/>
            <a:ext cx="5886450" cy="300082"/>
          </a:xfrm>
          <a:prstGeom prst="rect">
            <a:avLst/>
          </a:prstGeom>
        </p:spPr>
        <p:txBody>
          <a:bodyPr wrap="square">
            <a:spAutoFit/>
          </a:bodyPr>
          <a:lstStyle/>
          <a:p>
            <a:r>
              <a:rPr lang="en-US" sz="1350" b="1" dirty="0">
                <a:solidFill>
                  <a:schemeClr val="bg1"/>
                </a:solidFill>
                <a:latin typeface="Times-Bold"/>
              </a:rPr>
              <a:t>694 % Increase in life span relative to median survival time</a:t>
            </a:r>
            <a:endParaRPr lang="en-US" sz="1350" dirty="0">
              <a:solidFill>
                <a:schemeClr val="bg1"/>
              </a:solidFill>
            </a:endParaRPr>
          </a:p>
        </p:txBody>
      </p:sp>
      <p:sp>
        <p:nvSpPr>
          <p:cNvPr id="7" name="Rectangle 6">
            <a:extLst>
              <a:ext uri="{FF2B5EF4-FFF2-40B4-BE49-F238E27FC236}">
                <a16:creationId xmlns:a16="http://schemas.microsoft.com/office/drawing/2014/main" id="{4DA7C42D-6059-3598-EBA0-418B9068B4E8}"/>
              </a:ext>
            </a:extLst>
          </p:cNvPr>
          <p:cNvSpPr/>
          <p:nvPr/>
        </p:nvSpPr>
        <p:spPr>
          <a:xfrm>
            <a:off x="5399808" y="6356350"/>
            <a:ext cx="4090555" cy="461665"/>
          </a:xfrm>
          <a:prstGeom prst="rect">
            <a:avLst/>
          </a:prstGeom>
        </p:spPr>
        <p:txBody>
          <a:bodyPr wrap="square">
            <a:spAutoFit/>
          </a:bodyPr>
          <a:lstStyle/>
          <a:p>
            <a:r>
              <a:rPr lang="en-US" sz="1200" i="1" dirty="0">
                <a:solidFill>
                  <a:prstClr val="black"/>
                </a:solidFill>
                <a:latin typeface="Century Gothic" panose="020B0502020202020204"/>
              </a:rPr>
              <a:t>M.C. </a:t>
            </a:r>
            <a:r>
              <a:rPr lang="en-US" sz="1200" i="1" dirty="0" err="1">
                <a:solidFill>
                  <a:prstClr val="black"/>
                </a:solidFill>
                <a:latin typeface="Century Gothic" panose="020B0502020202020204"/>
              </a:rPr>
              <a:t>Biston</a:t>
            </a:r>
            <a:r>
              <a:rPr lang="en-US" sz="1200" i="1" dirty="0">
                <a:solidFill>
                  <a:prstClr val="black"/>
                </a:solidFill>
                <a:latin typeface="Century Gothic" panose="020B0502020202020204"/>
              </a:rPr>
              <a:t>, et al., Cancer research, 64, 2317-2323 (2004)</a:t>
            </a:r>
            <a:endParaRPr lang="en-US" sz="1200" dirty="0">
              <a:solidFill>
                <a:prstClr val="black"/>
              </a:solidFill>
              <a:latin typeface="Century Gothic" panose="020B0502020202020204"/>
            </a:endParaRPr>
          </a:p>
        </p:txBody>
      </p:sp>
      <p:sp>
        <p:nvSpPr>
          <p:cNvPr id="9" name="TextBox 8">
            <a:extLst>
              <a:ext uri="{FF2B5EF4-FFF2-40B4-BE49-F238E27FC236}">
                <a16:creationId xmlns:a16="http://schemas.microsoft.com/office/drawing/2014/main" id="{D1DA5C54-E335-98B2-8B3C-1A7C9DA2F265}"/>
              </a:ext>
            </a:extLst>
          </p:cNvPr>
          <p:cNvSpPr txBox="1"/>
          <p:nvPr/>
        </p:nvSpPr>
        <p:spPr>
          <a:xfrm>
            <a:off x="7434694" y="2778313"/>
            <a:ext cx="4662053" cy="1754326"/>
          </a:xfrm>
          <a:prstGeom prst="rect">
            <a:avLst/>
          </a:prstGeom>
          <a:noFill/>
        </p:spPr>
        <p:txBody>
          <a:bodyPr wrap="square">
            <a:spAutoFit/>
          </a:bodyPr>
          <a:lstStyle/>
          <a:p>
            <a:pPr algn="ctr"/>
            <a:r>
              <a:rPr lang="en-US" sz="1800" dirty="0">
                <a:solidFill>
                  <a:schemeClr val="bg1"/>
                </a:solidFill>
                <a:latin typeface="Helvetica"/>
              </a:rPr>
              <a:t>CT PAT + Chemo-</a:t>
            </a:r>
            <a:r>
              <a:rPr lang="en-US" sz="1800" dirty="0" err="1">
                <a:solidFill>
                  <a:schemeClr val="bg1"/>
                </a:solidFill>
                <a:latin typeface="Helvetica"/>
              </a:rPr>
              <a:t>therapic</a:t>
            </a:r>
            <a:endParaRPr lang="en-US" sz="1800" dirty="0">
              <a:solidFill>
                <a:schemeClr val="bg1"/>
              </a:solidFill>
              <a:latin typeface="Helvetica"/>
            </a:endParaRPr>
          </a:p>
          <a:p>
            <a:pPr algn="ctr">
              <a:buNone/>
            </a:pPr>
            <a:r>
              <a:rPr lang="en-US" dirty="0" err="1">
                <a:solidFill>
                  <a:schemeClr val="bg1"/>
                </a:solidFill>
                <a:latin typeface="Helvetica"/>
              </a:rPr>
              <a:t>Cisdiamminedichloroplatinum</a:t>
            </a:r>
            <a:r>
              <a:rPr lang="en-US" dirty="0">
                <a:solidFill>
                  <a:schemeClr val="bg1"/>
                </a:solidFill>
                <a:latin typeface="Helvetica"/>
              </a:rPr>
              <a:t>(CDDP)</a:t>
            </a:r>
          </a:p>
          <a:p>
            <a:pPr algn="ctr"/>
            <a:endParaRPr lang="en-US" sz="600" dirty="0">
              <a:solidFill>
                <a:schemeClr val="bg1"/>
              </a:solidFill>
              <a:latin typeface="Helvetica"/>
            </a:endParaRPr>
          </a:p>
          <a:p>
            <a:pPr algn="ctr"/>
            <a:r>
              <a:rPr lang="en-US" sz="1800" dirty="0">
                <a:solidFill>
                  <a:schemeClr val="bg1"/>
                </a:solidFill>
                <a:latin typeface="Helvetica"/>
              </a:rPr>
              <a:t>Irradiated controls</a:t>
            </a:r>
          </a:p>
          <a:p>
            <a:pPr algn="ctr"/>
            <a:endParaRPr lang="en-US" sz="600" dirty="0">
              <a:solidFill>
                <a:schemeClr val="bg1"/>
              </a:solidFill>
              <a:latin typeface="Helvetica"/>
            </a:endParaRPr>
          </a:p>
          <a:p>
            <a:pPr algn="ctr"/>
            <a:r>
              <a:rPr lang="en-US" sz="1800" dirty="0">
                <a:solidFill>
                  <a:schemeClr val="bg1"/>
                </a:solidFill>
                <a:latin typeface="Helvetica"/>
              </a:rPr>
              <a:t>Chemo-</a:t>
            </a:r>
            <a:r>
              <a:rPr lang="en-US" sz="1800" dirty="0" err="1">
                <a:solidFill>
                  <a:schemeClr val="bg1"/>
                </a:solidFill>
                <a:latin typeface="Helvetica"/>
              </a:rPr>
              <a:t>therapic</a:t>
            </a:r>
            <a:r>
              <a:rPr lang="en-US" sz="1800" dirty="0">
                <a:solidFill>
                  <a:schemeClr val="bg1"/>
                </a:solidFill>
                <a:latin typeface="Helvetica"/>
              </a:rPr>
              <a:t> (CDDP)</a:t>
            </a:r>
          </a:p>
          <a:p>
            <a:pPr algn="ctr"/>
            <a:endParaRPr lang="en-US" sz="600" dirty="0">
              <a:solidFill>
                <a:schemeClr val="bg1"/>
              </a:solidFill>
              <a:latin typeface="Helvetica"/>
            </a:endParaRPr>
          </a:p>
          <a:p>
            <a:pPr algn="ctr"/>
            <a:r>
              <a:rPr lang="en-US" sz="1800" dirty="0">
                <a:solidFill>
                  <a:schemeClr val="bg1"/>
                </a:solidFill>
                <a:latin typeface="Helvetica"/>
              </a:rPr>
              <a:t>Sham controls</a:t>
            </a:r>
          </a:p>
        </p:txBody>
      </p:sp>
    </p:spTree>
    <p:extLst>
      <p:ext uri="{BB962C8B-B14F-4D97-AF65-F5344CB8AC3E}">
        <p14:creationId xmlns:p14="http://schemas.microsoft.com/office/powerpoint/2010/main" val="184304529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89CA-AB48-8260-8DF2-19404AEEA695}"/>
              </a:ext>
            </a:extLst>
          </p:cNvPr>
          <p:cNvSpPr>
            <a:spLocks noGrp="1"/>
          </p:cNvSpPr>
          <p:nvPr>
            <p:ph type="title"/>
          </p:nvPr>
        </p:nvSpPr>
        <p:spPr/>
        <p:txBody>
          <a:bodyPr/>
          <a:lstStyle/>
          <a:p>
            <a:r>
              <a:rPr lang="en-US" dirty="0"/>
              <a:t>PHARMACEUTICALS and Synchrotron </a:t>
            </a:r>
          </a:p>
        </p:txBody>
      </p:sp>
      <p:sp>
        <p:nvSpPr>
          <p:cNvPr id="3" name="Content Placeholder 2">
            <a:extLst>
              <a:ext uri="{FF2B5EF4-FFF2-40B4-BE49-F238E27FC236}">
                <a16:creationId xmlns:a16="http://schemas.microsoft.com/office/drawing/2014/main" id="{54F40F5D-C985-0B11-A97E-DE28AE701403}"/>
              </a:ext>
            </a:extLst>
          </p:cNvPr>
          <p:cNvSpPr>
            <a:spLocks noGrp="1"/>
          </p:cNvSpPr>
          <p:nvPr>
            <p:ph idx="1"/>
          </p:nvPr>
        </p:nvSpPr>
        <p:spPr/>
        <p:txBody>
          <a:bodyPr/>
          <a:lstStyle/>
          <a:p>
            <a:r>
              <a:rPr lang="en-US" dirty="0"/>
              <a:t>Pharma and biotech firms make wide use of synchrotron X-rays for drug discovery, drug development and drug delivery systems, as well as health care technologies such as implants. </a:t>
            </a:r>
          </a:p>
        </p:txBody>
      </p:sp>
      <p:sp>
        <p:nvSpPr>
          <p:cNvPr id="4" name="Slide Number Placeholder 3">
            <a:extLst>
              <a:ext uri="{FF2B5EF4-FFF2-40B4-BE49-F238E27FC236}">
                <a16:creationId xmlns:a16="http://schemas.microsoft.com/office/drawing/2014/main" id="{1B705F75-BBDF-F3A2-2C81-C374681AC452}"/>
              </a:ext>
            </a:extLst>
          </p:cNvPr>
          <p:cNvSpPr>
            <a:spLocks noGrp="1"/>
          </p:cNvSpPr>
          <p:nvPr>
            <p:ph type="sldNum" sz="quarter" idx="12"/>
          </p:nvPr>
        </p:nvSpPr>
        <p:spPr/>
        <p:txBody>
          <a:bodyPr/>
          <a:lstStyle/>
          <a:p>
            <a:fld id="{2AA81221-6CFF-482D-8DC1-B5FF537042AD}" type="slidenum">
              <a:rPr lang="fa-IR" smtClean="0"/>
              <a:pPr/>
              <a:t>34</a:t>
            </a:fld>
            <a:endParaRPr lang="fa-IR" dirty="0"/>
          </a:p>
        </p:txBody>
      </p:sp>
    </p:spTree>
    <p:extLst>
      <p:ext uri="{BB962C8B-B14F-4D97-AF65-F5344CB8AC3E}">
        <p14:creationId xmlns:p14="http://schemas.microsoft.com/office/powerpoint/2010/main" val="314461781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A78F9-44FF-B8E8-E5F8-C809283255D0}"/>
              </a:ext>
            </a:extLst>
          </p:cNvPr>
          <p:cNvSpPr>
            <a:spLocks noGrp="1"/>
          </p:cNvSpPr>
          <p:nvPr>
            <p:ph type="title"/>
          </p:nvPr>
        </p:nvSpPr>
        <p:spPr>
          <a:xfrm>
            <a:off x="596900" y="-237"/>
            <a:ext cx="9625033" cy="1325563"/>
          </a:xfrm>
        </p:spPr>
        <p:txBody>
          <a:bodyPr/>
          <a:lstStyle/>
          <a:p>
            <a:pPr algn="ctr"/>
            <a:r>
              <a:rPr lang="en-US" sz="3600" dirty="0">
                <a:latin typeface="ITC Avant Garde Pro Book" pitchFamily="50" charset="0"/>
              </a:rPr>
              <a:t>Coronavirus drug developed with the help of synchrotron</a:t>
            </a:r>
          </a:p>
        </p:txBody>
      </p:sp>
      <p:sp>
        <p:nvSpPr>
          <p:cNvPr id="3" name="Slide Number Placeholder 2">
            <a:extLst>
              <a:ext uri="{FF2B5EF4-FFF2-40B4-BE49-F238E27FC236}">
                <a16:creationId xmlns:a16="http://schemas.microsoft.com/office/drawing/2014/main" id="{04B35177-08EF-2F7A-6079-5E12B1A32534}"/>
              </a:ext>
            </a:extLst>
          </p:cNvPr>
          <p:cNvSpPr>
            <a:spLocks noGrp="1"/>
          </p:cNvSpPr>
          <p:nvPr>
            <p:ph type="sldNum" idx="12"/>
          </p:nvPr>
        </p:nvSpPr>
        <p:spPr/>
        <p:txBody>
          <a:bodyPr/>
          <a:lstStyle/>
          <a:p>
            <a:fld id="{00000000-1234-1234-1234-123412341234}" type="slidenum">
              <a:rPr lang="en" smtClean="0"/>
              <a:pPr/>
              <a:t>35</a:t>
            </a:fld>
            <a:endParaRPr lang="en" dirty="0"/>
          </a:p>
        </p:txBody>
      </p:sp>
      <p:sp>
        <p:nvSpPr>
          <p:cNvPr id="8" name="TextBox 7">
            <a:extLst>
              <a:ext uri="{FF2B5EF4-FFF2-40B4-BE49-F238E27FC236}">
                <a16:creationId xmlns:a16="http://schemas.microsoft.com/office/drawing/2014/main" id="{91B54388-056F-CE17-E3BC-CEC761C0571E}"/>
              </a:ext>
            </a:extLst>
          </p:cNvPr>
          <p:cNvSpPr txBox="1"/>
          <p:nvPr/>
        </p:nvSpPr>
        <p:spPr>
          <a:xfrm>
            <a:off x="317145" y="1292304"/>
            <a:ext cx="6109055" cy="1384995"/>
          </a:xfrm>
          <a:prstGeom prst="rect">
            <a:avLst/>
          </a:prstGeom>
          <a:noFill/>
        </p:spPr>
        <p:txBody>
          <a:bodyPr wrap="square">
            <a:spAutoFit/>
          </a:bodyPr>
          <a:lstStyle/>
          <a:p>
            <a:pPr algn="just"/>
            <a:r>
              <a:rPr lang="en-US" sz="2800" dirty="0">
                <a:solidFill>
                  <a:schemeClr val="bg1"/>
                </a:solidFill>
              </a:rPr>
              <a:t>Mapping a SARS-CoV-2 protein led to the discovery of a compound to disable it.</a:t>
            </a:r>
            <a:endParaRPr lang="fa-IR" sz="2800" dirty="0">
              <a:solidFill>
                <a:schemeClr val="bg1"/>
              </a:solidFill>
            </a:endParaRPr>
          </a:p>
        </p:txBody>
      </p:sp>
      <p:pic>
        <p:nvPicPr>
          <p:cNvPr id="9" name="Picture 8">
            <a:extLst>
              <a:ext uri="{FF2B5EF4-FFF2-40B4-BE49-F238E27FC236}">
                <a16:creationId xmlns:a16="http://schemas.microsoft.com/office/drawing/2014/main" id="{B36F77BD-B7EA-156B-2BBC-ACABED5E2D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372" y="2883852"/>
            <a:ext cx="5061621" cy="2844680"/>
          </a:xfrm>
          <a:prstGeom prst="rect">
            <a:avLst/>
          </a:prstGeom>
          <a:noFill/>
          <a:ln>
            <a:noFill/>
          </a:ln>
        </p:spPr>
      </p:pic>
      <p:pic>
        <p:nvPicPr>
          <p:cNvPr id="1040" name="Picture 16" descr="WHO recommends Pfizer's COVID-19 pill, but poor nations may lack access |  Devex">
            <a:extLst>
              <a:ext uri="{FF2B5EF4-FFF2-40B4-BE49-F238E27FC236}">
                <a16:creationId xmlns:a16="http://schemas.microsoft.com/office/drawing/2014/main" id="{8404F882-392C-DD2A-1522-13AE8D179B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6884" y="4306192"/>
            <a:ext cx="3420217" cy="17873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DC8C46E-2E17-0BF1-F997-5095EDBE7669}"/>
              </a:ext>
            </a:extLst>
          </p:cNvPr>
          <p:cNvSpPr txBox="1"/>
          <p:nvPr/>
        </p:nvSpPr>
        <p:spPr>
          <a:xfrm>
            <a:off x="899973" y="5996028"/>
            <a:ext cx="4732020" cy="461665"/>
          </a:xfrm>
          <a:prstGeom prst="rect">
            <a:avLst/>
          </a:prstGeom>
          <a:noFill/>
        </p:spPr>
        <p:txBody>
          <a:bodyPr wrap="square">
            <a:spAutoFit/>
          </a:bodyPr>
          <a:lstStyle/>
          <a:p>
            <a:r>
              <a:rPr lang="en-US" sz="2400" b="1" dirty="0">
                <a:solidFill>
                  <a:srgbClr val="FFFF00"/>
                </a:solidFill>
                <a:latin typeface="ITC Avant Garde Pro Book" pitchFamily="50" charset="0"/>
              </a:rPr>
              <a:t>Company: </a:t>
            </a:r>
            <a:r>
              <a:rPr lang="en-US" sz="2400" dirty="0">
                <a:solidFill>
                  <a:srgbClr val="FFFF00"/>
                </a:solidFill>
                <a:latin typeface="ITC Avant Garde Pro Book" pitchFamily="50" charset="0"/>
              </a:rPr>
              <a:t>Pfizer</a:t>
            </a:r>
          </a:p>
        </p:txBody>
      </p:sp>
      <p:pic>
        <p:nvPicPr>
          <p:cNvPr id="1026" name="Picture 2" descr="Advanced Photon Source « BER Structural Biology and Imaging Resources">
            <a:extLst>
              <a:ext uri="{FF2B5EF4-FFF2-40B4-BE49-F238E27FC236}">
                <a16:creationId xmlns:a16="http://schemas.microsoft.com/office/drawing/2014/main" id="{5EAAC32C-C53D-F6E7-9EB7-E9801422E9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7221" y="1292304"/>
            <a:ext cx="4777634" cy="24039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BF84EDA-4FAD-D1D1-2ECF-10FE3A559D29}"/>
              </a:ext>
            </a:extLst>
          </p:cNvPr>
          <p:cNvSpPr txBox="1"/>
          <p:nvPr/>
        </p:nvSpPr>
        <p:spPr>
          <a:xfrm>
            <a:off x="7899400" y="3816550"/>
            <a:ext cx="6096000" cy="369332"/>
          </a:xfrm>
          <a:prstGeom prst="rect">
            <a:avLst/>
          </a:prstGeom>
          <a:noFill/>
        </p:spPr>
        <p:txBody>
          <a:bodyPr wrap="square">
            <a:spAutoFit/>
          </a:bodyPr>
          <a:lstStyle/>
          <a:p>
            <a:r>
              <a:rPr lang="en-US" b="1" dirty="0">
                <a:solidFill>
                  <a:schemeClr val="bg1">
                    <a:lumMod val="85000"/>
                  </a:schemeClr>
                </a:solidFill>
              </a:rPr>
              <a:t>Advanced Photon Source</a:t>
            </a:r>
          </a:p>
        </p:txBody>
      </p:sp>
    </p:spTree>
    <p:extLst>
      <p:ext uri="{BB962C8B-B14F-4D97-AF65-F5344CB8AC3E}">
        <p14:creationId xmlns:p14="http://schemas.microsoft.com/office/powerpoint/2010/main" val="367441896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250C5-E37D-8EB6-C36C-ABBFDBE64098}"/>
              </a:ext>
            </a:extLst>
          </p:cNvPr>
          <p:cNvSpPr>
            <a:spLocks noGrp="1"/>
          </p:cNvSpPr>
          <p:nvPr>
            <p:ph type="title"/>
          </p:nvPr>
        </p:nvSpPr>
        <p:spPr/>
        <p:txBody>
          <a:bodyPr>
            <a:normAutofit fontScale="90000"/>
          </a:bodyPr>
          <a:lstStyle/>
          <a:p>
            <a:r>
              <a:rPr lang="en-US" dirty="0"/>
              <a:t>BEATS, </a:t>
            </a:r>
            <a:r>
              <a:rPr lang="en-US" sz="3600" dirty="0"/>
              <a:t>the </a:t>
            </a:r>
            <a:r>
              <a:rPr lang="en-US" sz="3600" dirty="0" err="1"/>
              <a:t>BEAmline</a:t>
            </a:r>
            <a:r>
              <a:rPr lang="en-US" sz="3600" dirty="0"/>
              <a:t> for Tomography at SESAME</a:t>
            </a:r>
            <a:endParaRPr lang="en-US" dirty="0"/>
          </a:p>
        </p:txBody>
      </p:sp>
      <p:sp>
        <p:nvSpPr>
          <p:cNvPr id="3" name="Content Placeholder 2">
            <a:extLst>
              <a:ext uri="{FF2B5EF4-FFF2-40B4-BE49-F238E27FC236}">
                <a16:creationId xmlns:a16="http://schemas.microsoft.com/office/drawing/2014/main" id="{F62297D2-2417-F7A1-2E4B-7BC23AC383A3}"/>
              </a:ext>
            </a:extLst>
          </p:cNvPr>
          <p:cNvSpPr>
            <a:spLocks noGrp="1"/>
          </p:cNvSpPr>
          <p:nvPr>
            <p:ph idx="1"/>
          </p:nvPr>
        </p:nvSpPr>
        <p:spPr/>
        <p:txBody>
          <a:bodyPr>
            <a:normAutofit fontScale="92500"/>
          </a:bodyPr>
          <a:lstStyle/>
          <a:p>
            <a:r>
              <a:rPr lang="en-US" dirty="0"/>
              <a:t>The European Horizon 2020 project </a:t>
            </a:r>
            <a:r>
              <a:rPr lang="en-US" dirty="0" err="1"/>
              <a:t>BEAmline</a:t>
            </a:r>
            <a:r>
              <a:rPr lang="en-US" dirty="0"/>
              <a:t> for Tomography at SESAME (BEATS) has the objective to design, procure, construct and commission a beamline for hard X-ray full-field tomography at the SESAME synchrotron in Jordan.</a:t>
            </a:r>
          </a:p>
          <a:p>
            <a:r>
              <a:rPr lang="en-US" dirty="0"/>
              <a:t>The European grant is worth 6 million euros and span a four-year period from beginning 2019 to end 2022.</a:t>
            </a:r>
          </a:p>
          <a:p>
            <a:r>
              <a:rPr lang="en-US" dirty="0"/>
              <a:t>BEATS involves leading research facilities in the Middle East (SESAME and the Cyprus Institute), and European synchrotron radiation facilities ALBA-CELLS (Spain), DESY (Germany), the ESRF (France), </a:t>
            </a:r>
            <a:r>
              <a:rPr lang="en-US" dirty="0" err="1"/>
              <a:t>Elettra</a:t>
            </a:r>
            <a:r>
              <a:rPr lang="en-US" dirty="0"/>
              <a:t> (Italy), INFN (Italy), PSI (Switzerland), SESAME (Jordan) and SOLARIS (Poland).</a:t>
            </a:r>
          </a:p>
        </p:txBody>
      </p:sp>
      <p:sp>
        <p:nvSpPr>
          <p:cNvPr id="4" name="Slide Number Placeholder 3">
            <a:extLst>
              <a:ext uri="{FF2B5EF4-FFF2-40B4-BE49-F238E27FC236}">
                <a16:creationId xmlns:a16="http://schemas.microsoft.com/office/drawing/2014/main" id="{C4B3C99C-9CCF-98C7-C25C-C6FED9011F02}"/>
              </a:ext>
            </a:extLst>
          </p:cNvPr>
          <p:cNvSpPr>
            <a:spLocks noGrp="1"/>
          </p:cNvSpPr>
          <p:nvPr>
            <p:ph type="sldNum" sz="quarter" idx="12"/>
          </p:nvPr>
        </p:nvSpPr>
        <p:spPr/>
        <p:txBody>
          <a:bodyPr/>
          <a:lstStyle/>
          <a:p>
            <a:fld id="{2AA81221-6CFF-482D-8DC1-B5FF537042AD}" type="slidenum">
              <a:rPr lang="fa-IR" smtClean="0"/>
              <a:pPr/>
              <a:t>36</a:t>
            </a:fld>
            <a:endParaRPr lang="fa-IR" dirty="0"/>
          </a:p>
        </p:txBody>
      </p:sp>
    </p:spTree>
    <p:extLst>
      <p:ext uri="{BB962C8B-B14F-4D97-AF65-F5344CB8AC3E}">
        <p14:creationId xmlns:p14="http://schemas.microsoft.com/office/powerpoint/2010/main" val="375029248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94BF5-75CD-8604-C137-B97DCC4D16C9}"/>
              </a:ext>
            </a:extLst>
          </p:cNvPr>
          <p:cNvSpPr>
            <a:spLocks noGrp="1"/>
          </p:cNvSpPr>
          <p:nvPr>
            <p:ph type="title"/>
          </p:nvPr>
        </p:nvSpPr>
        <p:spPr/>
        <p:txBody>
          <a:bodyPr/>
          <a:lstStyle/>
          <a:p>
            <a:r>
              <a:rPr lang="en-US" dirty="0"/>
              <a:t>First 3D tomography images from BEATS</a:t>
            </a:r>
          </a:p>
        </p:txBody>
      </p:sp>
      <p:sp>
        <p:nvSpPr>
          <p:cNvPr id="3" name="Content Placeholder 2">
            <a:extLst>
              <a:ext uri="{FF2B5EF4-FFF2-40B4-BE49-F238E27FC236}">
                <a16:creationId xmlns:a16="http://schemas.microsoft.com/office/drawing/2014/main" id="{D8B7F3D5-97A4-3710-3DA4-9A15D1EC399F}"/>
              </a:ext>
            </a:extLst>
          </p:cNvPr>
          <p:cNvSpPr>
            <a:spLocks noGrp="1"/>
          </p:cNvSpPr>
          <p:nvPr>
            <p:ph idx="1"/>
          </p:nvPr>
        </p:nvSpPr>
        <p:spPr>
          <a:xfrm>
            <a:off x="471055" y="2005012"/>
            <a:ext cx="10882745" cy="4351338"/>
          </a:xfrm>
        </p:spPr>
        <p:txBody>
          <a:bodyPr>
            <a:normAutofit/>
          </a:bodyPr>
          <a:lstStyle/>
          <a:p>
            <a:r>
              <a:rPr lang="en-US" sz="2600" dirty="0"/>
              <a:t>The scientists used a vial of glass spheres of 300 µm in diameter as a test sample. The scan, which lasted just 12 seconds, involved taking over 1000 radiographic images of 12 </a:t>
            </a:r>
            <a:r>
              <a:rPr lang="en-US" sz="2600" dirty="0" err="1"/>
              <a:t>ms</a:t>
            </a:r>
            <a:r>
              <a:rPr lang="en-US" sz="2600" dirty="0"/>
              <a:t> exposure time with filtered white beam of the rotating sample.</a:t>
            </a:r>
          </a:p>
        </p:txBody>
      </p:sp>
      <p:sp>
        <p:nvSpPr>
          <p:cNvPr id="4" name="Slide Number Placeholder 3">
            <a:extLst>
              <a:ext uri="{FF2B5EF4-FFF2-40B4-BE49-F238E27FC236}">
                <a16:creationId xmlns:a16="http://schemas.microsoft.com/office/drawing/2014/main" id="{50ED8C21-8697-D612-B6F6-4EF7599B71FC}"/>
              </a:ext>
            </a:extLst>
          </p:cNvPr>
          <p:cNvSpPr>
            <a:spLocks noGrp="1"/>
          </p:cNvSpPr>
          <p:nvPr>
            <p:ph type="sldNum" sz="quarter" idx="12"/>
          </p:nvPr>
        </p:nvSpPr>
        <p:spPr/>
        <p:txBody>
          <a:bodyPr/>
          <a:lstStyle/>
          <a:p>
            <a:fld id="{2AA81221-6CFF-482D-8DC1-B5FF537042AD}" type="slidenum">
              <a:rPr lang="fa-IR" smtClean="0"/>
              <a:pPr/>
              <a:t>37</a:t>
            </a:fld>
            <a:endParaRPr lang="fa-IR" dirty="0"/>
          </a:p>
        </p:txBody>
      </p:sp>
      <p:pic>
        <p:nvPicPr>
          <p:cNvPr id="5" name="Picture 4">
            <a:extLst>
              <a:ext uri="{FF2B5EF4-FFF2-40B4-BE49-F238E27FC236}">
                <a16:creationId xmlns:a16="http://schemas.microsoft.com/office/drawing/2014/main" id="{5B4EED4B-54BD-737B-77A9-EC2A9C95E3AB}"/>
              </a:ext>
            </a:extLst>
          </p:cNvPr>
          <p:cNvPicPr>
            <a:picLocks noChangeAspect="1"/>
          </p:cNvPicPr>
          <p:nvPr/>
        </p:nvPicPr>
        <p:blipFill rotWithShape="1">
          <a:blip r:embed="rId2"/>
          <a:srcRect l="17121" t="27608" r="13031"/>
          <a:stretch/>
        </p:blipFill>
        <p:spPr>
          <a:xfrm>
            <a:off x="1249702" y="3631596"/>
            <a:ext cx="3904190" cy="3034776"/>
          </a:xfrm>
          <a:prstGeom prst="rect">
            <a:avLst/>
          </a:prstGeom>
        </p:spPr>
      </p:pic>
      <p:pic>
        <p:nvPicPr>
          <p:cNvPr id="6" name="Picture 5">
            <a:extLst>
              <a:ext uri="{FF2B5EF4-FFF2-40B4-BE49-F238E27FC236}">
                <a16:creationId xmlns:a16="http://schemas.microsoft.com/office/drawing/2014/main" id="{2FD6C512-6383-CA21-B267-AB0F78B5CBC7}"/>
              </a:ext>
            </a:extLst>
          </p:cNvPr>
          <p:cNvPicPr>
            <a:picLocks noChangeAspect="1"/>
          </p:cNvPicPr>
          <p:nvPr/>
        </p:nvPicPr>
        <p:blipFill>
          <a:blip r:embed="rId3"/>
          <a:stretch>
            <a:fillRect/>
          </a:stretch>
        </p:blipFill>
        <p:spPr>
          <a:xfrm>
            <a:off x="7038109" y="3576493"/>
            <a:ext cx="3144982" cy="3144982"/>
          </a:xfrm>
          <a:prstGeom prst="rect">
            <a:avLst/>
          </a:prstGeom>
        </p:spPr>
      </p:pic>
    </p:spTree>
    <p:extLst>
      <p:ext uri="{BB962C8B-B14F-4D97-AF65-F5344CB8AC3E}">
        <p14:creationId xmlns:p14="http://schemas.microsoft.com/office/powerpoint/2010/main" val="124752377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FA96CE-5BF6-26A4-42BB-B1BB5D5E1CD3}"/>
              </a:ext>
            </a:extLst>
          </p:cNvPr>
          <p:cNvSpPr>
            <a:spLocks noGrp="1"/>
          </p:cNvSpPr>
          <p:nvPr>
            <p:ph idx="1"/>
          </p:nvPr>
        </p:nvSpPr>
        <p:spPr>
          <a:xfrm>
            <a:off x="805218" y="2129051"/>
            <a:ext cx="10440537" cy="3495462"/>
          </a:xfrm>
        </p:spPr>
        <p:txBody>
          <a:bodyPr>
            <a:normAutofit lnSpcReduction="10000"/>
          </a:bodyPr>
          <a:lstStyle/>
          <a:p>
            <a:pPr marL="0" indent="0" algn="ctr">
              <a:buNone/>
            </a:pPr>
            <a:r>
              <a:rPr lang="en-US" dirty="0"/>
              <a:t>“Whenever we build something that is</a:t>
            </a:r>
            <a:br>
              <a:rPr lang="en-US" dirty="0"/>
            </a:br>
            <a:r>
              <a:rPr lang="en-US" dirty="0">
                <a:solidFill>
                  <a:srgbClr val="FFC000"/>
                </a:solidFill>
              </a:rPr>
              <a:t>2 or 3 orders of magnitude better </a:t>
            </a:r>
            <a:r>
              <a:rPr lang="en-US" dirty="0"/>
              <a:t>than any existing one,</a:t>
            </a:r>
            <a:br>
              <a:rPr lang="en-US" dirty="0"/>
            </a:br>
            <a:r>
              <a:rPr lang="en-US" dirty="0"/>
              <a:t>that will lead to a </a:t>
            </a:r>
            <a:r>
              <a:rPr lang="en-US" dirty="0">
                <a:solidFill>
                  <a:srgbClr val="FFC000"/>
                </a:solidFill>
              </a:rPr>
              <a:t>new science</a:t>
            </a:r>
            <a:r>
              <a:rPr lang="en-US" dirty="0"/>
              <a:t>.” </a:t>
            </a:r>
          </a:p>
          <a:p>
            <a:pPr marL="0" indent="0" algn="ctr">
              <a:buNone/>
            </a:pPr>
            <a:r>
              <a:rPr lang="en-US" sz="3200" i="1" dirty="0"/>
              <a:t>                                                  Heinz Maier-Leibnitz </a:t>
            </a:r>
          </a:p>
          <a:p>
            <a:endParaRPr lang="en-US" sz="3200" dirty="0"/>
          </a:p>
          <a:p>
            <a:endParaRPr lang="en-US" sz="3200" dirty="0">
              <a:solidFill>
                <a:srgbClr val="FFC000"/>
              </a:solidFill>
              <a:highlight>
                <a:srgbClr val="FFFF00"/>
              </a:highlight>
            </a:endParaRPr>
          </a:p>
          <a:p>
            <a:pPr marL="0" indent="0" algn="ctr">
              <a:buNone/>
            </a:pPr>
            <a:r>
              <a:rPr lang="en-US" sz="3200" b="1" dirty="0">
                <a:solidFill>
                  <a:srgbClr val="0070C0"/>
                </a:solidFill>
                <a:effectLst>
                  <a:outerShdw blurRad="38100" dist="38100" dir="2700000" algn="tl">
                    <a:srgbClr val="000000">
                      <a:alpha val="43137"/>
                    </a:srgbClr>
                  </a:outerShdw>
                </a:effectLst>
                <a:highlight>
                  <a:srgbClr val="FFFF00"/>
                </a:highlight>
              </a:rPr>
              <a:t>Thank you for your attention</a:t>
            </a:r>
          </a:p>
        </p:txBody>
      </p:sp>
      <p:sp>
        <p:nvSpPr>
          <p:cNvPr id="4" name="Slide Number Placeholder 3">
            <a:extLst>
              <a:ext uri="{FF2B5EF4-FFF2-40B4-BE49-F238E27FC236}">
                <a16:creationId xmlns:a16="http://schemas.microsoft.com/office/drawing/2014/main" id="{CAB244B4-7C24-B384-7586-7C164BA93048}"/>
              </a:ext>
            </a:extLst>
          </p:cNvPr>
          <p:cNvSpPr>
            <a:spLocks noGrp="1"/>
          </p:cNvSpPr>
          <p:nvPr>
            <p:ph type="sldNum" sz="quarter" idx="12"/>
          </p:nvPr>
        </p:nvSpPr>
        <p:spPr/>
        <p:txBody>
          <a:bodyPr/>
          <a:lstStyle/>
          <a:p>
            <a:fld id="{2AA81221-6CFF-482D-8DC1-B5FF537042AD}" type="slidenum">
              <a:rPr lang="fa-IR" smtClean="0"/>
              <a:pPr/>
              <a:t>38</a:t>
            </a:fld>
            <a:endParaRPr lang="fa-IR" dirty="0"/>
          </a:p>
        </p:txBody>
      </p:sp>
    </p:spTree>
    <p:extLst>
      <p:ext uri="{BB962C8B-B14F-4D97-AF65-F5344CB8AC3E}">
        <p14:creationId xmlns:p14="http://schemas.microsoft.com/office/powerpoint/2010/main" val="388713787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0AF2C-11FF-9BAC-9CB2-BBD9C4004E1B}"/>
              </a:ext>
            </a:extLst>
          </p:cNvPr>
          <p:cNvSpPr>
            <a:spLocks noGrp="1"/>
          </p:cNvSpPr>
          <p:nvPr>
            <p:ph type="title"/>
          </p:nvPr>
        </p:nvSpPr>
        <p:spPr/>
        <p:txBody>
          <a:bodyPr>
            <a:normAutofit fontScale="90000"/>
          </a:bodyPr>
          <a:lstStyle/>
          <a:p>
            <a:r>
              <a:rPr lang="en-GB" altLang="en-US" dirty="0"/>
              <a:t>Synchrotron radiation sources properties (1/2)</a:t>
            </a:r>
            <a:endParaRPr lang="en-US" dirty="0"/>
          </a:p>
        </p:txBody>
      </p:sp>
      <p:sp>
        <p:nvSpPr>
          <p:cNvPr id="7" name="Rectangle 3">
            <a:extLst>
              <a:ext uri="{FF2B5EF4-FFF2-40B4-BE49-F238E27FC236}">
                <a16:creationId xmlns:a16="http://schemas.microsoft.com/office/drawing/2014/main" id="{F8889306-B47D-79C6-88FC-A5E2FC549263}"/>
              </a:ext>
            </a:extLst>
          </p:cNvPr>
          <p:cNvSpPr>
            <a:spLocks noGrp="1" noChangeArrowheads="1"/>
          </p:cNvSpPr>
          <p:nvPr>
            <p:ph idx="1"/>
          </p:nvPr>
        </p:nvSpPr>
        <p:spPr>
          <a:xfrm>
            <a:off x="838200" y="2005012"/>
            <a:ext cx="10515600" cy="1968912"/>
          </a:xfrm>
        </p:spPr>
        <p:txBody>
          <a:bodyPr>
            <a:normAutofit fontScale="85000" lnSpcReduction="10000"/>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n-GB" altLang="en-US" dirty="0">
                <a:solidFill>
                  <a:schemeClr val="bg1"/>
                </a:solidFill>
                <a:latin typeface="+mn-lt"/>
              </a:rPr>
              <a:t>Broad Spectrum which covers from microwaves to hard X-rays; </a:t>
            </a:r>
          </a:p>
          <a:p>
            <a:r>
              <a:rPr lang="en-GB" altLang="en-US" dirty="0">
                <a:solidFill>
                  <a:schemeClr val="bg1"/>
                </a:solidFill>
                <a:latin typeface="+mn-lt"/>
              </a:rPr>
              <a:t>the user can select the wavelength required for experiment;</a:t>
            </a:r>
          </a:p>
          <a:p>
            <a:r>
              <a:rPr lang="en-GB" altLang="en-US" dirty="0">
                <a:solidFill>
                  <a:schemeClr val="bg1"/>
                </a:solidFill>
                <a:latin typeface="+mn-lt"/>
              </a:rPr>
              <a:t>either with a monochromator 	or adjusting the emission wavelength of insertion devices</a:t>
            </a:r>
          </a:p>
        </p:txBody>
      </p:sp>
      <p:sp>
        <p:nvSpPr>
          <p:cNvPr id="6" name="Slide Number Placeholder 5">
            <a:extLst>
              <a:ext uri="{FF2B5EF4-FFF2-40B4-BE49-F238E27FC236}">
                <a16:creationId xmlns:a16="http://schemas.microsoft.com/office/drawing/2014/main" id="{A7DF1872-444E-A28D-C10C-9C9907427B8C}"/>
              </a:ext>
            </a:extLst>
          </p:cNvPr>
          <p:cNvSpPr>
            <a:spLocks noGrp="1"/>
          </p:cNvSpPr>
          <p:nvPr>
            <p:ph type="sldNum" sz="quarter" idx="12"/>
          </p:nvPr>
        </p:nvSpPr>
        <p:spPr/>
        <p:txBody>
          <a:bodyPr/>
          <a:lstStyle/>
          <a:p>
            <a:fld id="{2AA81221-6CFF-482D-8DC1-B5FF537042AD}" type="slidenum">
              <a:rPr lang="fa-IR" smtClean="0"/>
              <a:pPr/>
              <a:t>4</a:t>
            </a:fld>
            <a:endParaRPr lang="fa-IR"/>
          </a:p>
        </p:txBody>
      </p:sp>
      <p:pic>
        <p:nvPicPr>
          <p:cNvPr id="8" name="Picture 4">
            <a:extLst>
              <a:ext uri="{FF2B5EF4-FFF2-40B4-BE49-F238E27FC236}">
                <a16:creationId xmlns:a16="http://schemas.microsoft.com/office/drawing/2014/main" id="{41006FB1-98CC-6F08-9B79-7EFD39F5E5DC}"/>
              </a:ext>
            </a:extLst>
          </p:cNvPr>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b="18325"/>
          <a:stretch/>
        </p:blipFill>
        <p:spPr bwMode="auto">
          <a:xfrm>
            <a:off x="0" y="3917689"/>
            <a:ext cx="12192000" cy="2940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441269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3AA33-FBD7-787B-5D5C-F47D465F2F6D}"/>
              </a:ext>
            </a:extLst>
          </p:cNvPr>
          <p:cNvSpPr>
            <a:spLocks noGrp="1"/>
          </p:cNvSpPr>
          <p:nvPr>
            <p:ph type="title"/>
          </p:nvPr>
        </p:nvSpPr>
        <p:spPr/>
        <p:txBody>
          <a:bodyPr>
            <a:normAutofit fontScale="90000"/>
          </a:bodyPr>
          <a:lstStyle/>
          <a:p>
            <a:r>
              <a:rPr lang="en-GB" altLang="en-US" dirty="0"/>
              <a:t>Synchrotron radiation sources properties (2/2)</a:t>
            </a:r>
            <a:endParaRPr lang="en-US" dirty="0"/>
          </a:p>
        </p:txBody>
      </p:sp>
      <p:graphicFrame>
        <p:nvGraphicFramePr>
          <p:cNvPr id="5" name="Content Placeholder 4">
            <a:extLst>
              <a:ext uri="{FF2B5EF4-FFF2-40B4-BE49-F238E27FC236}">
                <a16:creationId xmlns:a16="http://schemas.microsoft.com/office/drawing/2014/main" id="{7195965D-2D8A-2F2D-6901-31D748079E65}"/>
              </a:ext>
            </a:extLst>
          </p:cNvPr>
          <p:cNvGraphicFramePr>
            <a:graphicFrameLocks noGrp="1"/>
          </p:cNvGraphicFramePr>
          <p:nvPr>
            <p:ph idx="1"/>
          </p:nvPr>
        </p:nvGraphicFramePr>
        <p:xfrm>
          <a:off x="297180" y="1893347"/>
          <a:ext cx="11532870" cy="44630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CE8B2C55-F870-151E-AE9B-D9DBAC3C91A9}"/>
              </a:ext>
            </a:extLst>
          </p:cNvPr>
          <p:cNvSpPr>
            <a:spLocks noGrp="1"/>
          </p:cNvSpPr>
          <p:nvPr>
            <p:ph type="sldNum" sz="quarter" idx="12"/>
          </p:nvPr>
        </p:nvSpPr>
        <p:spPr/>
        <p:txBody>
          <a:bodyPr/>
          <a:lstStyle/>
          <a:p>
            <a:fld id="{2AA81221-6CFF-482D-8DC1-B5FF537042AD}" type="slidenum">
              <a:rPr lang="fa-IR" smtClean="0"/>
              <a:pPr/>
              <a:t>5</a:t>
            </a:fld>
            <a:endParaRPr lang="fa-IR" dirty="0"/>
          </a:p>
        </p:txBody>
      </p:sp>
    </p:spTree>
    <p:extLst>
      <p:ext uri="{BB962C8B-B14F-4D97-AF65-F5344CB8AC3E}">
        <p14:creationId xmlns:p14="http://schemas.microsoft.com/office/powerpoint/2010/main" val="388917005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02037856-D5DD-417D-89AB-16E4AA4D0E53}"/>
                                            </p:graphicEl>
                                          </p:spTgt>
                                        </p:tgtEl>
                                        <p:attrNameLst>
                                          <p:attrName>style.visibility</p:attrName>
                                        </p:attrNameLst>
                                      </p:cBhvr>
                                      <p:to>
                                        <p:strVal val="visible"/>
                                      </p:to>
                                    </p:set>
                                    <p:animEffect transition="in" filter="fade">
                                      <p:cBhvr>
                                        <p:cTn id="7" dur="1000"/>
                                        <p:tgtEl>
                                          <p:spTgt spid="5">
                                            <p:graphicEl>
                                              <a:dgm id="{02037856-D5DD-417D-89AB-16E4AA4D0E53}"/>
                                            </p:graphicEl>
                                          </p:spTgt>
                                        </p:tgtEl>
                                      </p:cBhvr>
                                    </p:animEffect>
                                    <p:anim calcmode="lin" valueType="num">
                                      <p:cBhvr>
                                        <p:cTn id="8" dur="1000" fill="hold"/>
                                        <p:tgtEl>
                                          <p:spTgt spid="5">
                                            <p:graphicEl>
                                              <a:dgm id="{02037856-D5DD-417D-89AB-16E4AA4D0E53}"/>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02037856-D5DD-417D-89AB-16E4AA4D0E53}"/>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graphicEl>
                                              <a:dgm id="{1E723EDE-D3CE-4AAA-B686-D7DC4F98E21D}"/>
                                            </p:graphicEl>
                                          </p:spTgt>
                                        </p:tgtEl>
                                        <p:attrNameLst>
                                          <p:attrName>style.visibility</p:attrName>
                                        </p:attrNameLst>
                                      </p:cBhvr>
                                      <p:to>
                                        <p:strVal val="visible"/>
                                      </p:to>
                                    </p:set>
                                    <p:animEffect transition="in" filter="fade">
                                      <p:cBhvr>
                                        <p:cTn id="13" dur="1000"/>
                                        <p:tgtEl>
                                          <p:spTgt spid="5">
                                            <p:graphicEl>
                                              <a:dgm id="{1E723EDE-D3CE-4AAA-B686-D7DC4F98E21D}"/>
                                            </p:graphicEl>
                                          </p:spTgt>
                                        </p:tgtEl>
                                      </p:cBhvr>
                                    </p:animEffect>
                                    <p:anim calcmode="lin" valueType="num">
                                      <p:cBhvr>
                                        <p:cTn id="14" dur="1000" fill="hold"/>
                                        <p:tgtEl>
                                          <p:spTgt spid="5">
                                            <p:graphicEl>
                                              <a:dgm id="{1E723EDE-D3CE-4AAA-B686-D7DC4F98E21D}"/>
                                            </p:graphicEl>
                                          </p:spTgt>
                                        </p:tgtEl>
                                        <p:attrNameLst>
                                          <p:attrName>ppt_x</p:attrName>
                                        </p:attrNameLst>
                                      </p:cBhvr>
                                      <p:tavLst>
                                        <p:tav tm="0">
                                          <p:val>
                                            <p:strVal val="#ppt_x"/>
                                          </p:val>
                                        </p:tav>
                                        <p:tav tm="100000">
                                          <p:val>
                                            <p:strVal val="#ppt_x"/>
                                          </p:val>
                                        </p:tav>
                                      </p:tavLst>
                                    </p:anim>
                                    <p:anim calcmode="lin" valueType="num">
                                      <p:cBhvr>
                                        <p:cTn id="15" dur="1000" fill="hold"/>
                                        <p:tgtEl>
                                          <p:spTgt spid="5">
                                            <p:graphicEl>
                                              <a:dgm id="{1E723EDE-D3CE-4AAA-B686-D7DC4F98E21D}"/>
                                            </p:graphic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graphicEl>
                                              <a:dgm id="{E993CA6C-1592-4FD8-8BC0-95AD2AA566D0}"/>
                                            </p:graphicEl>
                                          </p:spTgt>
                                        </p:tgtEl>
                                        <p:attrNameLst>
                                          <p:attrName>style.visibility</p:attrName>
                                        </p:attrNameLst>
                                      </p:cBhvr>
                                      <p:to>
                                        <p:strVal val="visible"/>
                                      </p:to>
                                    </p:set>
                                    <p:animEffect transition="in" filter="fade">
                                      <p:cBhvr>
                                        <p:cTn id="20" dur="1000"/>
                                        <p:tgtEl>
                                          <p:spTgt spid="5">
                                            <p:graphicEl>
                                              <a:dgm id="{E993CA6C-1592-4FD8-8BC0-95AD2AA566D0}"/>
                                            </p:graphicEl>
                                          </p:spTgt>
                                        </p:tgtEl>
                                      </p:cBhvr>
                                    </p:animEffect>
                                    <p:anim calcmode="lin" valueType="num">
                                      <p:cBhvr>
                                        <p:cTn id="21" dur="1000" fill="hold"/>
                                        <p:tgtEl>
                                          <p:spTgt spid="5">
                                            <p:graphicEl>
                                              <a:dgm id="{E993CA6C-1592-4FD8-8BC0-95AD2AA566D0}"/>
                                            </p:graphicEl>
                                          </p:spTgt>
                                        </p:tgtEl>
                                        <p:attrNameLst>
                                          <p:attrName>ppt_x</p:attrName>
                                        </p:attrNameLst>
                                      </p:cBhvr>
                                      <p:tavLst>
                                        <p:tav tm="0">
                                          <p:val>
                                            <p:strVal val="#ppt_x"/>
                                          </p:val>
                                        </p:tav>
                                        <p:tav tm="100000">
                                          <p:val>
                                            <p:strVal val="#ppt_x"/>
                                          </p:val>
                                        </p:tav>
                                      </p:tavLst>
                                    </p:anim>
                                    <p:anim calcmode="lin" valueType="num">
                                      <p:cBhvr>
                                        <p:cTn id="22" dur="1000" fill="hold"/>
                                        <p:tgtEl>
                                          <p:spTgt spid="5">
                                            <p:graphicEl>
                                              <a:dgm id="{E993CA6C-1592-4FD8-8BC0-95AD2AA566D0}"/>
                                            </p:graphic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5">
                                            <p:graphicEl>
                                              <a:dgm id="{DE8DC42F-3019-4E09-B32D-A9137525D641}"/>
                                            </p:graphicEl>
                                          </p:spTgt>
                                        </p:tgtEl>
                                        <p:attrNameLst>
                                          <p:attrName>style.visibility</p:attrName>
                                        </p:attrNameLst>
                                      </p:cBhvr>
                                      <p:to>
                                        <p:strVal val="visible"/>
                                      </p:to>
                                    </p:set>
                                    <p:animEffect transition="in" filter="fade">
                                      <p:cBhvr>
                                        <p:cTn id="26" dur="1000"/>
                                        <p:tgtEl>
                                          <p:spTgt spid="5">
                                            <p:graphicEl>
                                              <a:dgm id="{DE8DC42F-3019-4E09-B32D-A9137525D641}"/>
                                            </p:graphicEl>
                                          </p:spTgt>
                                        </p:tgtEl>
                                      </p:cBhvr>
                                    </p:animEffect>
                                    <p:anim calcmode="lin" valueType="num">
                                      <p:cBhvr>
                                        <p:cTn id="27" dur="1000" fill="hold"/>
                                        <p:tgtEl>
                                          <p:spTgt spid="5">
                                            <p:graphicEl>
                                              <a:dgm id="{DE8DC42F-3019-4E09-B32D-A9137525D641}"/>
                                            </p:graphicEl>
                                          </p:spTgt>
                                        </p:tgtEl>
                                        <p:attrNameLst>
                                          <p:attrName>ppt_x</p:attrName>
                                        </p:attrNameLst>
                                      </p:cBhvr>
                                      <p:tavLst>
                                        <p:tav tm="0">
                                          <p:val>
                                            <p:strVal val="#ppt_x"/>
                                          </p:val>
                                        </p:tav>
                                        <p:tav tm="100000">
                                          <p:val>
                                            <p:strVal val="#ppt_x"/>
                                          </p:val>
                                        </p:tav>
                                      </p:tavLst>
                                    </p:anim>
                                    <p:anim calcmode="lin" valueType="num">
                                      <p:cBhvr>
                                        <p:cTn id="28" dur="1000" fill="hold"/>
                                        <p:tgtEl>
                                          <p:spTgt spid="5">
                                            <p:graphicEl>
                                              <a:dgm id="{DE8DC42F-3019-4E09-B32D-A9137525D641}"/>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graphicEl>
                                              <a:dgm id="{F2C2D9A1-6818-488B-A535-2CB679B3E6FE}"/>
                                            </p:graphicEl>
                                          </p:spTgt>
                                        </p:tgtEl>
                                        <p:attrNameLst>
                                          <p:attrName>style.visibility</p:attrName>
                                        </p:attrNameLst>
                                      </p:cBhvr>
                                      <p:to>
                                        <p:strVal val="visible"/>
                                      </p:to>
                                    </p:set>
                                    <p:animEffect transition="in" filter="fade">
                                      <p:cBhvr>
                                        <p:cTn id="33" dur="1000"/>
                                        <p:tgtEl>
                                          <p:spTgt spid="5">
                                            <p:graphicEl>
                                              <a:dgm id="{F2C2D9A1-6818-488B-A535-2CB679B3E6FE}"/>
                                            </p:graphicEl>
                                          </p:spTgt>
                                        </p:tgtEl>
                                      </p:cBhvr>
                                    </p:animEffect>
                                    <p:anim calcmode="lin" valueType="num">
                                      <p:cBhvr>
                                        <p:cTn id="34" dur="1000" fill="hold"/>
                                        <p:tgtEl>
                                          <p:spTgt spid="5">
                                            <p:graphicEl>
                                              <a:dgm id="{F2C2D9A1-6818-488B-A535-2CB679B3E6FE}"/>
                                            </p:graphicEl>
                                          </p:spTgt>
                                        </p:tgtEl>
                                        <p:attrNameLst>
                                          <p:attrName>ppt_x</p:attrName>
                                        </p:attrNameLst>
                                      </p:cBhvr>
                                      <p:tavLst>
                                        <p:tav tm="0">
                                          <p:val>
                                            <p:strVal val="#ppt_x"/>
                                          </p:val>
                                        </p:tav>
                                        <p:tav tm="100000">
                                          <p:val>
                                            <p:strVal val="#ppt_x"/>
                                          </p:val>
                                        </p:tav>
                                      </p:tavLst>
                                    </p:anim>
                                    <p:anim calcmode="lin" valueType="num">
                                      <p:cBhvr>
                                        <p:cTn id="35" dur="1000" fill="hold"/>
                                        <p:tgtEl>
                                          <p:spTgt spid="5">
                                            <p:graphicEl>
                                              <a:dgm id="{F2C2D9A1-6818-488B-A535-2CB679B3E6FE}"/>
                                            </p:graphicEl>
                                          </p:spTgt>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2" presetClass="entr" presetSubtype="0" fill="hold" grpId="0" nodeType="afterEffect">
                                  <p:stCondLst>
                                    <p:cond delay="0"/>
                                  </p:stCondLst>
                                  <p:childTnLst>
                                    <p:set>
                                      <p:cBhvr>
                                        <p:cTn id="38" dur="1" fill="hold">
                                          <p:stCondLst>
                                            <p:cond delay="0"/>
                                          </p:stCondLst>
                                        </p:cTn>
                                        <p:tgtEl>
                                          <p:spTgt spid="5">
                                            <p:graphicEl>
                                              <a:dgm id="{78F25087-E8FF-420A-81D7-C8B637B2878D}"/>
                                            </p:graphicEl>
                                          </p:spTgt>
                                        </p:tgtEl>
                                        <p:attrNameLst>
                                          <p:attrName>style.visibility</p:attrName>
                                        </p:attrNameLst>
                                      </p:cBhvr>
                                      <p:to>
                                        <p:strVal val="visible"/>
                                      </p:to>
                                    </p:set>
                                    <p:animEffect transition="in" filter="fade">
                                      <p:cBhvr>
                                        <p:cTn id="39" dur="1000"/>
                                        <p:tgtEl>
                                          <p:spTgt spid="5">
                                            <p:graphicEl>
                                              <a:dgm id="{78F25087-E8FF-420A-81D7-C8B637B2878D}"/>
                                            </p:graphicEl>
                                          </p:spTgt>
                                        </p:tgtEl>
                                      </p:cBhvr>
                                    </p:animEffect>
                                    <p:anim calcmode="lin" valueType="num">
                                      <p:cBhvr>
                                        <p:cTn id="40" dur="1000" fill="hold"/>
                                        <p:tgtEl>
                                          <p:spTgt spid="5">
                                            <p:graphicEl>
                                              <a:dgm id="{78F25087-E8FF-420A-81D7-C8B637B2878D}"/>
                                            </p:graphicEl>
                                          </p:spTgt>
                                        </p:tgtEl>
                                        <p:attrNameLst>
                                          <p:attrName>ppt_x</p:attrName>
                                        </p:attrNameLst>
                                      </p:cBhvr>
                                      <p:tavLst>
                                        <p:tav tm="0">
                                          <p:val>
                                            <p:strVal val="#ppt_x"/>
                                          </p:val>
                                        </p:tav>
                                        <p:tav tm="100000">
                                          <p:val>
                                            <p:strVal val="#ppt_x"/>
                                          </p:val>
                                        </p:tav>
                                      </p:tavLst>
                                    </p:anim>
                                    <p:anim calcmode="lin" valueType="num">
                                      <p:cBhvr>
                                        <p:cTn id="41" dur="1000" fill="hold"/>
                                        <p:tgtEl>
                                          <p:spTgt spid="5">
                                            <p:graphicEl>
                                              <a:dgm id="{78F25087-E8FF-420A-81D7-C8B637B2878D}"/>
                                            </p:graphic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5">
                                            <p:graphicEl>
                                              <a:dgm id="{C485B950-D1C4-4942-AD40-80A82DAA57CA}"/>
                                            </p:graphicEl>
                                          </p:spTgt>
                                        </p:tgtEl>
                                        <p:attrNameLst>
                                          <p:attrName>style.visibility</p:attrName>
                                        </p:attrNameLst>
                                      </p:cBhvr>
                                      <p:to>
                                        <p:strVal val="visible"/>
                                      </p:to>
                                    </p:set>
                                    <p:animEffect transition="in" filter="fade">
                                      <p:cBhvr>
                                        <p:cTn id="46" dur="1000"/>
                                        <p:tgtEl>
                                          <p:spTgt spid="5">
                                            <p:graphicEl>
                                              <a:dgm id="{C485B950-D1C4-4942-AD40-80A82DAA57CA}"/>
                                            </p:graphicEl>
                                          </p:spTgt>
                                        </p:tgtEl>
                                      </p:cBhvr>
                                    </p:animEffect>
                                    <p:anim calcmode="lin" valueType="num">
                                      <p:cBhvr>
                                        <p:cTn id="47" dur="1000" fill="hold"/>
                                        <p:tgtEl>
                                          <p:spTgt spid="5">
                                            <p:graphicEl>
                                              <a:dgm id="{C485B950-D1C4-4942-AD40-80A82DAA57CA}"/>
                                            </p:graphicEl>
                                          </p:spTgt>
                                        </p:tgtEl>
                                        <p:attrNameLst>
                                          <p:attrName>ppt_x</p:attrName>
                                        </p:attrNameLst>
                                      </p:cBhvr>
                                      <p:tavLst>
                                        <p:tav tm="0">
                                          <p:val>
                                            <p:strVal val="#ppt_x"/>
                                          </p:val>
                                        </p:tav>
                                        <p:tav tm="100000">
                                          <p:val>
                                            <p:strVal val="#ppt_x"/>
                                          </p:val>
                                        </p:tav>
                                      </p:tavLst>
                                    </p:anim>
                                    <p:anim calcmode="lin" valueType="num">
                                      <p:cBhvr>
                                        <p:cTn id="48" dur="1000" fill="hold"/>
                                        <p:tgtEl>
                                          <p:spTgt spid="5">
                                            <p:graphicEl>
                                              <a:dgm id="{C485B950-D1C4-4942-AD40-80A82DAA57CA}"/>
                                            </p:graphicEl>
                                          </p:spTgt>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42" presetClass="entr" presetSubtype="0" fill="hold" grpId="0" nodeType="afterEffect">
                                  <p:stCondLst>
                                    <p:cond delay="0"/>
                                  </p:stCondLst>
                                  <p:childTnLst>
                                    <p:set>
                                      <p:cBhvr>
                                        <p:cTn id="51" dur="1" fill="hold">
                                          <p:stCondLst>
                                            <p:cond delay="0"/>
                                          </p:stCondLst>
                                        </p:cTn>
                                        <p:tgtEl>
                                          <p:spTgt spid="5">
                                            <p:graphicEl>
                                              <a:dgm id="{87258B4F-2336-4E25-A6F0-49A6A36A8525}"/>
                                            </p:graphicEl>
                                          </p:spTgt>
                                        </p:tgtEl>
                                        <p:attrNameLst>
                                          <p:attrName>style.visibility</p:attrName>
                                        </p:attrNameLst>
                                      </p:cBhvr>
                                      <p:to>
                                        <p:strVal val="visible"/>
                                      </p:to>
                                    </p:set>
                                    <p:animEffect transition="in" filter="fade">
                                      <p:cBhvr>
                                        <p:cTn id="52" dur="1000"/>
                                        <p:tgtEl>
                                          <p:spTgt spid="5">
                                            <p:graphicEl>
                                              <a:dgm id="{87258B4F-2336-4E25-A6F0-49A6A36A8525}"/>
                                            </p:graphicEl>
                                          </p:spTgt>
                                        </p:tgtEl>
                                      </p:cBhvr>
                                    </p:animEffect>
                                    <p:anim calcmode="lin" valueType="num">
                                      <p:cBhvr>
                                        <p:cTn id="53" dur="1000" fill="hold"/>
                                        <p:tgtEl>
                                          <p:spTgt spid="5">
                                            <p:graphicEl>
                                              <a:dgm id="{87258B4F-2336-4E25-A6F0-49A6A36A8525}"/>
                                            </p:graphicEl>
                                          </p:spTgt>
                                        </p:tgtEl>
                                        <p:attrNameLst>
                                          <p:attrName>ppt_x</p:attrName>
                                        </p:attrNameLst>
                                      </p:cBhvr>
                                      <p:tavLst>
                                        <p:tav tm="0">
                                          <p:val>
                                            <p:strVal val="#ppt_x"/>
                                          </p:val>
                                        </p:tav>
                                        <p:tav tm="100000">
                                          <p:val>
                                            <p:strVal val="#ppt_x"/>
                                          </p:val>
                                        </p:tav>
                                      </p:tavLst>
                                    </p:anim>
                                    <p:anim calcmode="lin" valueType="num">
                                      <p:cBhvr>
                                        <p:cTn id="54" dur="1000" fill="hold"/>
                                        <p:tgtEl>
                                          <p:spTgt spid="5">
                                            <p:graphicEl>
                                              <a:dgm id="{87258B4F-2336-4E25-A6F0-49A6A36A8525}"/>
                                            </p:graphic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5">
                                            <p:graphicEl>
                                              <a:dgm id="{B3616E8E-EF19-4A47-AC40-BB2161B15E0D}"/>
                                            </p:graphicEl>
                                          </p:spTgt>
                                        </p:tgtEl>
                                        <p:attrNameLst>
                                          <p:attrName>style.visibility</p:attrName>
                                        </p:attrNameLst>
                                      </p:cBhvr>
                                      <p:to>
                                        <p:strVal val="visible"/>
                                      </p:to>
                                    </p:set>
                                    <p:animEffect transition="in" filter="fade">
                                      <p:cBhvr>
                                        <p:cTn id="59" dur="1000"/>
                                        <p:tgtEl>
                                          <p:spTgt spid="5">
                                            <p:graphicEl>
                                              <a:dgm id="{B3616E8E-EF19-4A47-AC40-BB2161B15E0D}"/>
                                            </p:graphicEl>
                                          </p:spTgt>
                                        </p:tgtEl>
                                      </p:cBhvr>
                                    </p:animEffect>
                                    <p:anim calcmode="lin" valueType="num">
                                      <p:cBhvr>
                                        <p:cTn id="60" dur="1000" fill="hold"/>
                                        <p:tgtEl>
                                          <p:spTgt spid="5">
                                            <p:graphicEl>
                                              <a:dgm id="{B3616E8E-EF19-4A47-AC40-BB2161B15E0D}"/>
                                            </p:graphicEl>
                                          </p:spTgt>
                                        </p:tgtEl>
                                        <p:attrNameLst>
                                          <p:attrName>ppt_x</p:attrName>
                                        </p:attrNameLst>
                                      </p:cBhvr>
                                      <p:tavLst>
                                        <p:tav tm="0">
                                          <p:val>
                                            <p:strVal val="#ppt_x"/>
                                          </p:val>
                                        </p:tav>
                                        <p:tav tm="100000">
                                          <p:val>
                                            <p:strVal val="#ppt_x"/>
                                          </p:val>
                                        </p:tav>
                                      </p:tavLst>
                                    </p:anim>
                                    <p:anim calcmode="lin" valueType="num">
                                      <p:cBhvr>
                                        <p:cTn id="61" dur="1000" fill="hold"/>
                                        <p:tgtEl>
                                          <p:spTgt spid="5">
                                            <p:graphicEl>
                                              <a:dgm id="{B3616E8E-EF19-4A47-AC40-BB2161B15E0D}"/>
                                            </p:graphicEl>
                                          </p:spTgt>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42" presetClass="entr" presetSubtype="0" fill="hold" grpId="0" nodeType="afterEffect">
                                  <p:stCondLst>
                                    <p:cond delay="0"/>
                                  </p:stCondLst>
                                  <p:childTnLst>
                                    <p:set>
                                      <p:cBhvr>
                                        <p:cTn id="64" dur="1" fill="hold">
                                          <p:stCondLst>
                                            <p:cond delay="0"/>
                                          </p:stCondLst>
                                        </p:cTn>
                                        <p:tgtEl>
                                          <p:spTgt spid="5">
                                            <p:graphicEl>
                                              <a:dgm id="{A13B5915-9C39-4125-B838-7A7FD49F39B6}"/>
                                            </p:graphicEl>
                                          </p:spTgt>
                                        </p:tgtEl>
                                        <p:attrNameLst>
                                          <p:attrName>style.visibility</p:attrName>
                                        </p:attrNameLst>
                                      </p:cBhvr>
                                      <p:to>
                                        <p:strVal val="visible"/>
                                      </p:to>
                                    </p:set>
                                    <p:animEffect transition="in" filter="fade">
                                      <p:cBhvr>
                                        <p:cTn id="65" dur="1000"/>
                                        <p:tgtEl>
                                          <p:spTgt spid="5">
                                            <p:graphicEl>
                                              <a:dgm id="{A13B5915-9C39-4125-B838-7A7FD49F39B6}"/>
                                            </p:graphicEl>
                                          </p:spTgt>
                                        </p:tgtEl>
                                      </p:cBhvr>
                                    </p:animEffect>
                                    <p:anim calcmode="lin" valueType="num">
                                      <p:cBhvr>
                                        <p:cTn id="66" dur="1000" fill="hold"/>
                                        <p:tgtEl>
                                          <p:spTgt spid="5">
                                            <p:graphicEl>
                                              <a:dgm id="{A13B5915-9C39-4125-B838-7A7FD49F39B6}"/>
                                            </p:graphicEl>
                                          </p:spTgt>
                                        </p:tgtEl>
                                        <p:attrNameLst>
                                          <p:attrName>ppt_x</p:attrName>
                                        </p:attrNameLst>
                                      </p:cBhvr>
                                      <p:tavLst>
                                        <p:tav tm="0">
                                          <p:val>
                                            <p:strVal val="#ppt_x"/>
                                          </p:val>
                                        </p:tav>
                                        <p:tav tm="100000">
                                          <p:val>
                                            <p:strVal val="#ppt_x"/>
                                          </p:val>
                                        </p:tav>
                                      </p:tavLst>
                                    </p:anim>
                                    <p:anim calcmode="lin" valueType="num">
                                      <p:cBhvr>
                                        <p:cTn id="67" dur="1000" fill="hold"/>
                                        <p:tgtEl>
                                          <p:spTgt spid="5">
                                            <p:graphicEl>
                                              <a:dgm id="{A13B5915-9C39-4125-B838-7A7FD49F39B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1A5D9-09E0-3779-1010-5848D6199819}"/>
              </a:ext>
            </a:extLst>
          </p:cNvPr>
          <p:cNvSpPr>
            <a:spLocks noGrp="1"/>
          </p:cNvSpPr>
          <p:nvPr>
            <p:ph type="title"/>
          </p:nvPr>
        </p:nvSpPr>
        <p:spPr/>
        <p:txBody>
          <a:bodyPr>
            <a:noAutofit/>
          </a:bodyPr>
          <a:lstStyle/>
          <a:p>
            <a:r>
              <a:rPr lang="en-US" sz="2800" dirty="0"/>
              <a:t>Synchrotron radiation vs. Conventional x-rays</a:t>
            </a:r>
          </a:p>
        </p:txBody>
      </p:sp>
      <p:sp>
        <p:nvSpPr>
          <p:cNvPr id="4" name="Slide Number Placeholder 3">
            <a:extLst>
              <a:ext uri="{FF2B5EF4-FFF2-40B4-BE49-F238E27FC236}">
                <a16:creationId xmlns:a16="http://schemas.microsoft.com/office/drawing/2014/main" id="{C5A8FE51-F9EB-0C3A-D13A-EA9BA128A530}"/>
              </a:ext>
            </a:extLst>
          </p:cNvPr>
          <p:cNvSpPr>
            <a:spLocks noGrp="1"/>
          </p:cNvSpPr>
          <p:nvPr>
            <p:ph type="sldNum" sz="quarter" idx="12"/>
          </p:nvPr>
        </p:nvSpPr>
        <p:spPr/>
        <p:txBody>
          <a:bodyPr/>
          <a:lstStyle/>
          <a:p>
            <a:fld id="{2AA81221-6CFF-482D-8DC1-B5FF537042AD}" type="slidenum">
              <a:rPr lang="fa-IR" smtClean="0"/>
              <a:pPr/>
              <a:t>6</a:t>
            </a:fld>
            <a:endParaRPr lang="fa-IR" dirty="0"/>
          </a:p>
        </p:txBody>
      </p:sp>
      <p:pic>
        <p:nvPicPr>
          <p:cNvPr id="8" name="Picture 7">
            <a:extLst>
              <a:ext uri="{FF2B5EF4-FFF2-40B4-BE49-F238E27FC236}">
                <a16:creationId xmlns:a16="http://schemas.microsoft.com/office/drawing/2014/main" id="{5536F4B8-9F05-B0A3-790A-315F98AF20BB}"/>
              </a:ext>
            </a:extLst>
          </p:cNvPr>
          <p:cNvPicPr>
            <a:picLocks noChangeAspect="1"/>
          </p:cNvPicPr>
          <p:nvPr/>
        </p:nvPicPr>
        <p:blipFill rotWithShape="1">
          <a:blip r:embed="rId3"/>
          <a:srcRect l="18750" t="64178" r="70417" b="15186"/>
          <a:stretch/>
        </p:blipFill>
        <p:spPr>
          <a:xfrm>
            <a:off x="1531619" y="4547434"/>
            <a:ext cx="1852459" cy="1826845"/>
          </a:xfrm>
          <a:prstGeom prst="rect">
            <a:avLst/>
          </a:prstGeom>
        </p:spPr>
      </p:pic>
      <p:pic>
        <p:nvPicPr>
          <p:cNvPr id="9" name="Picture 8">
            <a:extLst>
              <a:ext uri="{FF2B5EF4-FFF2-40B4-BE49-F238E27FC236}">
                <a16:creationId xmlns:a16="http://schemas.microsoft.com/office/drawing/2014/main" id="{13446025-CD16-8418-C753-BADC1A6229C7}"/>
              </a:ext>
            </a:extLst>
          </p:cNvPr>
          <p:cNvPicPr>
            <a:picLocks noChangeAspect="1"/>
          </p:cNvPicPr>
          <p:nvPr/>
        </p:nvPicPr>
        <p:blipFill>
          <a:blip r:embed="rId4"/>
          <a:stretch>
            <a:fillRect/>
          </a:stretch>
        </p:blipFill>
        <p:spPr>
          <a:xfrm>
            <a:off x="8983504" y="3380954"/>
            <a:ext cx="2370295" cy="1450709"/>
          </a:xfrm>
          <a:prstGeom prst="rect">
            <a:avLst/>
          </a:prstGeom>
        </p:spPr>
      </p:pic>
      <p:pic>
        <p:nvPicPr>
          <p:cNvPr id="10" name="Picture 9">
            <a:extLst>
              <a:ext uri="{FF2B5EF4-FFF2-40B4-BE49-F238E27FC236}">
                <a16:creationId xmlns:a16="http://schemas.microsoft.com/office/drawing/2014/main" id="{5A2B1A79-CAA0-4D2B-3DA7-1FAF5203D877}"/>
              </a:ext>
            </a:extLst>
          </p:cNvPr>
          <p:cNvPicPr>
            <a:picLocks noChangeAspect="1"/>
          </p:cNvPicPr>
          <p:nvPr/>
        </p:nvPicPr>
        <p:blipFill rotWithShape="1">
          <a:blip r:embed="rId5"/>
          <a:srcRect l="20145" r="1829"/>
          <a:stretch/>
        </p:blipFill>
        <p:spPr>
          <a:xfrm>
            <a:off x="8900711" y="1856267"/>
            <a:ext cx="2453088" cy="1130368"/>
          </a:xfrm>
          <a:prstGeom prst="rect">
            <a:avLst/>
          </a:prstGeom>
        </p:spPr>
      </p:pic>
      <p:pic>
        <p:nvPicPr>
          <p:cNvPr id="11" name="Picture 10">
            <a:extLst>
              <a:ext uri="{FF2B5EF4-FFF2-40B4-BE49-F238E27FC236}">
                <a16:creationId xmlns:a16="http://schemas.microsoft.com/office/drawing/2014/main" id="{EEB7D9C0-C932-CBED-4928-B5F2C812D9F1}"/>
              </a:ext>
            </a:extLst>
          </p:cNvPr>
          <p:cNvPicPr>
            <a:picLocks noChangeAspect="1"/>
          </p:cNvPicPr>
          <p:nvPr/>
        </p:nvPicPr>
        <p:blipFill rotWithShape="1">
          <a:blip r:embed="rId6"/>
          <a:srcRect r="3329"/>
          <a:stretch/>
        </p:blipFill>
        <p:spPr>
          <a:xfrm>
            <a:off x="3702214" y="2084477"/>
            <a:ext cx="5198497" cy="4454435"/>
          </a:xfrm>
          <a:prstGeom prst="rect">
            <a:avLst/>
          </a:prstGeom>
        </p:spPr>
      </p:pic>
      <p:sp>
        <p:nvSpPr>
          <p:cNvPr id="7" name="TextBox 6">
            <a:extLst>
              <a:ext uri="{FF2B5EF4-FFF2-40B4-BE49-F238E27FC236}">
                <a16:creationId xmlns:a16="http://schemas.microsoft.com/office/drawing/2014/main" id="{9A5EBD66-4B4C-12D9-2328-872C43C12799}"/>
              </a:ext>
            </a:extLst>
          </p:cNvPr>
          <p:cNvSpPr txBox="1"/>
          <p:nvPr/>
        </p:nvSpPr>
        <p:spPr>
          <a:xfrm>
            <a:off x="2042339" y="2751692"/>
            <a:ext cx="1470357" cy="1754326"/>
          </a:xfrm>
          <a:prstGeom prst="rect">
            <a:avLst/>
          </a:prstGeom>
          <a:noFill/>
        </p:spPr>
        <p:txBody>
          <a:bodyPr wrap="square">
            <a:spAutoFit/>
          </a:bodyPr>
          <a:lstStyle/>
          <a:p>
            <a:pPr algn="ctr" rtl="0"/>
            <a:r>
              <a:rPr lang="en-US" sz="1200" dirty="0">
                <a:solidFill>
                  <a:schemeClr val="bg1"/>
                </a:solidFill>
                <a:latin typeface="ITC Avant Garde Gothic Pro" pitchFamily="50" charset="0"/>
                <a:cs typeface="IRANSemiBold(FaNum)" panose="020B0606030804020204" pitchFamily="34" charset="-78"/>
              </a:rPr>
              <a:t>an increase by 26 orders of magnitude since 1970, while computer chips “only” improved by 7 orders of magnitude!!!</a:t>
            </a:r>
          </a:p>
        </p:txBody>
      </p:sp>
    </p:spTree>
    <p:extLst>
      <p:ext uri="{BB962C8B-B14F-4D97-AF65-F5344CB8AC3E}">
        <p14:creationId xmlns:p14="http://schemas.microsoft.com/office/powerpoint/2010/main" val="60831764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6C133-83CE-D5FD-EB4C-F891AB5EABF8}"/>
              </a:ext>
            </a:extLst>
          </p:cNvPr>
          <p:cNvSpPr>
            <a:spLocks noGrp="1"/>
          </p:cNvSpPr>
          <p:nvPr>
            <p:ph type="title"/>
          </p:nvPr>
        </p:nvSpPr>
        <p:spPr>
          <a:xfrm>
            <a:off x="838200" y="1015620"/>
            <a:ext cx="10515600" cy="753035"/>
          </a:xfrm>
        </p:spPr>
        <p:txBody>
          <a:bodyPr/>
          <a:lstStyle/>
          <a:p>
            <a:r>
              <a:rPr lang="en-US" dirty="0"/>
              <a:t>Source and radiation characteristics</a:t>
            </a:r>
          </a:p>
        </p:txBody>
      </p:sp>
      <p:pic>
        <p:nvPicPr>
          <p:cNvPr id="5" name="Content Placeholder 4">
            <a:extLst>
              <a:ext uri="{FF2B5EF4-FFF2-40B4-BE49-F238E27FC236}">
                <a16:creationId xmlns:a16="http://schemas.microsoft.com/office/drawing/2014/main" id="{491EEE5D-CA85-E166-275E-4CE2D9A41183}"/>
              </a:ext>
            </a:extLst>
          </p:cNvPr>
          <p:cNvPicPr>
            <a:picLocks noGrp="1" noChangeAspect="1"/>
          </p:cNvPicPr>
          <p:nvPr>
            <p:ph idx="1"/>
          </p:nvPr>
        </p:nvPicPr>
        <p:blipFill>
          <a:blip r:embed="rId2"/>
          <a:stretch>
            <a:fillRect/>
          </a:stretch>
        </p:blipFill>
        <p:spPr>
          <a:xfrm>
            <a:off x="3241965" y="1713150"/>
            <a:ext cx="5046124" cy="5008325"/>
          </a:xfrm>
          <a:prstGeom prst="rect">
            <a:avLst/>
          </a:prstGeom>
        </p:spPr>
      </p:pic>
      <p:sp>
        <p:nvSpPr>
          <p:cNvPr id="4" name="Slide Number Placeholder 3">
            <a:extLst>
              <a:ext uri="{FF2B5EF4-FFF2-40B4-BE49-F238E27FC236}">
                <a16:creationId xmlns:a16="http://schemas.microsoft.com/office/drawing/2014/main" id="{46EB0A0E-DAA9-3EFD-B5F3-EA79572735A8}"/>
              </a:ext>
            </a:extLst>
          </p:cNvPr>
          <p:cNvSpPr>
            <a:spLocks noGrp="1"/>
          </p:cNvSpPr>
          <p:nvPr>
            <p:ph type="sldNum" sz="quarter" idx="12"/>
          </p:nvPr>
        </p:nvSpPr>
        <p:spPr/>
        <p:txBody>
          <a:bodyPr/>
          <a:lstStyle/>
          <a:p>
            <a:fld id="{2AA81221-6CFF-482D-8DC1-B5FF537042AD}" type="slidenum">
              <a:rPr lang="fa-IR" smtClean="0"/>
              <a:pPr/>
              <a:t>7</a:t>
            </a:fld>
            <a:endParaRPr lang="fa-IR" dirty="0"/>
          </a:p>
        </p:txBody>
      </p:sp>
    </p:spTree>
    <p:extLst>
      <p:ext uri="{BB962C8B-B14F-4D97-AF65-F5344CB8AC3E}">
        <p14:creationId xmlns:p14="http://schemas.microsoft.com/office/powerpoint/2010/main" val="201528382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5EEA9-658E-309F-1A04-B6362DBC20EA}"/>
              </a:ext>
            </a:extLst>
          </p:cNvPr>
          <p:cNvSpPr>
            <a:spLocks noGrp="1"/>
          </p:cNvSpPr>
          <p:nvPr>
            <p:ph type="title"/>
          </p:nvPr>
        </p:nvSpPr>
        <p:spPr>
          <a:xfrm>
            <a:off x="838200" y="917027"/>
            <a:ext cx="10515600" cy="753035"/>
          </a:xfrm>
        </p:spPr>
        <p:txBody>
          <a:bodyPr>
            <a:normAutofit fontScale="90000"/>
          </a:bodyPr>
          <a:lstStyle/>
          <a:p>
            <a:r>
              <a:rPr lang="en-US" dirty="0"/>
              <a:t>Synchrotron applications in medical research</a:t>
            </a:r>
          </a:p>
        </p:txBody>
      </p:sp>
      <p:graphicFrame>
        <p:nvGraphicFramePr>
          <p:cNvPr id="5" name="Table 5">
            <a:extLst>
              <a:ext uri="{FF2B5EF4-FFF2-40B4-BE49-F238E27FC236}">
                <a16:creationId xmlns:a16="http://schemas.microsoft.com/office/drawing/2014/main" id="{AF31473B-8216-6B45-75FF-D16C377FB2E6}"/>
              </a:ext>
            </a:extLst>
          </p:cNvPr>
          <p:cNvGraphicFramePr>
            <a:graphicFrameLocks noGrp="1"/>
          </p:cNvGraphicFramePr>
          <p:nvPr>
            <p:ph idx="1"/>
            <p:extLst>
              <p:ext uri="{D42A27DB-BD31-4B8C-83A1-F6EECF244321}">
                <p14:modId xmlns:p14="http://schemas.microsoft.com/office/powerpoint/2010/main" val="3153688140"/>
              </p:ext>
            </p:extLst>
          </p:nvPr>
        </p:nvGraphicFramePr>
        <p:xfrm>
          <a:off x="751851" y="1548644"/>
          <a:ext cx="10515597" cy="4929124"/>
        </p:xfrm>
        <a:graphic>
          <a:graphicData uri="http://schemas.openxmlformats.org/drawingml/2006/table">
            <a:tbl>
              <a:tblPr firstRow="1" bandRow="1">
                <a:tableStyleId>{22838BEF-8BB2-4498-84A7-C5851F593DF1}</a:tableStyleId>
              </a:tblPr>
              <a:tblGrid>
                <a:gridCol w="3505199">
                  <a:extLst>
                    <a:ext uri="{9D8B030D-6E8A-4147-A177-3AD203B41FA5}">
                      <a16:colId xmlns:a16="http://schemas.microsoft.com/office/drawing/2014/main" val="2986067919"/>
                    </a:ext>
                  </a:extLst>
                </a:gridCol>
                <a:gridCol w="3505199">
                  <a:extLst>
                    <a:ext uri="{9D8B030D-6E8A-4147-A177-3AD203B41FA5}">
                      <a16:colId xmlns:a16="http://schemas.microsoft.com/office/drawing/2014/main" val="9111803"/>
                    </a:ext>
                  </a:extLst>
                </a:gridCol>
                <a:gridCol w="3505199">
                  <a:extLst>
                    <a:ext uri="{9D8B030D-6E8A-4147-A177-3AD203B41FA5}">
                      <a16:colId xmlns:a16="http://schemas.microsoft.com/office/drawing/2014/main" val="3009069815"/>
                    </a:ext>
                  </a:extLst>
                </a:gridCol>
              </a:tblGrid>
              <a:tr h="370840">
                <a:tc>
                  <a:txBody>
                    <a:bodyPr/>
                    <a:lstStyle/>
                    <a:p>
                      <a:endParaRPr lang="en-US" sz="2800" dirty="0">
                        <a:solidFill>
                          <a:schemeClr val="tx1">
                            <a:lumMod val="85000"/>
                            <a:lumOff val="15000"/>
                          </a:schemeClr>
                        </a:solidFill>
                        <a:latin typeface="+mj-lt"/>
                      </a:endParaRPr>
                    </a:p>
                  </a:txBody>
                  <a:tcPr/>
                </a:tc>
                <a:tc>
                  <a:txBody>
                    <a:bodyPr/>
                    <a:lstStyle/>
                    <a:p>
                      <a:pPr marL="0" marR="0" algn="ctr" rtl="1">
                        <a:lnSpc>
                          <a:spcPct val="115000"/>
                        </a:lnSpc>
                        <a:spcBef>
                          <a:spcPts val="0"/>
                        </a:spcBef>
                        <a:spcAft>
                          <a:spcPts val="0"/>
                        </a:spcAft>
                      </a:pPr>
                      <a:r>
                        <a:rPr lang="en-US" sz="1800" b="1" dirty="0">
                          <a:solidFill>
                            <a:schemeClr val="tx1">
                              <a:lumMod val="85000"/>
                              <a:lumOff val="15000"/>
                            </a:schemeClr>
                          </a:solidFill>
                          <a:latin typeface="+mj-lt"/>
                          <a:ea typeface="Times New Roman"/>
                          <a:cs typeface="Times New Roman" pitchFamily="18" charset="0"/>
                        </a:rPr>
                        <a:t>Primary anatomy</a:t>
                      </a:r>
                      <a:endParaRPr lang="en-US" sz="1800" dirty="0">
                        <a:solidFill>
                          <a:schemeClr val="tx1">
                            <a:lumMod val="85000"/>
                            <a:lumOff val="15000"/>
                          </a:schemeClr>
                        </a:solidFill>
                        <a:latin typeface="+mj-lt"/>
                        <a:ea typeface="Times New Roman"/>
                        <a:cs typeface="Times New Roman" pitchFamily="18" charset="0"/>
                      </a:endParaRPr>
                    </a:p>
                  </a:txBody>
                  <a:tcPr marL="51435" marR="51435" marT="0" marB="0"/>
                </a:tc>
                <a:tc>
                  <a:txBody>
                    <a:bodyPr/>
                    <a:lstStyle/>
                    <a:p>
                      <a:pPr marL="0" marR="0" algn="ctr" rtl="1">
                        <a:lnSpc>
                          <a:spcPct val="115000"/>
                        </a:lnSpc>
                        <a:spcBef>
                          <a:spcPts val="0"/>
                        </a:spcBef>
                        <a:spcAft>
                          <a:spcPts val="0"/>
                        </a:spcAft>
                      </a:pPr>
                      <a:r>
                        <a:rPr lang="en-US" sz="1800" b="1" dirty="0">
                          <a:solidFill>
                            <a:schemeClr val="tx1">
                              <a:lumMod val="85000"/>
                              <a:lumOff val="15000"/>
                            </a:schemeClr>
                          </a:solidFill>
                          <a:latin typeface="+mj-lt"/>
                          <a:ea typeface="Times New Roman"/>
                          <a:cs typeface="Times New Roman" pitchFamily="18" charset="0"/>
                        </a:rPr>
                        <a:t>Image or therapy</a:t>
                      </a:r>
                      <a:endParaRPr lang="en-US" sz="1800" dirty="0">
                        <a:solidFill>
                          <a:schemeClr val="tx1">
                            <a:lumMod val="85000"/>
                            <a:lumOff val="15000"/>
                          </a:schemeClr>
                        </a:solidFill>
                        <a:latin typeface="+mj-lt"/>
                        <a:ea typeface="Times New Roman"/>
                        <a:cs typeface="Times New Roman" pitchFamily="18" charset="0"/>
                      </a:endParaRPr>
                    </a:p>
                  </a:txBody>
                  <a:tcPr marL="51435" marR="51435" marT="0" marB="0"/>
                </a:tc>
                <a:extLst>
                  <a:ext uri="{0D108BD9-81ED-4DB2-BD59-A6C34878D82A}">
                    <a16:rowId xmlns:a16="http://schemas.microsoft.com/office/drawing/2014/main" val="1319256555"/>
                  </a:ext>
                </a:extLst>
              </a:tr>
              <a:tr h="370840">
                <a:tc>
                  <a:txBody>
                    <a:bodyPr/>
                    <a:lstStyle/>
                    <a:p>
                      <a:pPr marL="0" marR="0" algn="ctr" rtl="1">
                        <a:lnSpc>
                          <a:spcPct val="115000"/>
                        </a:lnSpc>
                        <a:spcBef>
                          <a:spcPts val="0"/>
                        </a:spcBef>
                        <a:spcAft>
                          <a:spcPts val="0"/>
                        </a:spcAft>
                      </a:pPr>
                      <a:r>
                        <a:rPr lang="en-US" sz="1600" dirty="0">
                          <a:solidFill>
                            <a:schemeClr val="accent6">
                              <a:lumMod val="50000"/>
                            </a:schemeClr>
                          </a:solidFill>
                          <a:latin typeface="+mj-lt"/>
                          <a:ea typeface="Times New Roman"/>
                          <a:cs typeface="Times New Roman" pitchFamily="18" charset="0"/>
                        </a:rPr>
                        <a:t>Coronary arteries</a:t>
                      </a:r>
                    </a:p>
                  </a:txBody>
                  <a:tcPr marL="51435" marR="51435" marT="0" marB="0"/>
                </a:tc>
                <a:tc>
                  <a:txBody>
                    <a:bodyPr/>
                    <a:lstStyle/>
                    <a:p>
                      <a:pPr marL="0" marR="0" algn="ctr" rtl="1">
                        <a:lnSpc>
                          <a:spcPct val="115000"/>
                        </a:lnSpc>
                        <a:spcBef>
                          <a:spcPts val="0"/>
                        </a:spcBef>
                        <a:spcAft>
                          <a:spcPts val="0"/>
                        </a:spcAft>
                      </a:pPr>
                      <a:r>
                        <a:rPr lang="en-US" sz="1600" dirty="0">
                          <a:solidFill>
                            <a:schemeClr val="accent6">
                              <a:lumMod val="50000"/>
                            </a:schemeClr>
                          </a:solidFill>
                          <a:latin typeface="+mj-lt"/>
                          <a:ea typeface="Times New Roman"/>
                          <a:cs typeface="Times New Roman" pitchFamily="18" charset="0"/>
                        </a:rPr>
                        <a:t>Projection image</a:t>
                      </a:r>
                    </a:p>
                  </a:txBody>
                  <a:tcPr marL="51435" marR="51435" marT="0" marB="0"/>
                </a:tc>
                <a:tc>
                  <a:txBody>
                    <a:bodyPr/>
                    <a:lstStyle/>
                    <a:p>
                      <a:pPr marL="0" marR="0" algn="ctr" rtl="1">
                        <a:lnSpc>
                          <a:spcPct val="115000"/>
                        </a:lnSpc>
                        <a:spcBef>
                          <a:spcPts val="0"/>
                        </a:spcBef>
                        <a:spcAft>
                          <a:spcPts val="0"/>
                        </a:spcAft>
                      </a:pPr>
                      <a:r>
                        <a:rPr lang="en-US" sz="1600" dirty="0">
                          <a:solidFill>
                            <a:schemeClr val="accent6">
                              <a:lumMod val="50000"/>
                            </a:schemeClr>
                          </a:solidFill>
                          <a:latin typeface="+mj-lt"/>
                          <a:ea typeface="Times New Roman"/>
                          <a:cs typeface="Times New Roman" pitchFamily="18" charset="0"/>
                        </a:rPr>
                        <a:t>Angiography</a:t>
                      </a:r>
                    </a:p>
                  </a:txBody>
                  <a:tcPr marL="51435" marR="51435" marT="0" marB="0"/>
                </a:tc>
                <a:extLst>
                  <a:ext uri="{0D108BD9-81ED-4DB2-BD59-A6C34878D82A}">
                    <a16:rowId xmlns:a16="http://schemas.microsoft.com/office/drawing/2014/main" val="2973065247"/>
                  </a:ext>
                </a:extLst>
              </a:tr>
              <a:tr h="370840">
                <a:tc>
                  <a:txBody>
                    <a:bodyPr/>
                    <a:lstStyle/>
                    <a:p>
                      <a:pPr marL="0" marR="0" algn="ctr" rtl="1">
                        <a:lnSpc>
                          <a:spcPct val="115000"/>
                        </a:lnSpc>
                        <a:spcBef>
                          <a:spcPts val="0"/>
                        </a:spcBef>
                        <a:spcAft>
                          <a:spcPts val="0"/>
                        </a:spcAft>
                      </a:pPr>
                      <a:r>
                        <a:rPr lang="en-US" sz="1600" dirty="0">
                          <a:solidFill>
                            <a:schemeClr val="accent6">
                              <a:lumMod val="50000"/>
                            </a:schemeClr>
                          </a:solidFill>
                          <a:latin typeface="+mj-lt"/>
                          <a:ea typeface="Times New Roman"/>
                          <a:cs typeface="Times New Roman" pitchFamily="18" charset="0"/>
                        </a:rPr>
                        <a:t>Lungs and airways</a:t>
                      </a:r>
                    </a:p>
                  </a:txBody>
                  <a:tcPr marL="51435" marR="51435" marT="0" marB="0"/>
                </a:tc>
                <a:tc>
                  <a:txBody>
                    <a:bodyPr/>
                    <a:lstStyle/>
                    <a:p>
                      <a:pPr marL="0" marR="0" algn="ctr" rtl="1">
                        <a:lnSpc>
                          <a:spcPct val="115000"/>
                        </a:lnSpc>
                        <a:spcBef>
                          <a:spcPts val="0"/>
                        </a:spcBef>
                        <a:spcAft>
                          <a:spcPts val="0"/>
                        </a:spcAft>
                      </a:pPr>
                      <a:r>
                        <a:rPr lang="en-US" sz="1600" dirty="0">
                          <a:solidFill>
                            <a:schemeClr val="accent6">
                              <a:lumMod val="50000"/>
                            </a:schemeClr>
                          </a:solidFill>
                          <a:latin typeface="+mj-lt"/>
                          <a:ea typeface="Times New Roman"/>
                          <a:cs typeface="Times New Roman" pitchFamily="18" charset="0"/>
                        </a:rPr>
                        <a:t>Projection and CT</a:t>
                      </a:r>
                    </a:p>
                  </a:txBody>
                  <a:tcPr marL="51435" marR="51435" marT="0" marB="0"/>
                </a:tc>
                <a:tc>
                  <a:txBody>
                    <a:bodyPr/>
                    <a:lstStyle/>
                    <a:p>
                      <a:pPr marL="0" marR="0" algn="ctr" rtl="1">
                        <a:lnSpc>
                          <a:spcPct val="115000"/>
                        </a:lnSpc>
                        <a:spcBef>
                          <a:spcPts val="0"/>
                        </a:spcBef>
                        <a:spcAft>
                          <a:spcPts val="0"/>
                        </a:spcAft>
                      </a:pPr>
                      <a:r>
                        <a:rPr lang="en-US" sz="1600" dirty="0" err="1">
                          <a:solidFill>
                            <a:schemeClr val="accent6">
                              <a:lumMod val="50000"/>
                            </a:schemeClr>
                          </a:solidFill>
                          <a:latin typeface="+mj-lt"/>
                          <a:ea typeface="Times New Roman"/>
                          <a:cs typeface="Times New Roman" pitchFamily="18" charset="0"/>
                        </a:rPr>
                        <a:t>Bronchography</a:t>
                      </a:r>
                      <a:endParaRPr lang="en-US" sz="1600" dirty="0">
                        <a:solidFill>
                          <a:schemeClr val="accent6">
                            <a:lumMod val="50000"/>
                          </a:schemeClr>
                        </a:solidFill>
                        <a:latin typeface="+mj-lt"/>
                        <a:ea typeface="Times New Roman"/>
                        <a:cs typeface="Times New Roman" pitchFamily="18" charset="0"/>
                      </a:endParaRPr>
                    </a:p>
                  </a:txBody>
                  <a:tcPr marL="51435" marR="51435" marT="0" marB="0"/>
                </a:tc>
                <a:extLst>
                  <a:ext uri="{0D108BD9-81ED-4DB2-BD59-A6C34878D82A}">
                    <a16:rowId xmlns:a16="http://schemas.microsoft.com/office/drawing/2014/main" val="980639474"/>
                  </a:ext>
                </a:extLst>
              </a:tr>
              <a:tr h="370840">
                <a:tc>
                  <a:txBody>
                    <a:bodyPr/>
                    <a:lstStyle/>
                    <a:p>
                      <a:pPr marL="0" marR="0" algn="ctr" rtl="1">
                        <a:lnSpc>
                          <a:spcPct val="115000"/>
                        </a:lnSpc>
                        <a:spcBef>
                          <a:spcPts val="0"/>
                        </a:spcBef>
                        <a:spcAft>
                          <a:spcPts val="0"/>
                        </a:spcAft>
                      </a:pPr>
                      <a:r>
                        <a:rPr lang="en-US" sz="1600" dirty="0">
                          <a:solidFill>
                            <a:schemeClr val="accent6">
                              <a:lumMod val="50000"/>
                            </a:schemeClr>
                          </a:solidFill>
                          <a:latin typeface="+mj-lt"/>
                          <a:ea typeface="Times New Roman"/>
                          <a:cs typeface="Times New Roman" pitchFamily="18" charset="0"/>
                        </a:rPr>
                        <a:t>Head and neck</a:t>
                      </a:r>
                    </a:p>
                  </a:txBody>
                  <a:tcPr marL="51435" marR="51435" marT="0" marB="0"/>
                </a:tc>
                <a:tc>
                  <a:txBody>
                    <a:bodyPr/>
                    <a:lstStyle/>
                    <a:p>
                      <a:pPr marL="0" marR="0" algn="ctr" rtl="1">
                        <a:lnSpc>
                          <a:spcPct val="115000"/>
                        </a:lnSpc>
                        <a:spcBef>
                          <a:spcPts val="0"/>
                        </a:spcBef>
                        <a:spcAft>
                          <a:spcPts val="0"/>
                        </a:spcAft>
                      </a:pPr>
                      <a:r>
                        <a:rPr lang="en-US" sz="1600" dirty="0">
                          <a:solidFill>
                            <a:schemeClr val="accent6">
                              <a:lumMod val="50000"/>
                            </a:schemeClr>
                          </a:solidFill>
                          <a:latin typeface="+mj-lt"/>
                          <a:ea typeface="Times New Roman"/>
                          <a:cs typeface="Times New Roman" pitchFamily="18" charset="0"/>
                        </a:rPr>
                        <a:t>CT image</a:t>
                      </a:r>
                    </a:p>
                  </a:txBody>
                  <a:tcPr marL="51435" marR="51435" marT="0" marB="0"/>
                </a:tc>
                <a:tc>
                  <a:txBody>
                    <a:bodyPr/>
                    <a:lstStyle/>
                    <a:p>
                      <a:pPr marL="0" marR="0" algn="ctr" rtl="0">
                        <a:lnSpc>
                          <a:spcPct val="115000"/>
                        </a:lnSpc>
                        <a:spcBef>
                          <a:spcPts val="0"/>
                        </a:spcBef>
                        <a:spcAft>
                          <a:spcPts val="0"/>
                        </a:spcAft>
                      </a:pPr>
                      <a:r>
                        <a:rPr lang="en-US" sz="1600" dirty="0">
                          <a:solidFill>
                            <a:schemeClr val="accent6">
                              <a:lumMod val="50000"/>
                            </a:schemeClr>
                          </a:solidFill>
                          <a:latin typeface="+mj-lt"/>
                          <a:ea typeface="Times New Roman"/>
                          <a:cs typeface="Times New Roman" pitchFamily="18" charset="0"/>
                        </a:rPr>
                        <a:t>Computed tomography</a:t>
                      </a:r>
                    </a:p>
                  </a:txBody>
                  <a:tcPr marL="51435" marR="51435" marT="0" marB="0"/>
                </a:tc>
                <a:extLst>
                  <a:ext uri="{0D108BD9-81ED-4DB2-BD59-A6C34878D82A}">
                    <a16:rowId xmlns:a16="http://schemas.microsoft.com/office/drawing/2014/main" val="3422805003"/>
                  </a:ext>
                </a:extLst>
              </a:tr>
              <a:tr h="370840">
                <a:tc>
                  <a:txBody>
                    <a:bodyPr/>
                    <a:lstStyle/>
                    <a:p>
                      <a:pPr marL="0" marR="0" algn="ctr" rtl="1">
                        <a:lnSpc>
                          <a:spcPct val="115000"/>
                        </a:lnSpc>
                        <a:spcBef>
                          <a:spcPts val="0"/>
                        </a:spcBef>
                        <a:spcAft>
                          <a:spcPts val="0"/>
                        </a:spcAft>
                      </a:pPr>
                      <a:r>
                        <a:rPr lang="en-US" sz="1600" dirty="0">
                          <a:solidFill>
                            <a:schemeClr val="accent6">
                              <a:lumMod val="50000"/>
                            </a:schemeClr>
                          </a:solidFill>
                          <a:latin typeface="+mj-lt"/>
                          <a:ea typeface="Times New Roman"/>
                          <a:cs typeface="Times New Roman" pitchFamily="18" charset="0"/>
                        </a:rPr>
                        <a:t>Bone structure</a:t>
                      </a:r>
                    </a:p>
                  </a:txBody>
                  <a:tcPr marL="51435" marR="51435" marT="0" marB="0"/>
                </a:tc>
                <a:tc>
                  <a:txBody>
                    <a:bodyPr/>
                    <a:lstStyle/>
                    <a:p>
                      <a:pPr marL="0" marR="0" algn="ctr" rtl="0">
                        <a:lnSpc>
                          <a:spcPct val="115000"/>
                        </a:lnSpc>
                        <a:spcBef>
                          <a:spcPts val="0"/>
                        </a:spcBef>
                        <a:spcAft>
                          <a:spcPts val="0"/>
                        </a:spcAft>
                      </a:pPr>
                      <a:r>
                        <a:rPr lang="en-US" sz="1600" dirty="0">
                          <a:solidFill>
                            <a:schemeClr val="accent6">
                              <a:lumMod val="50000"/>
                            </a:schemeClr>
                          </a:solidFill>
                          <a:latin typeface="+mj-lt"/>
                          <a:ea typeface="Times New Roman"/>
                          <a:cs typeface="Times New Roman" pitchFamily="18" charset="0"/>
                        </a:rPr>
                        <a:t>3D CT image</a:t>
                      </a:r>
                    </a:p>
                  </a:txBody>
                  <a:tcPr marL="51435" marR="51435" marT="0" marB="0"/>
                </a:tc>
                <a:tc>
                  <a:txBody>
                    <a:bodyPr/>
                    <a:lstStyle/>
                    <a:p>
                      <a:pPr marL="0" marR="0" algn="ctr" rtl="1">
                        <a:lnSpc>
                          <a:spcPct val="115000"/>
                        </a:lnSpc>
                        <a:spcBef>
                          <a:spcPts val="0"/>
                        </a:spcBef>
                        <a:spcAft>
                          <a:spcPts val="0"/>
                        </a:spcAft>
                      </a:pPr>
                      <a:r>
                        <a:rPr lang="en-US" sz="1600" dirty="0" err="1">
                          <a:solidFill>
                            <a:schemeClr val="accent6">
                              <a:lumMod val="50000"/>
                            </a:schemeClr>
                          </a:solidFill>
                          <a:latin typeface="+mj-lt"/>
                          <a:ea typeface="Times New Roman"/>
                          <a:cs typeface="Times New Roman" pitchFamily="18" charset="0"/>
                        </a:rPr>
                        <a:t>Microtomography</a:t>
                      </a:r>
                      <a:endParaRPr lang="en-US" sz="1600" dirty="0">
                        <a:solidFill>
                          <a:schemeClr val="accent6">
                            <a:lumMod val="50000"/>
                          </a:schemeClr>
                        </a:solidFill>
                        <a:latin typeface="+mj-lt"/>
                        <a:ea typeface="Times New Roman"/>
                        <a:cs typeface="Times New Roman" pitchFamily="18" charset="0"/>
                      </a:endParaRPr>
                    </a:p>
                  </a:txBody>
                  <a:tcPr marL="51435" marR="51435" marT="0" marB="0"/>
                </a:tc>
                <a:extLst>
                  <a:ext uri="{0D108BD9-81ED-4DB2-BD59-A6C34878D82A}">
                    <a16:rowId xmlns:a16="http://schemas.microsoft.com/office/drawing/2014/main" val="3965166560"/>
                  </a:ext>
                </a:extLst>
              </a:tr>
              <a:tr h="370840">
                <a:tc>
                  <a:txBody>
                    <a:bodyPr/>
                    <a:lstStyle/>
                    <a:p>
                      <a:pPr marL="0" marR="0" algn="ctr" rtl="1">
                        <a:lnSpc>
                          <a:spcPct val="115000"/>
                        </a:lnSpc>
                        <a:spcBef>
                          <a:spcPts val="0"/>
                        </a:spcBef>
                        <a:spcAft>
                          <a:spcPts val="0"/>
                        </a:spcAft>
                      </a:pPr>
                      <a:r>
                        <a:rPr lang="en-US" sz="1600" dirty="0">
                          <a:solidFill>
                            <a:schemeClr val="accent6">
                              <a:lumMod val="50000"/>
                            </a:schemeClr>
                          </a:solidFill>
                          <a:latin typeface="+mj-lt"/>
                          <a:ea typeface="Times New Roman"/>
                          <a:cs typeface="Times New Roman" pitchFamily="18" charset="0"/>
                        </a:rPr>
                        <a:t>Breast </a:t>
                      </a:r>
                      <a:r>
                        <a:rPr lang="en-US" sz="1600" dirty="0" err="1">
                          <a:solidFill>
                            <a:schemeClr val="accent6">
                              <a:lumMod val="50000"/>
                            </a:schemeClr>
                          </a:solidFill>
                          <a:latin typeface="+mj-lt"/>
                          <a:ea typeface="Times New Roman"/>
                          <a:cs typeface="Times New Roman" pitchFamily="18" charset="0"/>
                        </a:rPr>
                        <a:t>tumours</a:t>
                      </a:r>
                      <a:endParaRPr lang="en-US" sz="1600" dirty="0">
                        <a:solidFill>
                          <a:schemeClr val="accent6">
                            <a:lumMod val="50000"/>
                          </a:schemeClr>
                        </a:solidFill>
                        <a:latin typeface="+mj-lt"/>
                        <a:ea typeface="Times New Roman"/>
                        <a:cs typeface="Times New Roman" pitchFamily="18" charset="0"/>
                      </a:endParaRPr>
                    </a:p>
                  </a:txBody>
                  <a:tcPr marL="51435" marR="51435" marT="0" marB="0"/>
                </a:tc>
                <a:tc>
                  <a:txBody>
                    <a:bodyPr/>
                    <a:lstStyle/>
                    <a:p>
                      <a:pPr marL="0" marR="0" algn="ctr" rtl="0">
                        <a:lnSpc>
                          <a:spcPct val="115000"/>
                        </a:lnSpc>
                        <a:spcBef>
                          <a:spcPts val="0"/>
                        </a:spcBef>
                        <a:spcAft>
                          <a:spcPts val="0"/>
                        </a:spcAft>
                      </a:pPr>
                      <a:r>
                        <a:rPr lang="en-US" sz="1600" dirty="0">
                          <a:solidFill>
                            <a:schemeClr val="accent6">
                              <a:lumMod val="50000"/>
                            </a:schemeClr>
                          </a:solidFill>
                          <a:latin typeface="+mj-lt"/>
                          <a:ea typeface="Times New Roman"/>
                          <a:cs typeface="Times New Roman" pitchFamily="18" charset="0"/>
                        </a:rPr>
                        <a:t>Absorption, phase scattering contrast</a:t>
                      </a:r>
                    </a:p>
                  </a:txBody>
                  <a:tcPr marL="51435" marR="51435" marT="0" marB="0"/>
                </a:tc>
                <a:tc>
                  <a:txBody>
                    <a:bodyPr/>
                    <a:lstStyle/>
                    <a:p>
                      <a:pPr marL="0" marR="0" algn="ctr" rtl="1">
                        <a:lnSpc>
                          <a:spcPct val="115000"/>
                        </a:lnSpc>
                        <a:spcBef>
                          <a:spcPts val="0"/>
                        </a:spcBef>
                        <a:spcAft>
                          <a:spcPts val="0"/>
                        </a:spcAft>
                      </a:pPr>
                      <a:r>
                        <a:rPr lang="en-US" sz="1600" dirty="0">
                          <a:solidFill>
                            <a:schemeClr val="accent6">
                              <a:lumMod val="50000"/>
                            </a:schemeClr>
                          </a:solidFill>
                          <a:latin typeface="+mj-lt"/>
                          <a:ea typeface="Times New Roman"/>
                          <a:cs typeface="Times New Roman" pitchFamily="18" charset="0"/>
                        </a:rPr>
                        <a:t>Mammography</a:t>
                      </a:r>
                    </a:p>
                  </a:txBody>
                  <a:tcPr marL="51435" marR="51435" marT="0" marB="0"/>
                </a:tc>
                <a:extLst>
                  <a:ext uri="{0D108BD9-81ED-4DB2-BD59-A6C34878D82A}">
                    <a16:rowId xmlns:a16="http://schemas.microsoft.com/office/drawing/2014/main" val="805563327"/>
                  </a:ext>
                </a:extLst>
              </a:tr>
              <a:tr h="370840">
                <a:tc>
                  <a:txBody>
                    <a:bodyPr/>
                    <a:lstStyle/>
                    <a:p>
                      <a:pPr marL="0" marR="0" algn="ctr" rtl="1">
                        <a:lnSpc>
                          <a:spcPct val="115000"/>
                        </a:lnSpc>
                        <a:spcBef>
                          <a:spcPts val="0"/>
                        </a:spcBef>
                        <a:spcAft>
                          <a:spcPts val="0"/>
                        </a:spcAft>
                      </a:pPr>
                      <a:r>
                        <a:rPr lang="en-US" sz="1600" dirty="0">
                          <a:solidFill>
                            <a:schemeClr val="tx1"/>
                          </a:solidFill>
                          <a:latin typeface="+mj-lt"/>
                          <a:ea typeface="Times New Roman"/>
                          <a:cs typeface="Times New Roman" pitchFamily="18" charset="0"/>
                        </a:rPr>
                        <a:t>Brain </a:t>
                      </a:r>
                      <a:r>
                        <a:rPr lang="en-US" sz="1600" dirty="0" err="1">
                          <a:solidFill>
                            <a:schemeClr val="tx1"/>
                          </a:solidFill>
                          <a:latin typeface="+mj-lt"/>
                          <a:ea typeface="Times New Roman"/>
                          <a:cs typeface="Times New Roman" pitchFamily="18" charset="0"/>
                        </a:rPr>
                        <a:t>tumours</a:t>
                      </a:r>
                      <a:endParaRPr lang="en-US" sz="1600" dirty="0">
                        <a:solidFill>
                          <a:schemeClr val="tx1"/>
                        </a:solidFill>
                        <a:latin typeface="+mj-lt"/>
                        <a:ea typeface="Times New Roman"/>
                        <a:cs typeface="Times New Roman" pitchFamily="18" charset="0"/>
                      </a:endParaRPr>
                    </a:p>
                  </a:txBody>
                  <a:tcPr marL="51435" marR="51435" marT="0" marB="0"/>
                </a:tc>
                <a:tc>
                  <a:txBody>
                    <a:bodyPr/>
                    <a:lstStyle/>
                    <a:p>
                      <a:pPr marL="0" marR="0" algn="ctr" rtl="1">
                        <a:lnSpc>
                          <a:spcPct val="115000"/>
                        </a:lnSpc>
                        <a:spcBef>
                          <a:spcPts val="0"/>
                        </a:spcBef>
                        <a:spcAft>
                          <a:spcPts val="0"/>
                        </a:spcAft>
                      </a:pPr>
                      <a:r>
                        <a:rPr lang="en-US" sz="1600" dirty="0">
                          <a:solidFill>
                            <a:schemeClr val="tx1"/>
                          </a:solidFill>
                          <a:latin typeface="+mj-lt"/>
                          <a:ea typeface="Times New Roman"/>
                          <a:cs typeface="Times New Roman" pitchFamily="18" charset="0"/>
                        </a:rPr>
                        <a:t>External beam</a:t>
                      </a:r>
                    </a:p>
                  </a:txBody>
                  <a:tcPr marL="51435" marR="51435" marT="0" marB="0"/>
                </a:tc>
                <a:tc>
                  <a:txBody>
                    <a:bodyPr/>
                    <a:lstStyle/>
                    <a:p>
                      <a:pPr marL="0" marR="0" algn="ctr" rtl="1">
                        <a:lnSpc>
                          <a:spcPct val="115000"/>
                        </a:lnSpc>
                        <a:spcBef>
                          <a:spcPts val="0"/>
                        </a:spcBef>
                        <a:spcAft>
                          <a:spcPts val="0"/>
                        </a:spcAft>
                      </a:pPr>
                      <a:r>
                        <a:rPr lang="en-US" sz="1600" dirty="0">
                          <a:solidFill>
                            <a:schemeClr val="tx1"/>
                          </a:solidFill>
                          <a:latin typeface="+mj-lt"/>
                          <a:ea typeface="Times New Roman"/>
                          <a:cs typeface="Times New Roman" pitchFamily="18" charset="0"/>
                        </a:rPr>
                        <a:t>Radiotherapy</a:t>
                      </a:r>
                    </a:p>
                  </a:txBody>
                  <a:tcPr marL="51435" marR="51435" marT="0" marB="0"/>
                </a:tc>
                <a:extLst>
                  <a:ext uri="{0D108BD9-81ED-4DB2-BD59-A6C34878D82A}">
                    <a16:rowId xmlns:a16="http://schemas.microsoft.com/office/drawing/2014/main" val="2075544285"/>
                  </a:ext>
                </a:extLst>
              </a:tr>
              <a:tr h="370840">
                <a:tc>
                  <a:txBody>
                    <a:bodyPr/>
                    <a:lstStyle/>
                    <a:p>
                      <a:pPr marL="0" marR="0" algn="ctr" rtl="1">
                        <a:lnSpc>
                          <a:spcPct val="115000"/>
                        </a:lnSpc>
                        <a:spcBef>
                          <a:spcPts val="0"/>
                        </a:spcBef>
                        <a:spcAft>
                          <a:spcPts val="0"/>
                        </a:spcAft>
                      </a:pPr>
                      <a:r>
                        <a:rPr lang="en-US" sz="1600" dirty="0">
                          <a:solidFill>
                            <a:schemeClr val="tx1"/>
                          </a:solidFill>
                          <a:latin typeface="+mj-lt"/>
                          <a:ea typeface="Times New Roman"/>
                          <a:cs typeface="Times New Roman" pitchFamily="18" charset="0"/>
                        </a:rPr>
                        <a:t>Brain</a:t>
                      </a:r>
                    </a:p>
                  </a:txBody>
                  <a:tcPr marL="51435" marR="51435" marT="0" marB="0"/>
                </a:tc>
                <a:tc>
                  <a:txBody>
                    <a:bodyPr/>
                    <a:lstStyle/>
                    <a:p>
                      <a:pPr marL="0" marR="0" algn="ctr" rtl="1">
                        <a:lnSpc>
                          <a:spcPct val="115000"/>
                        </a:lnSpc>
                        <a:spcBef>
                          <a:spcPts val="0"/>
                        </a:spcBef>
                        <a:spcAft>
                          <a:spcPts val="0"/>
                        </a:spcAft>
                      </a:pPr>
                      <a:r>
                        <a:rPr lang="en-US" sz="1600" dirty="0">
                          <a:solidFill>
                            <a:schemeClr val="tx1"/>
                          </a:solidFill>
                          <a:latin typeface="+mj-lt"/>
                          <a:ea typeface="Times New Roman"/>
                          <a:cs typeface="Times New Roman" pitchFamily="18" charset="0"/>
                        </a:rPr>
                        <a:t>External beam</a:t>
                      </a:r>
                    </a:p>
                  </a:txBody>
                  <a:tcPr marL="51435" marR="51435" marT="0" marB="0"/>
                </a:tc>
                <a:tc>
                  <a:txBody>
                    <a:bodyPr/>
                    <a:lstStyle/>
                    <a:p>
                      <a:pPr marL="0" marR="0" algn="ctr" rtl="1">
                        <a:lnSpc>
                          <a:spcPct val="115000"/>
                        </a:lnSpc>
                        <a:spcBef>
                          <a:spcPts val="0"/>
                        </a:spcBef>
                        <a:spcAft>
                          <a:spcPts val="0"/>
                        </a:spcAft>
                      </a:pPr>
                      <a:r>
                        <a:rPr lang="en-US" sz="1600" dirty="0">
                          <a:solidFill>
                            <a:schemeClr val="tx1"/>
                          </a:solidFill>
                          <a:latin typeface="+mj-lt"/>
                          <a:ea typeface="Times New Roman"/>
                          <a:cs typeface="Times New Roman" pitchFamily="18" charset="0"/>
                        </a:rPr>
                        <a:t>Photon activation therapy</a:t>
                      </a:r>
                    </a:p>
                  </a:txBody>
                  <a:tcPr marL="51435" marR="51435" marT="0" marB="0"/>
                </a:tc>
                <a:extLst>
                  <a:ext uri="{0D108BD9-81ED-4DB2-BD59-A6C34878D82A}">
                    <a16:rowId xmlns:a16="http://schemas.microsoft.com/office/drawing/2014/main" val="1796100137"/>
                  </a:ext>
                </a:extLst>
              </a:tr>
              <a:tr h="370840">
                <a:tc>
                  <a:txBody>
                    <a:bodyPr/>
                    <a:lstStyle/>
                    <a:p>
                      <a:pPr marL="0" marR="0" algn="ctr" rtl="1">
                        <a:lnSpc>
                          <a:spcPct val="115000"/>
                        </a:lnSpc>
                        <a:spcBef>
                          <a:spcPts val="0"/>
                        </a:spcBef>
                        <a:spcAft>
                          <a:spcPts val="0"/>
                        </a:spcAft>
                      </a:pPr>
                      <a:r>
                        <a:rPr lang="en-US" sz="1600" dirty="0">
                          <a:solidFill>
                            <a:srgbClr val="C00000"/>
                          </a:solidFill>
                          <a:latin typeface="+mj-lt"/>
                          <a:ea typeface="Times New Roman"/>
                          <a:cs typeface="Times New Roman" pitchFamily="18" charset="0"/>
                        </a:rPr>
                        <a:t>Cells and tissues</a:t>
                      </a:r>
                    </a:p>
                  </a:txBody>
                  <a:tcPr marL="51435" marR="51435" marT="0" marB="0"/>
                </a:tc>
                <a:tc>
                  <a:txBody>
                    <a:bodyPr/>
                    <a:lstStyle/>
                    <a:p>
                      <a:pPr marL="0" marR="0" algn="ctr" rtl="1">
                        <a:lnSpc>
                          <a:spcPct val="115000"/>
                        </a:lnSpc>
                        <a:spcBef>
                          <a:spcPts val="0"/>
                        </a:spcBef>
                        <a:spcAft>
                          <a:spcPts val="0"/>
                        </a:spcAft>
                      </a:pPr>
                      <a:r>
                        <a:rPr lang="en-US" sz="1600" dirty="0">
                          <a:solidFill>
                            <a:srgbClr val="C00000"/>
                          </a:solidFill>
                          <a:latin typeface="+mj-lt"/>
                          <a:ea typeface="Times New Roman"/>
                          <a:cs typeface="Times New Roman" pitchFamily="18" charset="0"/>
                        </a:rPr>
                        <a:t>Projection and CT</a:t>
                      </a:r>
                    </a:p>
                  </a:txBody>
                  <a:tcPr marL="51435" marR="51435" marT="0" marB="0"/>
                </a:tc>
                <a:tc>
                  <a:txBody>
                    <a:bodyPr/>
                    <a:lstStyle/>
                    <a:p>
                      <a:pPr marL="0" marR="0" algn="ctr" rtl="1">
                        <a:lnSpc>
                          <a:spcPct val="115000"/>
                        </a:lnSpc>
                        <a:spcBef>
                          <a:spcPts val="0"/>
                        </a:spcBef>
                        <a:spcAft>
                          <a:spcPts val="0"/>
                        </a:spcAft>
                      </a:pPr>
                      <a:r>
                        <a:rPr lang="en-US" sz="1600" dirty="0">
                          <a:solidFill>
                            <a:srgbClr val="C00000"/>
                          </a:solidFill>
                          <a:latin typeface="+mj-lt"/>
                          <a:ea typeface="Times New Roman"/>
                          <a:cs typeface="Times New Roman" pitchFamily="18" charset="0"/>
                        </a:rPr>
                        <a:t>X-ray microscopy and </a:t>
                      </a:r>
                      <a:r>
                        <a:rPr lang="en-US" sz="1600" dirty="0" err="1">
                          <a:solidFill>
                            <a:srgbClr val="C00000"/>
                          </a:solidFill>
                          <a:latin typeface="+mj-lt"/>
                          <a:ea typeface="Times New Roman"/>
                          <a:cs typeface="Times New Roman" pitchFamily="18" charset="0"/>
                        </a:rPr>
                        <a:t>microfluorescence</a:t>
                      </a:r>
                      <a:endParaRPr lang="en-US" sz="1600" dirty="0">
                        <a:solidFill>
                          <a:srgbClr val="C00000"/>
                        </a:solidFill>
                        <a:latin typeface="+mj-lt"/>
                        <a:ea typeface="Times New Roman"/>
                        <a:cs typeface="Times New Roman" pitchFamily="18" charset="0"/>
                      </a:endParaRPr>
                    </a:p>
                  </a:txBody>
                  <a:tcPr marL="51435" marR="51435" marT="0" marB="0"/>
                </a:tc>
                <a:extLst>
                  <a:ext uri="{0D108BD9-81ED-4DB2-BD59-A6C34878D82A}">
                    <a16:rowId xmlns:a16="http://schemas.microsoft.com/office/drawing/2014/main" val="3252530740"/>
                  </a:ext>
                </a:extLst>
              </a:tr>
              <a:tr h="370840">
                <a:tc>
                  <a:txBody>
                    <a:bodyPr/>
                    <a:lstStyle/>
                    <a:p>
                      <a:pPr marL="0" marR="0" algn="ctr" rtl="0">
                        <a:lnSpc>
                          <a:spcPct val="115000"/>
                        </a:lnSpc>
                        <a:spcBef>
                          <a:spcPts val="0"/>
                        </a:spcBef>
                        <a:spcAft>
                          <a:spcPts val="0"/>
                        </a:spcAft>
                      </a:pPr>
                      <a:r>
                        <a:rPr lang="en-US" sz="1600" dirty="0">
                          <a:solidFill>
                            <a:srgbClr val="C00000"/>
                          </a:solidFill>
                          <a:latin typeface="+mj-lt"/>
                          <a:ea typeface="Times New Roman"/>
                          <a:cs typeface="Times New Roman" pitchFamily="18" charset="0"/>
                        </a:rPr>
                        <a:t>Molecular assemblies</a:t>
                      </a:r>
                    </a:p>
                  </a:txBody>
                  <a:tcPr marL="51435" marR="51435" marT="0" marB="0"/>
                </a:tc>
                <a:tc>
                  <a:txBody>
                    <a:bodyPr/>
                    <a:lstStyle/>
                    <a:p>
                      <a:pPr marL="0" marR="0" algn="ctr" rtl="1">
                        <a:lnSpc>
                          <a:spcPct val="115000"/>
                        </a:lnSpc>
                        <a:spcBef>
                          <a:spcPts val="0"/>
                        </a:spcBef>
                        <a:spcAft>
                          <a:spcPts val="0"/>
                        </a:spcAft>
                      </a:pPr>
                      <a:r>
                        <a:rPr lang="en-US" sz="1600" dirty="0">
                          <a:solidFill>
                            <a:srgbClr val="C00000"/>
                          </a:solidFill>
                          <a:latin typeface="+mj-lt"/>
                          <a:ea typeface="Times New Roman"/>
                          <a:cs typeface="Times New Roman" pitchFamily="18" charset="0"/>
                        </a:rPr>
                        <a:t>Scattering pattern</a:t>
                      </a:r>
                    </a:p>
                  </a:txBody>
                  <a:tcPr marL="51435" marR="51435" marT="0" marB="0"/>
                </a:tc>
                <a:tc>
                  <a:txBody>
                    <a:bodyPr/>
                    <a:lstStyle/>
                    <a:p>
                      <a:pPr marL="0" marR="0" algn="ctr" rtl="1">
                        <a:lnSpc>
                          <a:spcPct val="115000"/>
                        </a:lnSpc>
                        <a:spcBef>
                          <a:spcPts val="0"/>
                        </a:spcBef>
                        <a:spcAft>
                          <a:spcPts val="0"/>
                        </a:spcAft>
                      </a:pPr>
                      <a:r>
                        <a:rPr lang="en-US" sz="1600" dirty="0">
                          <a:solidFill>
                            <a:srgbClr val="C00000"/>
                          </a:solidFill>
                          <a:latin typeface="+mj-lt"/>
                          <a:ea typeface="Times New Roman"/>
                          <a:cs typeface="Times New Roman" pitchFamily="18" charset="0"/>
                        </a:rPr>
                        <a:t>Small-angle scattering</a:t>
                      </a:r>
                    </a:p>
                  </a:txBody>
                  <a:tcPr marL="51435" marR="51435" marT="0" marB="0"/>
                </a:tc>
                <a:extLst>
                  <a:ext uri="{0D108BD9-81ED-4DB2-BD59-A6C34878D82A}">
                    <a16:rowId xmlns:a16="http://schemas.microsoft.com/office/drawing/2014/main" val="373619175"/>
                  </a:ext>
                </a:extLst>
              </a:tr>
              <a:tr h="370840">
                <a:tc>
                  <a:txBody>
                    <a:bodyPr/>
                    <a:lstStyle/>
                    <a:p>
                      <a:pPr marL="0" marR="0" algn="ctr" rtl="1">
                        <a:lnSpc>
                          <a:spcPct val="115000"/>
                        </a:lnSpc>
                        <a:spcBef>
                          <a:spcPts val="0"/>
                        </a:spcBef>
                        <a:spcAft>
                          <a:spcPts val="0"/>
                        </a:spcAft>
                      </a:pPr>
                      <a:r>
                        <a:rPr lang="en-US" sz="1600" dirty="0">
                          <a:solidFill>
                            <a:srgbClr val="C00000"/>
                          </a:solidFill>
                          <a:latin typeface="+mj-lt"/>
                          <a:ea typeface="Times New Roman"/>
                          <a:cs typeface="Times New Roman" pitchFamily="18" charset="0"/>
                        </a:rPr>
                        <a:t>Protein structure</a:t>
                      </a:r>
                    </a:p>
                  </a:txBody>
                  <a:tcPr marL="51435" marR="51435" marT="0" marB="0"/>
                </a:tc>
                <a:tc>
                  <a:txBody>
                    <a:bodyPr/>
                    <a:lstStyle/>
                    <a:p>
                      <a:pPr marL="0" marR="0" algn="ctr" rtl="1">
                        <a:lnSpc>
                          <a:spcPct val="115000"/>
                        </a:lnSpc>
                        <a:spcBef>
                          <a:spcPts val="0"/>
                        </a:spcBef>
                        <a:spcAft>
                          <a:spcPts val="0"/>
                        </a:spcAft>
                      </a:pPr>
                      <a:r>
                        <a:rPr lang="en-US" sz="1600" dirty="0">
                          <a:solidFill>
                            <a:srgbClr val="C00000"/>
                          </a:solidFill>
                          <a:latin typeface="+mj-lt"/>
                          <a:ea typeface="Times New Roman"/>
                          <a:cs typeface="Times New Roman" pitchFamily="18" charset="0"/>
                        </a:rPr>
                        <a:t>Crystallography</a:t>
                      </a:r>
                    </a:p>
                  </a:txBody>
                  <a:tcPr marL="51435" marR="51435" marT="0" marB="0"/>
                </a:tc>
                <a:tc>
                  <a:txBody>
                    <a:bodyPr/>
                    <a:lstStyle/>
                    <a:p>
                      <a:pPr marL="0" marR="0" algn="ctr" rtl="1">
                        <a:lnSpc>
                          <a:spcPct val="115000"/>
                        </a:lnSpc>
                        <a:spcBef>
                          <a:spcPts val="0"/>
                        </a:spcBef>
                        <a:spcAft>
                          <a:spcPts val="0"/>
                        </a:spcAft>
                      </a:pPr>
                      <a:r>
                        <a:rPr lang="en-US" sz="1600" dirty="0">
                          <a:solidFill>
                            <a:srgbClr val="C00000"/>
                          </a:solidFill>
                          <a:latin typeface="+mj-lt"/>
                          <a:ea typeface="Times New Roman"/>
                          <a:cs typeface="Times New Roman" pitchFamily="18" charset="0"/>
                        </a:rPr>
                        <a:t>Structural biology</a:t>
                      </a:r>
                    </a:p>
                  </a:txBody>
                  <a:tcPr marL="51435" marR="51435" marT="0" marB="0"/>
                </a:tc>
                <a:extLst>
                  <a:ext uri="{0D108BD9-81ED-4DB2-BD59-A6C34878D82A}">
                    <a16:rowId xmlns:a16="http://schemas.microsoft.com/office/drawing/2014/main" val="1930969392"/>
                  </a:ext>
                </a:extLst>
              </a:tr>
              <a:tr h="370840">
                <a:tc>
                  <a:txBody>
                    <a:bodyPr/>
                    <a:lstStyle/>
                    <a:p>
                      <a:pPr marL="0" marR="0" algn="ctr" rtl="0">
                        <a:lnSpc>
                          <a:spcPct val="115000"/>
                        </a:lnSpc>
                        <a:spcBef>
                          <a:spcPts val="0"/>
                        </a:spcBef>
                        <a:spcAft>
                          <a:spcPts val="0"/>
                        </a:spcAft>
                      </a:pPr>
                      <a:r>
                        <a:rPr lang="en-US" sz="1600" dirty="0">
                          <a:solidFill>
                            <a:srgbClr val="C00000"/>
                          </a:solidFill>
                          <a:latin typeface="+mj-lt"/>
                          <a:ea typeface="Times New Roman"/>
                          <a:cs typeface="Times New Roman" pitchFamily="18" charset="0"/>
                        </a:rPr>
                        <a:t>Local molecular</a:t>
                      </a:r>
                    </a:p>
                  </a:txBody>
                  <a:tcPr marL="51435" marR="51435" marT="0" marB="0"/>
                </a:tc>
                <a:tc>
                  <a:txBody>
                    <a:bodyPr/>
                    <a:lstStyle/>
                    <a:p>
                      <a:pPr marL="0" marR="0" algn="ctr" rtl="1">
                        <a:lnSpc>
                          <a:spcPct val="115000"/>
                        </a:lnSpc>
                        <a:spcBef>
                          <a:spcPts val="0"/>
                        </a:spcBef>
                        <a:spcAft>
                          <a:spcPts val="0"/>
                        </a:spcAft>
                      </a:pPr>
                      <a:r>
                        <a:rPr lang="en-US" sz="1600" dirty="0">
                          <a:solidFill>
                            <a:srgbClr val="C00000"/>
                          </a:solidFill>
                          <a:latin typeface="+mj-lt"/>
                          <a:ea typeface="Times New Roman"/>
                          <a:cs typeface="Times New Roman" pitchFamily="18" charset="0"/>
                        </a:rPr>
                        <a:t>Spectroscopy</a:t>
                      </a:r>
                    </a:p>
                  </a:txBody>
                  <a:tcPr marL="51435" marR="51435" marT="0" marB="0"/>
                </a:tc>
                <a:tc>
                  <a:txBody>
                    <a:bodyPr/>
                    <a:lstStyle/>
                    <a:p>
                      <a:pPr marL="0" marR="0" algn="ctr" rtl="1">
                        <a:lnSpc>
                          <a:spcPct val="115000"/>
                        </a:lnSpc>
                        <a:spcBef>
                          <a:spcPts val="0"/>
                        </a:spcBef>
                        <a:spcAft>
                          <a:spcPts val="0"/>
                        </a:spcAft>
                      </a:pPr>
                      <a:r>
                        <a:rPr lang="en-US" sz="1600" dirty="0">
                          <a:solidFill>
                            <a:srgbClr val="C00000"/>
                          </a:solidFill>
                          <a:latin typeface="+mj-lt"/>
                          <a:ea typeface="Times New Roman"/>
                          <a:cs typeface="Times New Roman" pitchFamily="18" charset="0"/>
                        </a:rPr>
                        <a:t>EXAFS</a:t>
                      </a:r>
                    </a:p>
                  </a:txBody>
                  <a:tcPr marL="51435" marR="51435" marT="0" marB="0"/>
                </a:tc>
                <a:extLst>
                  <a:ext uri="{0D108BD9-81ED-4DB2-BD59-A6C34878D82A}">
                    <a16:rowId xmlns:a16="http://schemas.microsoft.com/office/drawing/2014/main" val="3944833051"/>
                  </a:ext>
                </a:extLst>
              </a:tr>
            </a:tbl>
          </a:graphicData>
        </a:graphic>
      </p:graphicFrame>
      <p:sp>
        <p:nvSpPr>
          <p:cNvPr id="4" name="Slide Number Placeholder 3">
            <a:extLst>
              <a:ext uri="{FF2B5EF4-FFF2-40B4-BE49-F238E27FC236}">
                <a16:creationId xmlns:a16="http://schemas.microsoft.com/office/drawing/2014/main" id="{318191CA-87CD-0F0C-14B8-99AC4D9A8FA2}"/>
              </a:ext>
            </a:extLst>
          </p:cNvPr>
          <p:cNvSpPr>
            <a:spLocks noGrp="1"/>
          </p:cNvSpPr>
          <p:nvPr>
            <p:ph type="sldNum" sz="quarter" idx="12"/>
          </p:nvPr>
        </p:nvSpPr>
        <p:spPr/>
        <p:txBody>
          <a:bodyPr/>
          <a:lstStyle/>
          <a:p>
            <a:fld id="{2AA81221-6CFF-482D-8DC1-B5FF537042AD}" type="slidenum">
              <a:rPr lang="fa-IR" smtClean="0"/>
              <a:pPr/>
              <a:t>8</a:t>
            </a:fld>
            <a:endParaRPr lang="fa-IR" dirty="0"/>
          </a:p>
        </p:txBody>
      </p:sp>
    </p:spTree>
    <p:extLst>
      <p:ext uri="{BB962C8B-B14F-4D97-AF65-F5344CB8AC3E}">
        <p14:creationId xmlns:p14="http://schemas.microsoft.com/office/powerpoint/2010/main" val="178867328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00F0D-8909-7031-E0F6-DA05B07AB40A}"/>
              </a:ext>
            </a:extLst>
          </p:cNvPr>
          <p:cNvSpPr>
            <a:spLocks noGrp="1"/>
          </p:cNvSpPr>
          <p:nvPr>
            <p:ph type="title"/>
          </p:nvPr>
        </p:nvSpPr>
        <p:spPr/>
        <p:txBody>
          <a:bodyPr>
            <a:normAutofit fontScale="90000"/>
          </a:bodyPr>
          <a:lstStyle/>
          <a:p>
            <a:r>
              <a:rPr lang="en-US" dirty="0"/>
              <a:t>Medical imaging with synchrotron radiation</a:t>
            </a:r>
            <a:br>
              <a:rPr lang="en-US" dirty="0"/>
            </a:br>
            <a:r>
              <a:rPr lang="en-US" sz="3100" dirty="0">
                <a:solidFill>
                  <a:schemeClr val="bg1"/>
                </a:solidFill>
              </a:rPr>
              <a:t>Phase detection imaging</a:t>
            </a:r>
            <a:endParaRPr lang="en-US" dirty="0">
              <a:solidFill>
                <a:schemeClr val="bg1"/>
              </a:solidFill>
            </a:endParaRPr>
          </a:p>
        </p:txBody>
      </p:sp>
      <p:sp>
        <p:nvSpPr>
          <p:cNvPr id="3" name="Content Placeholder 2">
            <a:extLst>
              <a:ext uri="{FF2B5EF4-FFF2-40B4-BE49-F238E27FC236}">
                <a16:creationId xmlns:a16="http://schemas.microsoft.com/office/drawing/2014/main" id="{18AE456A-87C0-A1AF-48BD-9A43BE26C598}"/>
              </a:ext>
            </a:extLst>
          </p:cNvPr>
          <p:cNvSpPr>
            <a:spLocks noGrp="1"/>
          </p:cNvSpPr>
          <p:nvPr>
            <p:ph idx="1"/>
          </p:nvPr>
        </p:nvSpPr>
        <p:spPr/>
        <p:txBody>
          <a:bodyPr/>
          <a:lstStyle/>
          <a:p>
            <a:pPr algn="just">
              <a:buClr>
                <a:srgbClr val="C00000"/>
              </a:buClr>
              <a:buFont typeface="Wingdings 3" pitchFamily="18" charset="2"/>
              <a:buChar char=""/>
            </a:pPr>
            <a:r>
              <a:rPr lang="en-US" sz="2800" dirty="0"/>
              <a:t>Excellent results is due to the </a:t>
            </a:r>
            <a:r>
              <a:rPr lang="en-US" sz="2800" dirty="0">
                <a:solidFill>
                  <a:srgbClr val="FFFF00"/>
                </a:solidFill>
              </a:rPr>
              <a:t>small opening angle</a:t>
            </a:r>
            <a:r>
              <a:rPr lang="en-US" sz="2800" dirty="0">
                <a:solidFill>
                  <a:srgbClr val="C00000"/>
                </a:solidFill>
              </a:rPr>
              <a:t> </a:t>
            </a:r>
            <a:r>
              <a:rPr lang="en-US" sz="2800" dirty="0"/>
              <a:t>in the vertical direction and the possibility to place the detector at a </a:t>
            </a:r>
            <a:r>
              <a:rPr lang="en-US" sz="2800" dirty="0">
                <a:solidFill>
                  <a:srgbClr val="FFFF00"/>
                </a:solidFill>
              </a:rPr>
              <a:t>large distance</a:t>
            </a:r>
            <a:r>
              <a:rPr lang="en-US" sz="2800" dirty="0"/>
              <a:t>. </a:t>
            </a:r>
          </a:p>
          <a:p>
            <a:pPr algn="just">
              <a:buClr>
                <a:srgbClr val="C00000"/>
              </a:buClr>
              <a:buFont typeface="Wingdings 3" pitchFamily="18" charset="2"/>
              <a:buChar char=""/>
            </a:pPr>
            <a:endParaRPr lang="en-US" sz="2800" dirty="0"/>
          </a:p>
          <a:p>
            <a:pPr algn="just">
              <a:buClr>
                <a:srgbClr val="C00000"/>
              </a:buClr>
              <a:buFont typeface="Wingdings 3" pitchFamily="18" charset="2"/>
              <a:buChar char=""/>
            </a:pPr>
            <a:r>
              <a:rPr lang="en-US" sz="2800" dirty="0">
                <a:solidFill>
                  <a:srgbClr val="FFFF00"/>
                </a:solidFill>
              </a:rPr>
              <a:t>Beam hardening </a:t>
            </a:r>
            <a:r>
              <a:rPr lang="en-US" sz="2800" dirty="0"/>
              <a:t>due to the sample absorption of the low energy </a:t>
            </a:r>
            <a:r>
              <a:rPr lang="en-US" dirty="0"/>
              <a:t>photons is also avoided.</a:t>
            </a:r>
          </a:p>
          <a:p>
            <a:pPr algn="just">
              <a:buClr>
                <a:srgbClr val="C00000"/>
              </a:buClr>
              <a:buFont typeface="Wingdings 3" pitchFamily="18" charset="2"/>
              <a:buChar char=""/>
            </a:pPr>
            <a:endParaRPr lang="en-US" sz="2800" dirty="0">
              <a:solidFill>
                <a:srgbClr val="C00000"/>
              </a:solidFill>
            </a:endParaRPr>
          </a:p>
          <a:p>
            <a:pPr algn="just">
              <a:buClr>
                <a:srgbClr val="C00000"/>
              </a:buClr>
              <a:buFont typeface="Wingdings 3" pitchFamily="18" charset="2"/>
              <a:buChar char=""/>
            </a:pPr>
            <a:r>
              <a:rPr lang="en-US" sz="2800" dirty="0"/>
              <a:t>By increasing the energy, phase contrast imaging could allow a </a:t>
            </a:r>
            <a:r>
              <a:rPr lang="en-US" sz="2800" dirty="0">
                <a:solidFill>
                  <a:srgbClr val="FFFF00"/>
                </a:solidFill>
              </a:rPr>
              <a:t>significant dose reduction </a:t>
            </a:r>
            <a:r>
              <a:rPr lang="en-US" sz="2800" dirty="0"/>
              <a:t>with little deterioration.</a:t>
            </a:r>
            <a:endParaRPr lang="en-US" dirty="0">
              <a:latin typeface="Times New Roman" pitchFamily="18" charset="0"/>
              <a:cs typeface="Times New Roman" pitchFamily="18" charset="0"/>
            </a:endParaRPr>
          </a:p>
          <a:p>
            <a:endParaRPr lang="en-US" dirty="0"/>
          </a:p>
        </p:txBody>
      </p:sp>
      <p:sp>
        <p:nvSpPr>
          <p:cNvPr id="4" name="Slide Number Placeholder 3">
            <a:extLst>
              <a:ext uri="{FF2B5EF4-FFF2-40B4-BE49-F238E27FC236}">
                <a16:creationId xmlns:a16="http://schemas.microsoft.com/office/drawing/2014/main" id="{25AC784E-783B-763C-1158-2D6AD3E64515}"/>
              </a:ext>
            </a:extLst>
          </p:cNvPr>
          <p:cNvSpPr>
            <a:spLocks noGrp="1"/>
          </p:cNvSpPr>
          <p:nvPr>
            <p:ph type="sldNum" sz="quarter" idx="12"/>
          </p:nvPr>
        </p:nvSpPr>
        <p:spPr/>
        <p:txBody>
          <a:bodyPr/>
          <a:lstStyle/>
          <a:p>
            <a:fld id="{2AA81221-6CFF-482D-8DC1-B5FF537042AD}" type="slidenum">
              <a:rPr lang="fa-IR" smtClean="0"/>
              <a:pPr/>
              <a:t>9</a:t>
            </a:fld>
            <a:endParaRPr lang="fa-IR" dirty="0"/>
          </a:p>
        </p:txBody>
      </p:sp>
    </p:spTree>
    <p:extLst>
      <p:ext uri="{BB962C8B-B14F-4D97-AF65-F5344CB8AC3E}">
        <p14:creationId xmlns:p14="http://schemas.microsoft.com/office/powerpoint/2010/main" val="212032986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ustom 2">
      <a:majorFont>
        <a:latin typeface="ITC Avant Garde Pro Book"/>
        <a:ea typeface=""/>
        <a:cs typeface="Dana"/>
      </a:majorFont>
      <a:minorFont>
        <a:latin typeface="ITC Avant Garde Pro Medium"/>
        <a:ea typeface=""/>
        <a:cs typeface="Dana Medium"/>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2688</TotalTime>
  <Words>2234</Words>
  <Application>Microsoft Office PowerPoint</Application>
  <PresentationFormat>Widescreen</PresentationFormat>
  <Paragraphs>360</Paragraphs>
  <Slides>38</Slides>
  <Notes>8</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38</vt:i4>
      </vt:variant>
    </vt:vector>
  </HeadingPairs>
  <TitlesOfParts>
    <vt:vector size="58" baseType="lpstr">
      <vt:lpstr>Wingdings</vt:lpstr>
      <vt:lpstr>Georgia</vt:lpstr>
      <vt:lpstr>ITC Avant Garde Gothic Pro</vt:lpstr>
      <vt:lpstr>Times New Roman</vt:lpstr>
      <vt:lpstr>IRNazanin</vt:lpstr>
      <vt:lpstr>Arial Rounded MT Bold</vt:lpstr>
      <vt:lpstr>-apple-system</vt:lpstr>
      <vt:lpstr>Helvetica</vt:lpstr>
      <vt:lpstr>ITC Avant Garde Pro Medium</vt:lpstr>
      <vt:lpstr>Wingdings 3</vt:lpstr>
      <vt:lpstr>Gill Sans MT</vt:lpstr>
      <vt:lpstr>AdvP497E2</vt:lpstr>
      <vt:lpstr>Alfred Sans Regular</vt:lpstr>
      <vt:lpstr>Calibri</vt:lpstr>
      <vt:lpstr>Times-Bold</vt:lpstr>
      <vt:lpstr>Arial</vt:lpstr>
      <vt:lpstr>Times-Roman</vt:lpstr>
      <vt:lpstr>Century Gothic</vt:lpstr>
      <vt:lpstr>ITC Avant Garde Pro Book</vt:lpstr>
      <vt:lpstr>Office Theme</vt:lpstr>
      <vt:lpstr>Medical Applications of synchrotron Radiation  Medical Imaging, Radiation Therapy, Structural biology, X-ray microscopy and microfluorescence</vt:lpstr>
      <vt:lpstr>… an example!</vt:lpstr>
      <vt:lpstr>Nobel laureates with Synchrotron Radiation</vt:lpstr>
      <vt:lpstr>Synchrotron radiation sources properties (1/2)</vt:lpstr>
      <vt:lpstr>Synchrotron radiation sources properties (2/2)</vt:lpstr>
      <vt:lpstr>Synchrotron radiation vs. Conventional x-rays</vt:lpstr>
      <vt:lpstr>Source and radiation characteristics</vt:lpstr>
      <vt:lpstr>Synchrotron applications in medical research</vt:lpstr>
      <vt:lpstr>Medical imaging with synchrotron radiation Phase detection imaging</vt:lpstr>
      <vt:lpstr>Synchrotron Biomedical Imaging Methods Projection and CT </vt:lpstr>
      <vt:lpstr>Interaction of X-rays –Refractive Index Absorptive Effects (imaginary part) and Refractive Effects (real part) </vt:lpstr>
      <vt:lpstr>Absorption vs. Phase shift </vt:lpstr>
      <vt:lpstr>CT PRINCIPLES (1/3)</vt:lpstr>
      <vt:lpstr>CT PRINCIPLES (2/3)</vt:lpstr>
      <vt:lpstr>CT PRINCIPLES (3/3)</vt:lpstr>
      <vt:lpstr>PHase-Contrast radiography (PHC)</vt:lpstr>
      <vt:lpstr>Diffraction Enhanced Imaging (DEI)</vt:lpstr>
      <vt:lpstr>K-edge Subtraction Imaging Lung Tomography</vt:lpstr>
      <vt:lpstr>Applications</vt:lpstr>
      <vt:lpstr>Images of a mouse liver and lungs</vt:lpstr>
      <vt:lpstr>DEI vs. Absorption</vt:lpstr>
      <vt:lpstr>PowerPoint Presentation</vt:lpstr>
      <vt:lpstr>DEI-CT vs. Toshiba CT</vt:lpstr>
      <vt:lpstr>Dose Comparison</vt:lpstr>
      <vt:lpstr>Synchrotron Radiation Therapy</vt:lpstr>
      <vt:lpstr>Microbeam Therapy</vt:lpstr>
      <vt:lpstr>Dose comparison</vt:lpstr>
      <vt:lpstr>Dose volume-effect</vt:lpstr>
      <vt:lpstr>Microbeams production</vt:lpstr>
      <vt:lpstr>Microbeam lateral dose profile</vt:lpstr>
      <vt:lpstr>CT-Therapy</vt:lpstr>
      <vt:lpstr>Dose distribution vs. Iodine concentration in the target </vt:lpstr>
      <vt:lpstr>Survival curves</vt:lpstr>
      <vt:lpstr>PHARMACEUTICALS and Synchrotron </vt:lpstr>
      <vt:lpstr>Coronavirus drug developed with the help of synchrotron</vt:lpstr>
      <vt:lpstr>BEATS, the BEAmline for Tomography at SESAME</vt:lpstr>
      <vt:lpstr>First 3D tomography images from BEATS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Hasti Seif</dc:creator>
  <cp:lastModifiedBy>Ehsan</cp:lastModifiedBy>
  <cp:revision>81</cp:revision>
  <dcterms:created xsi:type="dcterms:W3CDTF">2022-05-08T14:45:43Z</dcterms:created>
  <dcterms:modified xsi:type="dcterms:W3CDTF">2023-06-26T06:54:09Z</dcterms:modified>
</cp:coreProperties>
</file>