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36"/>
  </p:notesMasterIdLst>
  <p:sldIdLst>
    <p:sldId id="272" r:id="rId4"/>
    <p:sldId id="269" r:id="rId5"/>
    <p:sldId id="311" r:id="rId6"/>
    <p:sldId id="390" r:id="rId7"/>
    <p:sldId id="444" r:id="rId8"/>
    <p:sldId id="446" r:id="rId9"/>
    <p:sldId id="447" r:id="rId10"/>
    <p:sldId id="338" r:id="rId11"/>
    <p:sldId id="374" r:id="rId12"/>
    <p:sldId id="448" r:id="rId13"/>
    <p:sldId id="426" r:id="rId14"/>
    <p:sldId id="449" r:id="rId15"/>
    <p:sldId id="428" r:id="rId16"/>
    <p:sldId id="430" r:id="rId17"/>
    <p:sldId id="429" r:id="rId18"/>
    <p:sldId id="431" r:id="rId19"/>
    <p:sldId id="432" r:id="rId20"/>
    <p:sldId id="434" r:id="rId21"/>
    <p:sldId id="433" r:id="rId22"/>
    <p:sldId id="435" r:id="rId23"/>
    <p:sldId id="436" r:id="rId24"/>
    <p:sldId id="443" r:id="rId25"/>
    <p:sldId id="437" r:id="rId26"/>
    <p:sldId id="438" r:id="rId27"/>
    <p:sldId id="439" r:id="rId28"/>
    <p:sldId id="441" r:id="rId29"/>
    <p:sldId id="440" r:id="rId30"/>
    <p:sldId id="442" r:id="rId31"/>
    <p:sldId id="418" r:id="rId32"/>
    <p:sldId id="419" r:id="rId33"/>
    <p:sldId id="368" r:id="rId34"/>
    <p:sldId id="44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99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6" d="100"/>
          <a:sy n="76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ACB3-F626-4391-B6C7-D80962B38592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BE84E-4750-4FC7-8C69-3F3F61718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highi\Pictures\Diamond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9748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10849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9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ILSF School on Synchrotron Radiation and Its Applications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US" sz="1400" b="1" i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14-16, 2013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565" y="205451"/>
            <a:ext cx="12102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1" y="152400"/>
            <a:ext cx="12153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5029200" y="304006"/>
            <a:ext cx="2743200" cy="0"/>
          </a:xfrm>
          <a:prstGeom prst="line">
            <a:avLst/>
          </a:prstGeom>
          <a:ln w="101600" cmpd="tri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411"/>
            <a:ext cx="8229600" cy="4953000"/>
          </a:xfrm>
        </p:spPr>
        <p:txBody>
          <a:bodyPr>
            <a:norm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C27BC93-E7C7-4861-9B0E-96A7268847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565" y="0"/>
            <a:ext cx="12102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2153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6475412"/>
            <a:ext cx="8229600" cy="1588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0"/>
            <a:ext cx="40011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fa-IR" sz="1400" b="1" i="1" dirty="0">
                <a:solidFill>
                  <a:schemeClr val="bg1"/>
                </a:solidFill>
                <a:latin typeface="IRNazanin" panose="02000506000000020002" pitchFamily="2" charset="-78"/>
                <a:cs typeface="IRNazanin" panose="02000506000000020002" pitchFamily="2" charset="-78"/>
              </a:rPr>
              <a:t>همایش یک روزه معرفی ظرفیت‌های همکاری با سزامی و سرن در زمینه‌های پژوهش و فناوری</a:t>
            </a:r>
            <a:endParaRPr lang="en-US" sz="1400" b="1" i="1" dirty="0">
              <a:solidFill>
                <a:schemeClr val="bg1"/>
              </a:solidFill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550223"/>
            <a:ext cx="3276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0" dirty="0">
                <a:latin typeface="Times New Roman" pitchFamily="18" charset="0"/>
                <a:cs typeface="Times New Roman" pitchFamily="18" charset="0"/>
              </a:rPr>
              <a:t>IUT,</a:t>
            </a:r>
            <a:r>
              <a:rPr lang="en-US" sz="1400" i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400" i="0" baseline="0" dirty="0">
                <a:latin typeface="IRNazanin" panose="02000506000000020002" pitchFamily="2" charset="-78"/>
                <a:cs typeface="IRNazanin" panose="02000506000000020002" pitchFamily="2" charset="-78"/>
              </a:rPr>
              <a:t>۵ تیر ۱۴۰۲</a:t>
            </a:r>
            <a:endParaRPr lang="en-US" sz="1400" i="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4C6A98-F56D-4A51-B7E5-F32171EF8F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04" y="43604"/>
            <a:ext cx="674792" cy="6747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769422-A7F4-45D1-8832-8CC27692D109}"/>
              </a:ext>
            </a:extLst>
          </p:cNvPr>
          <p:cNvCxnSpPr>
            <a:cxnSpLocks/>
          </p:cNvCxnSpPr>
          <p:nvPr userDrawn="1"/>
        </p:nvCxnSpPr>
        <p:spPr>
          <a:xfrm>
            <a:off x="1295400" y="304006"/>
            <a:ext cx="2834640" cy="0"/>
          </a:xfrm>
          <a:prstGeom prst="line">
            <a:avLst/>
          </a:prstGeom>
          <a:ln w="101600" cmpd="tri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7BC93-E7C7-4861-9B0E-96A726884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EB17-C9D9-4E91-8B7D-04B966F3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3.emf"/><Relationship Id="rId10" Type="http://schemas.openxmlformats.org/officeDocument/2006/relationships/image" Target="../media/image35.png"/><Relationship Id="rId4" Type="http://schemas.openxmlformats.org/officeDocument/2006/relationships/image" Target="../media/image22.emf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37.png"/><Relationship Id="rId7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39.png"/><Relationship Id="rId10" Type="http://schemas.openxmlformats.org/officeDocument/2006/relationships/image" Target="../media/image30.emf"/><Relationship Id="rId4" Type="http://schemas.openxmlformats.org/officeDocument/2006/relationships/image" Target="../media/image38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43.emf"/><Relationship Id="rId7" Type="http://schemas.openxmlformats.org/officeDocument/2006/relationships/image" Target="../media/image4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55.png"/><Relationship Id="rId7" Type="http://schemas.openxmlformats.org/officeDocument/2006/relationships/image" Target="../media/image3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0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10.png"/><Relationship Id="rId10" Type="http://schemas.openxmlformats.org/officeDocument/2006/relationships/image" Target="../media/image61.png"/><Relationship Id="rId4" Type="http://schemas.openxmlformats.org/officeDocument/2006/relationships/image" Target="../media/image400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70.png"/><Relationship Id="rId7" Type="http://schemas.openxmlformats.org/officeDocument/2006/relationships/image" Target="../media/image64.jpe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jpe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6.png"/><Relationship Id="rId21" Type="http://schemas.openxmlformats.org/officeDocument/2006/relationships/image" Target="../media/image105.png"/><Relationship Id="rId7" Type="http://schemas.openxmlformats.org/officeDocument/2006/relationships/image" Target="../media/image90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5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9.png"/><Relationship Id="rId10" Type="http://schemas.openxmlformats.org/officeDocument/2006/relationships/image" Target="../media/image93.png"/><Relationship Id="rId19" Type="http://schemas.openxmlformats.org/officeDocument/2006/relationships/image" Target="../media/image10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highi\Pictures\Diamon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974816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202" y="1471528"/>
            <a:ext cx="8229600" cy="5105400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3300" b="1" dirty="0">
              <a:cs typeface="B Nazanin" pitchFamily="2" charset="-78"/>
            </a:endParaRPr>
          </a:p>
          <a:p>
            <a:pPr algn="ctr" rtl="1">
              <a:buNone/>
            </a:pPr>
            <a:endParaRPr lang="fa-IR" sz="3300" b="1" dirty="0">
              <a:cs typeface="B Nazanin" pitchFamily="2" charset="-78"/>
            </a:endParaRPr>
          </a:p>
          <a:p>
            <a:pPr algn="ctr" rtl="1">
              <a:buNone/>
            </a:pPr>
            <a:endParaRPr lang="fa-IR" sz="21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endParaRPr 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One-day Meeting:</a:t>
            </a:r>
          </a:p>
          <a:p>
            <a:pPr algn="ctr"/>
            <a:r>
              <a:rPr lang="en-US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Cooperation capacities with SESAME and CERN in research and technology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 26, 2023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565" y="205451"/>
            <a:ext cx="12102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1" y="152400"/>
            <a:ext cx="12153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52102" y="1922006"/>
            <a:ext cx="795121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ILSF Beamlines optical design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283815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Gholampour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Azhir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802" y="357325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Beamline Group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Iranian Light Source Facility (ILSF)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Institute for Research in Fundamental Sciences (IPM)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4953000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26 June 2023</a:t>
            </a:r>
            <a:endParaRPr lang="pt-B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D278C-B60E-4226-BF99-B1EB073D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88357-2570-4D8F-8D0B-D85E91C0F0D1}"/>
              </a:ext>
            </a:extLst>
          </p:cNvPr>
          <p:cNvSpPr txBox="1"/>
          <p:nvPr/>
        </p:nvSpPr>
        <p:spPr>
          <a:xfrm flipH="1">
            <a:off x="683259" y="62931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Diffraction limited storage ring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70A213-1270-4705-B075-D6D99D9E440D}"/>
              </a:ext>
            </a:extLst>
          </p:cNvPr>
          <p:cNvGrpSpPr/>
          <p:nvPr/>
        </p:nvGrpSpPr>
        <p:grpSpPr>
          <a:xfrm>
            <a:off x="670560" y="1278580"/>
            <a:ext cx="2758440" cy="2124202"/>
            <a:chOff x="612199" y="1269151"/>
            <a:chExt cx="3718766" cy="30742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570A59-DE0E-4A30-97CC-667FD4263266}"/>
                </a:ext>
              </a:extLst>
            </p:cNvPr>
            <p:cNvSpPr/>
            <p:nvPr/>
          </p:nvSpPr>
          <p:spPr>
            <a:xfrm>
              <a:off x="1301598" y="2058448"/>
              <a:ext cx="1869752" cy="19145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2514F71-1109-4635-AC53-DAA4AD15E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800" y="1417320"/>
              <a:ext cx="0" cy="292608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1E0EEE-FD49-4F95-8085-43368936659F}"/>
                </a:ext>
              </a:extLst>
            </p:cNvPr>
            <p:cNvCxnSpPr>
              <a:cxnSpLocks/>
            </p:cNvCxnSpPr>
            <p:nvPr/>
          </p:nvCxnSpPr>
          <p:spPr>
            <a:xfrm>
              <a:off x="612199" y="3015733"/>
              <a:ext cx="3205125" cy="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59001E-480B-45C4-84D5-11028440E07F}"/>
                </a:ext>
              </a:extLst>
            </p:cNvPr>
            <p:cNvSpPr/>
            <p:nvPr/>
          </p:nvSpPr>
          <p:spPr>
            <a:xfrm>
              <a:off x="1272548" y="2764440"/>
              <a:ext cx="1927852" cy="5025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787DD0-8596-42C9-BF3F-0C5A1419797C}"/>
                </a:ext>
              </a:extLst>
            </p:cNvPr>
            <p:cNvSpPr txBox="1"/>
            <p:nvPr/>
          </p:nvSpPr>
          <p:spPr>
            <a:xfrm>
              <a:off x="3797565" y="2956714"/>
              <a:ext cx="533400" cy="4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60194F-8BB1-487E-A3B0-5CB52AD2078A}"/>
                </a:ext>
              </a:extLst>
            </p:cNvPr>
            <p:cNvSpPr txBox="1"/>
            <p:nvPr/>
          </p:nvSpPr>
          <p:spPr>
            <a:xfrm>
              <a:off x="1798319" y="1269151"/>
              <a:ext cx="533400" cy="48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D1A07-BDC9-4D95-BE8B-4FE4CD9C7E22}"/>
                </a:ext>
              </a:extLst>
            </p:cNvPr>
            <p:cNvSpPr txBox="1"/>
            <p:nvPr/>
          </p:nvSpPr>
          <p:spPr>
            <a:xfrm>
              <a:off x="1676400" y="2226778"/>
              <a:ext cx="655319" cy="4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ph</a:t>
              </a:r>
              <a:endParaRPr lang="en-US" sz="1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BE5122-A895-4CC6-AE8E-FBDF358512F5}"/>
              </a:ext>
            </a:extLst>
          </p:cNvPr>
          <p:cNvGrpSpPr/>
          <p:nvPr/>
        </p:nvGrpSpPr>
        <p:grpSpPr>
          <a:xfrm>
            <a:off x="3871543" y="1278580"/>
            <a:ext cx="2696313" cy="2124202"/>
            <a:chOff x="612199" y="1269151"/>
            <a:chExt cx="3635010" cy="30742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5685F0-4967-4CA8-A997-DCD3FBB54235}"/>
                </a:ext>
              </a:extLst>
            </p:cNvPr>
            <p:cNvSpPr/>
            <p:nvPr/>
          </p:nvSpPr>
          <p:spPr>
            <a:xfrm>
              <a:off x="1659206" y="2411443"/>
              <a:ext cx="1101189" cy="12085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F67028E-2426-449D-8044-30BD05BC5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800" y="1417320"/>
              <a:ext cx="0" cy="292608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40D4284-DCAB-42BB-8CD9-8625698954A2}"/>
                </a:ext>
              </a:extLst>
            </p:cNvPr>
            <p:cNvCxnSpPr>
              <a:cxnSpLocks/>
            </p:cNvCxnSpPr>
            <p:nvPr/>
          </p:nvCxnSpPr>
          <p:spPr>
            <a:xfrm>
              <a:off x="612199" y="3015733"/>
              <a:ext cx="3205125" cy="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7C4875-B728-4BF5-94C2-83C9CEE34EB8}"/>
                </a:ext>
              </a:extLst>
            </p:cNvPr>
            <p:cNvSpPr/>
            <p:nvPr/>
          </p:nvSpPr>
          <p:spPr>
            <a:xfrm>
              <a:off x="1272548" y="2764440"/>
              <a:ext cx="1927852" cy="5025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D2EE9E-A471-40DA-9FC2-C60D9A09A817}"/>
                </a:ext>
              </a:extLst>
            </p:cNvPr>
            <p:cNvSpPr txBox="1"/>
            <p:nvPr/>
          </p:nvSpPr>
          <p:spPr>
            <a:xfrm>
              <a:off x="3713809" y="2956714"/>
              <a:ext cx="533400" cy="44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24474B-72C9-4302-A7DB-1BAD782C7BBA}"/>
                </a:ext>
              </a:extLst>
            </p:cNvPr>
            <p:cNvSpPr txBox="1"/>
            <p:nvPr/>
          </p:nvSpPr>
          <p:spPr>
            <a:xfrm>
              <a:off x="1798319" y="1269151"/>
              <a:ext cx="533400" cy="48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190016-7CC0-4B45-803B-59C8963A42EC}"/>
                </a:ext>
              </a:extLst>
            </p:cNvPr>
            <p:cNvSpPr txBox="1"/>
            <p:nvPr/>
          </p:nvSpPr>
          <p:spPr>
            <a:xfrm>
              <a:off x="1592931" y="2049878"/>
              <a:ext cx="655319" cy="4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ph</a:t>
              </a:r>
              <a:endParaRPr lang="en-US" sz="14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BE005F-7772-4B34-8E4F-1C80F5BCB5F4}"/>
              </a:ext>
            </a:extLst>
          </p:cNvPr>
          <p:cNvGrpSpPr/>
          <p:nvPr/>
        </p:nvGrpSpPr>
        <p:grpSpPr>
          <a:xfrm>
            <a:off x="670560" y="3839486"/>
            <a:ext cx="2696896" cy="2092808"/>
            <a:chOff x="612199" y="1269151"/>
            <a:chExt cx="3635796" cy="302881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97D10B-3BB2-4DBF-9F14-596B8A426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6474" y="1371887"/>
              <a:ext cx="0" cy="292608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0F47E9-6F3E-4337-8F9A-9843DEFE6A7E}"/>
                </a:ext>
              </a:extLst>
            </p:cNvPr>
            <p:cNvCxnSpPr>
              <a:cxnSpLocks/>
            </p:cNvCxnSpPr>
            <p:nvPr/>
          </p:nvCxnSpPr>
          <p:spPr>
            <a:xfrm>
              <a:off x="612199" y="3015733"/>
              <a:ext cx="3205125" cy="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F97D2C-85D4-4A04-90BE-2C468005E0D1}"/>
                </a:ext>
              </a:extLst>
            </p:cNvPr>
            <p:cNvSpPr/>
            <p:nvPr/>
          </p:nvSpPr>
          <p:spPr>
            <a:xfrm>
              <a:off x="1272548" y="2764440"/>
              <a:ext cx="1927852" cy="5025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2E94302-96F4-4F29-8F7A-CD5F8177299E}"/>
                </a:ext>
              </a:extLst>
            </p:cNvPr>
            <p:cNvSpPr/>
            <p:nvPr/>
          </p:nvSpPr>
          <p:spPr>
            <a:xfrm>
              <a:off x="1978715" y="2774997"/>
              <a:ext cx="472091" cy="50258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1D622C-487C-4250-9572-C3A426A95505}"/>
                </a:ext>
              </a:extLst>
            </p:cNvPr>
            <p:cNvSpPr txBox="1"/>
            <p:nvPr/>
          </p:nvSpPr>
          <p:spPr>
            <a:xfrm>
              <a:off x="3714595" y="2956714"/>
              <a:ext cx="533400" cy="4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40B2B1-63FA-4A28-8A31-F6CF46CEB62C}"/>
                </a:ext>
              </a:extLst>
            </p:cNvPr>
            <p:cNvSpPr txBox="1"/>
            <p:nvPr/>
          </p:nvSpPr>
          <p:spPr>
            <a:xfrm>
              <a:off x="1798319" y="1269151"/>
              <a:ext cx="533400" cy="48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EB3F7B-C58A-418E-BDBC-E346CFE953CE}"/>
                </a:ext>
              </a:extLst>
            </p:cNvPr>
            <p:cNvSpPr txBox="1"/>
            <p:nvPr/>
          </p:nvSpPr>
          <p:spPr>
            <a:xfrm>
              <a:off x="1554481" y="2803574"/>
              <a:ext cx="655319" cy="44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DDF5E1-AC34-470C-ACBD-DBA3D34E32D4}"/>
              </a:ext>
            </a:extLst>
          </p:cNvPr>
          <p:cNvGrpSpPr/>
          <p:nvPr/>
        </p:nvGrpSpPr>
        <p:grpSpPr>
          <a:xfrm>
            <a:off x="3856065" y="3850792"/>
            <a:ext cx="2711791" cy="2092808"/>
            <a:chOff x="612199" y="1269151"/>
            <a:chExt cx="3655877" cy="302881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E2B905F-61AE-46B5-A02A-A771D8786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6474" y="1371887"/>
              <a:ext cx="0" cy="292608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A92D7CA-6FF4-4B1E-A728-68F4E1BA17BC}"/>
                </a:ext>
              </a:extLst>
            </p:cNvPr>
            <p:cNvCxnSpPr>
              <a:cxnSpLocks/>
            </p:cNvCxnSpPr>
            <p:nvPr/>
          </p:nvCxnSpPr>
          <p:spPr>
            <a:xfrm>
              <a:off x="612199" y="3015733"/>
              <a:ext cx="3205125" cy="0"/>
            </a:xfrm>
            <a:prstGeom prst="straightConnector1">
              <a:avLst/>
            </a:prstGeom>
            <a:ln w="22225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040F463-564E-4DBF-A0CF-9D97C24F6E32}"/>
                </a:ext>
              </a:extLst>
            </p:cNvPr>
            <p:cNvSpPr/>
            <p:nvPr/>
          </p:nvSpPr>
          <p:spPr>
            <a:xfrm>
              <a:off x="1272548" y="2764440"/>
              <a:ext cx="1927852" cy="50258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1FE43C-320C-4B61-8B19-8B3A0FCC04A6}"/>
                </a:ext>
              </a:extLst>
            </p:cNvPr>
            <p:cNvSpPr/>
            <p:nvPr/>
          </p:nvSpPr>
          <p:spPr>
            <a:xfrm>
              <a:off x="2050949" y="2824487"/>
              <a:ext cx="359727" cy="32921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7F55B2-AE78-47F5-B461-3FE6E4E25AB1}"/>
                </a:ext>
              </a:extLst>
            </p:cNvPr>
            <p:cNvSpPr txBox="1"/>
            <p:nvPr/>
          </p:nvSpPr>
          <p:spPr>
            <a:xfrm>
              <a:off x="3734676" y="2956714"/>
              <a:ext cx="533400" cy="43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56AD63-78CD-49A4-99ED-3CF939D10FDD}"/>
                </a:ext>
              </a:extLst>
            </p:cNvPr>
            <p:cNvSpPr txBox="1"/>
            <p:nvPr/>
          </p:nvSpPr>
          <p:spPr>
            <a:xfrm>
              <a:off x="1798319" y="1269151"/>
              <a:ext cx="533400" cy="48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2C4D63-FB04-48F9-A73C-25FE99631558}"/>
                </a:ext>
              </a:extLst>
            </p:cNvPr>
            <p:cNvSpPr txBox="1"/>
            <p:nvPr/>
          </p:nvSpPr>
          <p:spPr>
            <a:xfrm>
              <a:off x="1554481" y="2803574"/>
              <a:ext cx="655319" cy="44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57B13C-C537-4246-9C45-5CE55FB97D4B}"/>
                  </a:ext>
                </a:extLst>
              </p:cNvPr>
              <p:cNvSpPr txBox="1"/>
              <p:nvPr/>
            </p:nvSpPr>
            <p:spPr>
              <a:xfrm>
                <a:off x="5043802" y="3049596"/>
                <a:ext cx="4572000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rad>
                      <m:r>
                        <a:rPr lang="en-US" sz="1400" i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57B13C-C537-4246-9C45-5CE55FB9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802" y="3049596"/>
                <a:ext cx="4572000" cy="728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1C4334-062E-41D1-97A5-437DF510D3FA}"/>
                  </a:ext>
                </a:extLst>
              </p:cNvPr>
              <p:cNvSpPr txBox="1"/>
              <p:nvPr/>
            </p:nvSpPr>
            <p:spPr>
              <a:xfrm>
                <a:off x="4865872" y="1663040"/>
                <a:ext cx="49434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1C4334-062E-41D1-97A5-437DF510D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72" y="1663040"/>
                <a:ext cx="49434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1D6E44-2342-49D7-AB77-B1CFD661FA2A}"/>
                  </a:ext>
                </a:extLst>
              </p:cNvPr>
              <p:cNvSpPr txBox="1"/>
              <p:nvPr/>
            </p:nvSpPr>
            <p:spPr>
              <a:xfrm>
                <a:off x="4972312" y="2024673"/>
                <a:ext cx="49434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81D6E44-2342-49D7-AB77-B1CFD661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12" y="2024673"/>
                <a:ext cx="49434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2230CA-2E85-41C7-B369-73C71CC18D1A}"/>
                  </a:ext>
                </a:extLst>
              </p:cNvPr>
              <p:cNvSpPr txBox="1"/>
              <p:nvPr/>
            </p:nvSpPr>
            <p:spPr>
              <a:xfrm>
                <a:off x="4842059" y="2530381"/>
                <a:ext cx="49911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2230CA-2E85-41C7-B369-73C71CC18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59" y="2530381"/>
                <a:ext cx="4991100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F7E856-7D6F-4174-A569-3D5B396A1BFD}"/>
                  </a:ext>
                </a:extLst>
              </p:cNvPr>
              <p:cNvSpPr txBox="1"/>
              <p:nvPr/>
            </p:nvSpPr>
            <p:spPr>
              <a:xfrm>
                <a:off x="4424740" y="3757606"/>
                <a:ext cx="4957762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F7E856-7D6F-4174-A569-3D5B396A1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40" y="3757606"/>
                <a:ext cx="4957762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77B38C-7B31-421F-A35C-3350B138CF67}"/>
                  </a:ext>
                </a:extLst>
              </p:cNvPr>
              <p:cNvSpPr txBox="1"/>
              <p:nvPr/>
            </p:nvSpPr>
            <p:spPr>
              <a:xfrm>
                <a:off x="6248984" y="4463397"/>
                <a:ext cx="260650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For emit.=250 pm, 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500" dirty="0"/>
                  <a:t>800 eV fully diffraction limited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77B38C-7B31-421F-A35C-3350B138C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84" y="4463397"/>
                <a:ext cx="2606503" cy="553998"/>
              </a:xfrm>
              <a:prstGeom prst="rect">
                <a:avLst/>
              </a:prstGeom>
              <a:blipFill>
                <a:blip r:embed="rId7"/>
                <a:stretch>
                  <a:fillRect l="-935" t="-2198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8360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401D-0F76-43D7-B94D-6FA9BC4C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73A9C9-982B-47C2-AF24-B1F2FE5CB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08171"/>
              </p:ext>
            </p:extLst>
          </p:nvPr>
        </p:nvGraphicFramePr>
        <p:xfrm>
          <a:off x="628022" y="838200"/>
          <a:ext cx="3352801" cy="55818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84548">
                  <a:extLst>
                    <a:ext uri="{9D8B030D-6E8A-4147-A177-3AD203B41FA5}">
                      <a16:colId xmlns:a16="http://schemas.microsoft.com/office/drawing/2014/main" val="1942526370"/>
                    </a:ext>
                  </a:extLst>
                </a:gridCol>
                <a:gridCol w="872851">
                  <a:extLst>
                    <a:ext uri="{9D8B030D-6E8A-4147-A177-3AD203B41FA5}">
                      <a16:colId xmlns:a16="http://schemas.microsoft.com/office/drawing/2014/main" val="1018433359"/>
                    </a:ext>
                  </a:extLst>
                </a:gridCol>
                <a:gridCol w="1295402">
                  <a:extLst>
                    <a:ext uri="{9D8B030D-6E8A-4147-A177-3AD203B41FA5}">
                      <a16:colId xmlns:a16="http://schemas.microsoft.com/office/drawing/2014/main" val="176198143"/>
                    </a:ext>
                  </a:extLst>
                </a:gridCol>
              </a:tblGrid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µm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67.45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84035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µm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2.62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910844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σ'</a:t>
                      </a:r>
                      <a:r>
                        <a:rPr lang="en-US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µrad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3.894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426179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σ'</a:t>
                      </a:r>
                      <a:r>
                        <a:rPr lang="en-US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µrad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1.003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280180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pm.rad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267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880482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17.40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000816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2.54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119852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091876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055881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h'</a:t>
                      </a:r>
                      <a:r>
                        <a:rPr lang="en-US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681239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effectLst/>
                        </a:rPr>
                        <a:t>h'</a:t>
                      </a:r>
                      <a:r>
                        <a:rPr lang="en-US" sz="1500" baseline="-25000" dirty="0" err="1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885058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858707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500" baseline="-250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382855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Magnetic field of dipole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0.567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873678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Nominal field length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800921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Fringe field length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0.034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264089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bunch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141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27383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7.9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974932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Energy spread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0.00068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9583"/>
                  </a:ext>
                </a:extLst>
              </a:tr>
              <a:tr h="2935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</a:t>
                      </a:r>
                      <a:r>
                        <a:rPr lang="en-US" sz="1100" dirty="0">
                          <a:effectLst/>
                        </a:rPr>
                        <a:t>(Max: 400)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068092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Circumference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528</a:t>
                      </a:r>
                      <a:endParaRPr lang="en-US" sz="14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614466"/>
                  </a:ext>
                </a:extLst>
              </a:tr>
              <a:tr h="146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Coupling constant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8779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190AE0-A5CF-4D69-9DC1-E08DFE92361D}"/>
              </a:ext>
            </a:extLst>
          </p:cNvPr>
          <p:cNvSpPr txBox="1"/>
          <p:nvPr/>
        </p:nvSpPr>
        <p:spPr>
          <a:xfrm>
            <a:off x="1295400" y="5304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parameters of the ILSF machine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319FC72-7EE0-4972-A315-93A5C4FF5B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976276"/>
                  </p:ext>
                </p:extLst>
              </p:nvPr>
            </p:nvGraphicFramePr>
            <p:xfrm>
              <a:off x="4648200" y="1776321"/>
              <a:ext cx="3810000" cy="4590700"/>
            </p:xfrm>
            <a:graphic>
              <a:graphicData uri="http://schemas.openxmlformats.org/drawingml/2006/table">
                <a:tbl>
                  <a:tblPr rtl="1" firstRow="1" firstCol="1" bandRow="1">
                    <a:tableStyleId>{ED083AE6-46FA-4A59-8FB0-9F97EB10719F}</a:tableStyleId>
                  </a:tblPr>
                  <a:tblGrid>
                    <a:gridCol w="1764075">
                      <a:extLst>
                        <a:ext uri="{9D8B030D-6E8A-4147-A177-3AD203B41FA5}">
                          <a16:colId xmlns:a16="http://schemas.microsoft.com/office/drawing/2014/main" val="1920497505"/>
                        </a:ext>
                      </a:extLst>
                    </a:gridCol>
                    <a:gridCol w="2045925">
                      <a:extLst>
                        <a:ext uri="{9D8B030D-6E8A-4147-A177-3AD203B41FA5}">
                          <a16:colId xmlns:a16="http://schemas.microsoft.com/office/drawing/2014/main" val="3281528036"/>
                        </a:ext>
                      </a:extLst>
                    </a:gridCol>
                  </a:tblGrid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𝐦𝐦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Period length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4708901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117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Number of periods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0397128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Undulator length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60750818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Energy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5089596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1.816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Max K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6958678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𝟏𝟖𝟗𝟕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𝒆𝑽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Photon energy (n=1,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7194742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𝟔𝟓𝟑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𝒏𝒎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Photon wavelength (n=1,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046356"/>
                      </a:ext>
                    </a:extLst>
                  </a:tr>
                  <a:tr h="504999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𝟎𝟑𝟎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𝒎𝒓𝒂𝒅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  <a:p>
                          <a:pPr marL="0" marR="0" algn="l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Central cone half-angle (</a:t>
                          </a:r>
                          <a:r>
                            <a:rPr lang="en-US" sz="1400" b="1" dirty="0" err="1">
                              <a:effectLst/>
                            </a:rPr>
                            <a:t>K</a:t>
                          </a:r>
                          <a:r>
                            <a:rPr lang="en-US" sz="1400" b="1" baseline="-25000" dirty="0" err="1">
                              <a:effectLst/>
                            </a:rPr>
                            <a:t>Max</a:t>
                          </a:r>
                          <a:r>
                            <a:rPr lang="en-US" sz="14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57702125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Power in central cone (all n,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3452607"/>
                      </a:ext>
                    </a:extLst>
                  </a:tr>
                  <a:tr h="727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Flux in central cone @ 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 (ph/s/0.1%B.W.)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2886853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𝟔𝟒𝟐</m:t>
                                </m:r>
                                <m:r>
                                  <a:rPr lang="en-U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𝒌𝑾</m:t>
                                </m:r>
                              </m:oMath>
                            </m:oMathPara>
                          </a14:m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Total power (all n, all θ)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8704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319FC72-7EE0-4972-A315-93A5C4FF5B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976276"/>
                  </p:ext>
                </p:extLst>
              </p:nvPr>
            </p:nvGraphicFramePr>
            <p:xfrm>
              <a:off x="4648200" y="1776321"/>
              <a:ext cx="3810000" cy="4590700"/>
            </p:xfrm>
            <a:graphic>
              <a:graphicData uri="http://schemas.openxmlformats.org/drawingml/2006/table">
                <a:tbl>
                  <a:tblPr rtl="1" firstRow="1" firstCol="1" bandRow="1">
                    <a:tableStyleId>{ED083AE6-46FA-4A59-8FB0-9F97EB10719F}</a:tableStyleId>
                  </a:tblPr>
                  <a:tblGrid>
                    <a:gridCol w="1764075">
                      <a:extLst>
                        <a:ext uri="{9D8B030D-6E8A-4147-A177-3AD203B41FA5}">
                          <a16:colId xmlns:a16="http://schemas.microsoft.com/office/drawing/2014/main" val="1920497505"/>
                        </a:ext>
                      </a:extLst>
                    </a:gridCol>
                    <a:gridCol w="2045925">
                      <a:extLst>
                        <a:ext uri="{9D8B030D-6E8A-4147-A177-3AD203B41FA5}">
                          <a16:colId xmlns:a16="http://schemas.microsoft.com/office/drawing/2014/main" val="3281528036"/>
                        </a:ext>
                      </a:extLst>
                    </a:gridCol>
                  </a:tblGrid>
                  <a:tr h="346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15789" r="-116897" b="-1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Period length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4708901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117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Number of periods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60397128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215789" r="-116897" b="-10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Undulator length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60750818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315789" r="-116897" b="-9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Energy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5089596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1.816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Max K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695867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412676" r="-116897" b="-564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Photon energy (n=1,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719474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520000" r="-116897" b="-47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Photon wavelength (n=1,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046356"/>
                      </a:ext>
                    </a:extLst>
                  </a:tr>
                  <a:tr h="504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522892" r="-116897" b="-2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Central cone half-angle (</a:t>
                          </a:r>
                          <a:r>
                            <a:rPr lang="en-US" sz="1400" b="1" dirty="0" err="1">
                              <a:effectLst/>
                            </a:rPr>
                            <a:t>K</a:t>
                          </a:r>
                          <a:r>
                            <a:rPr lang="en-US" sz="1400" b="1" baseline="-25000" dirty="0" err="1">
                              <a:effectLst/>
                            </a:rPr>
                            <a:t>Max</a:t>
                          </a:r>
                          <a:r>
                            <a:rPr lang="en-US" sz="14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577021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738571" r="-116897" b="-2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Power in central cone (all n,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) 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3452607"/>
                      </a:ext>
                    </a:extLst>
                  </a:tr>
                  <a:tr h="727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493277" r="-116897" b="-49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Flux in central cone @ n=1, K</a:t>
                          </a:r>
                          <a:r>
                            <a:rPr lang="en-US" sz="1400" b="1" baseline="-25000">
                              <a:effectLst/>
                            </a:rPr>
                            <a:t>Max</a:t>
                          </a:r>
                          <a:r>
                            <a:rPr lang="en-US" sz="1400" b="1">
                              <a:effectLst/>
                            </a:rPr>
                            <a:t> (ph/s/0.1%B.W.)</a:t>
                          </a:r>
                          <a:endParaRPr lang="en-US" sz="1400" b="1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62886853"/>
                      </a:ext>
                    </a:extLst>
                  </a:tr>
                  <a:tr h="346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45" t="-1238596" r="-116897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Total power (all n, all θ)</a:t>
                          </a:r>
                          <a:endParaRPr lang="en-US" sz="1400" b="1" dirty="0">
                            <a:effectLst/>
                            <a:latin typeface="Cambria" panose="02040503050406030204" pitchFamily="18" charset="0"/>
                            <a:ea typeface="Calibri" panose="020F0502020204030204" pitchFamily="34" charset="0"/>
                            <a:cs typeface="IRNazanin" panose="02000506000000020002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8704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744500A-5B9B-490C-A92E-6DD4D2C2B765}"/>
              </a:ext>
            </a:extLst>
          </p:cNvPr>
          <p:cNvSpPr txBox="1"/>
          <p:nvPr/>
        </p:nvSpPr>
        <p:spPr>
          <a:xfrm>
            <a:off x="3921369" y="14056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parameters of the undulator (I=250 mA)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CFC306-9BF2-4FF0-B5D0-942C958C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56538"/>
              </p:ext>
            </p:extLst>
          </p:nvPr>
        </p:nvGraphicFramePr>
        <p:xfrm>
          <a:off x="4212103" y="908548"/>
          <a:ext cx="4931897" cy="426720"/>
        </p:xfrm>
        <a:graphic>
          <a:graphicData uri="http://schemas.openxmlformats.org/drawingml/2006/table">
            <a:tbl>
              <a:tblPr firstRow="1" bandRow="1"/>
              <a:tblGrid>
                <a:gridCol w="1010681">
                  <a:extLst>
                    <a:ext uri="{9D8B030D-6E8A-4147-A177-3AD203B41FA5}">
                      <a16:colId xmlns:a16="http://schemas.microsoft.com/office/drawing/2014/main" val="1243072688"/>
                    </a:ext>
                  </a:extLst>
                </a:gridCol>
                <a:gridCol w="673787">
                  <a:extLst>
                    <a:ext uri="{9D8B030D-6E8A-4147-A177-3AD203B41FA5}">
                      <a16:colId xmlns:a16="http://schemas.microsoft.com/office/drawing/2014/main" val="3193073528"/>
                    </a:ext>
                  </a:extLst>
                </a:gridCol>
                <a:gridCol w="433149">
                  <a:extLst>
                    <a:ext uri="{9D8B030D-6E8A-4147-A177-3AD203B41FA5}">
                      <a16:colId xmlns:a16="http://schemas.microsoft.com/office/drawing/2014/main" val="2757288933"/>
                    </a:ext>
                  </a:extLst>
                </a:gridCol>
                <a:gridCol w="625660">
                  <a:extLst>
                    <a:ext uri="{9D8B030D-6E8A-4147-A177-3AD203B41FA5}">
                      <a16:colId xmlns:a16="http://schemas.microsoft.com/office/drawing/2014/main" val="1891065824"/>
                    </a:ext>
                  </a:extLst>
                </a:gridCol>
                <a:gridCol w="1010681">
                  <a:extLst>
                    <a:ext uri="{9D8B030D-6E8A-4147-A177-3AD203B41FA5}">
                      <a16:colId xmlns:a16="http://schemas.microsoft.com/office/drawing/2014/main" val="3019338296"/>
                    </a:ext>
                  </a:extLst>
                </a:gridCol>
                <a:gridCol w="1177939">
                  <a:extLst>
                    <a:ext uri="{9D8B030D-6E8A-4147-A177-3AD203B41FA5}">
                      <a16:colId xmlns:a16="http://schemas.microsoft.com/office/drawing/2014/main" val="335669983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Diffraction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6-30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1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100×100-1000×10000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</a:t>
                      </a:r>
                    </a:p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36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4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738BA-B2CF-4E66-BF77-1154FCCC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FFB71-C7D5-4D88-9E20-2AF6122B69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06902"/>
            <a:ext cx="4086225" cy="21152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5B824-2BB7-4DE1-A7F8-F6AEABC9E708}"/>
                  </a:ext>
                </a:extLst>
              </p:cNvPr>
              <p:cNvSpPr txBox="1"/>
              <p:nvPr/>
            </p:nvSpPr>
            <p:spPr>
              <a:xfrm>
                <a:off x="0" y="2822186"/>
                <a:ext cx="5562600" cy="314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%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𝐵𝑊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𝑁𝐼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55B824-2BB7-4DE1-A7F8-F6AEABC9E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2186"/>
                <a:ext cx="5562600" cy="314573"/>
              </a:xfrm>
              <a:prstGeom prst="rect">
                <a:avLst/>
              </a:prstGeom>
              <a:blipFill>
                <a:blip r:embed="rId3"/>
                <a:stretch>
                  <a:fillRect t="-88462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41D5F47-BA14-432E-8D00-9C09F4F364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028"/>
            <a:ext cx="4692015" cy="233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3EA6D-B5BE-42A2-8C12-A042879F89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8469"/>
            <a:ext cx="4114800" cy="21737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23E4C-6BEB-4A15-95F0-E35CD021B77C}"/>
                  </a:ext>
                </a:extLst>
              </p:cNvPr>
              <p:cNvSpPr txBox="1"/>
              <p:nvPr/>
            </p:nvSpPr>
            <p:spPr>
              <a:xfrm>
                <a:off x="4591050" y="2966077"/>
                <a:ext cx="4572000" cy="530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C23E4C-6BEB-4A15-95F0-E35CD021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966077"/>
                <a:ext cx="4572000" cy="530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433D7F-0807-4C49-B7D2-4FBB580D3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3190429"/>
            <a:ext cx="5757672" cy="711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9C78EA-25AF-409A-9214-D24243C6351D}"/>
                  </a:ext>
                </a:extLst>
              </p:cNvPr>
              <p:cNvSpPr txBox="1"/>
              <p:nvPr/>
            </p:nvSpPr>
            <p:spPr>
              <a:xfrm>
                <a:off x="4724400" y="3503676"/>
                <a:ext cx="4862512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9C78EA-25AF-409A-9214-D24243C63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503676"/>
                <a:ext cx="4862512" cy="7288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B232F77-4CCF-4BE9-A3E1-34EEB63A9513}"/>
              </a:ext>
            </a:extLst>
          </p:cNvPr>
          <p:cNvSpPr txBox="1"/>
          <p:nvPr/>
        </p:nvSpPr>
        <p:spPr>
          <a:xfrm>
            <a:off x="2395538" y="3282434"/>
            <a:ext cx="4791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6A118B-078E-4FE3-8C3A-3DB1AF74A3C6}"/>
                  </a:ext>
                </a:extLst>
              </p:cNvPr>
              <p:cNvSpPr txBox="1"/>
              <p:nvPr/>
            </p:nvSpPr>
            <p:spPr>
              <a:xfrm>
                <a:off x="4343400" y="4297480"/>
                <a:ext cx="5324474" cy="71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erf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6A118B-078E-4FE3-8C3A-3DB1AF74A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297480"/>
                <a:ext cx="5324474" cy="7169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208697-FBA7-47DA-AD8D-D1CC18EA27AF}"/>
                  </a:ext>
                </a:extLst>
              </p:cNvPr>
              <p:cNvSpPr txBox="1"/>
              <p:nvPr/>
            </p:nvSpPr>
            <p:spPr>
              <a:xfrm>
                <a:off x="4600575" y="5072764"/>
                <a:ext cx="48339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𝑛𝑁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208697-FBA7-47DA-AD8D-D1CC18EA2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75" y="5072764"/>
                <a:ext cx="483393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6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026E-E89A-42D7-9A9C-DE1802EB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B000A-3FD9-4E54-9618-BE543F8CE5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2" y="727428"/>
            <a:ext cx="3015616" cy="22094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46CAAA-C89C-4314-901A-ADD72F683FA7}"/>
                  </a:ext>
                </a:extLst>
              </p:cNvPr>
              <p:cNvSpPr txBox="1"/>
              <p:nvPr/>
            </p:nvSpPr>
            <p:spPr>
              <a:xfrm>
                <a:off x="4302532" y="3955951"/>
                <a:ext cx="4572000" cy="584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46CAAA-C89C-4314-901A-ADD72F683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32" y="3955951"/>
                <a:ext cx="4572000" cy="584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39C16-961E-46C0-9B4D-55942963214B}"/>
                  </a:ext>
                </a:extLst>
              </p:cNvPr>
              <p:cNvSpPr txBox="1"/>
              <p:nvPr/>
            </p:nvSpPr>
            <p:spPr>
              <a:xfrm>
                <a:off x="5036159" y="2824892"/>
                <a:ext cx="457200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632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sSup>
                        <m:sSup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39C16-961E-46C0-9B4D-55942963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159" y="2824892"/>
                <a:ext cx="4572000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9605E0-8781-4A0D-81A8-2CC5A51BA11B}"/>
                  </a:ext>
                </a:extLst>
              </p:cNvPr>
              <p:cNvSpPr txBox="1"/>
              <p:nvPr/>
            </p:nvSpPr>
            <p:spPr>
              <a:xfrm>
                <a:off x="5995797" y="3192609"/>
                <a:ext cx="2079843" cy="68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𝑚𝑟𝑎𝑑</m:t>
                                  </m:r>
                                </m:e>
                                <m:sup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𝑁𝐼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1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sSub>
                        <m:sSub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𝛾𝜃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𝛾𝜓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9605E0-8781-4A0D-81A8-2CC5A51B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97" y="3192609"/>
                <a:ext cx="2079843" cy="681853"/>
              </a:xfrm>
              <a:prstGeom prst="rect">
                <a:avLst/>
              </a:prstGeom>
              <a:blipFill>
                <a:blip r:embed="rId5"/>
                <a:stretch>
                  <a:fillRect l="-21408" t="-120536" r="-27859" b="-1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FC3618C-BFA6-43CE-9C00-C557EB200AC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97" y="644482"/>
            <a:ext cx="3015616" cy="220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C90E7-940B-4A62-B180-4EF3D02661D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43" y="4703897"/>
            <a:ext cx="3161589" cy="1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A78247-B9AA-4CA6-8BA0-A00FE131C66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57" y="2846503"/>
            <a:ext cx="3488569" cy="177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F1D42-5314-4E19-9316-C72767C84D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13" y="936737"/>
            <a:ext cx="2752596" cy="176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96296-9001-46CC-A433-E509BBD92E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24" y="4673544"/>
            <a:ext cx="3340014" cy="17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C807C-0800-4E19-8FBC-EC87011E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52569-47C1-410F-A12F-5E66ACEF51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3873"/>
            <a:ext cx="4691380" cy="21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8406E-4776-45A8-84C6-15EA132983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7" y="712470"/>
            <a:ext cx="5410200" cy="266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2D077-C170-4F6A-9018-2AFD592C6E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07" y="1370355"/>
            <a:ext cx="252693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6AFB2-E406-44DC-BBAB-86CC6D93FF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0" y="4153095"/>
            <a:ext cx="2982570" cy="140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25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AD623-06B3-4AA2-8D1B-35B97150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79893-8338-4FE3-8B4C-55D4C93E57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61" y="874743"/>
            <a:ext cx="3087784" cy="175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85C40-955D-4422-913E-0D08BC94AE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5" y="874743"/>
            <a:ext cx="2734480" cy="175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60105-46EE-4CE1-9F00-3FFE7246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694" y="1050479"/>
            <a:ext cx="2133600" cy="1466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43EEA-0CFA-411B-AAFD-4668AEE064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352799" cy="1981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DBE4D-B930-4865-82F4-F72E5E505DC9}"/>
                  </a:ext>
                </a:extLst>
              </p:cNvPr>
              <p:cNvSpPr txBox="1"/>
              <p:nvPr/>
            </p:nvSpPr>
            <p:spPr>
              <a:xfrm>
                <a:off x="-533401" y="5081370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sSup>
                        <m:sSup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1200" i="0">
                          <a:latin typeface="Cambria Math" panose="02040503050406030204" pitchFamily="18" charset="0"/>
                        </a:rPr>
                        <m:t>   ,  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06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DBE4D-B930-4865-82F4-F72E5E50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1" y="5081370"/>
                <a:ext cx="4572000" cy="874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8A2A192-757D-4F6B-9FD9-BADB88164A2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02" y="3245938"/>
            <a:ext cx="3544984" cy="27015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5BF77-4F36-4678-8101-7ED181230188}"/>
                  </a:ext>
                </a:extLst>
              </p:cNvPr>
              <p:cNvSpPr txBox="1"/>
              <p:nvPr/>
            </p:nvSpPr>
            <p:spPr>
              <a:xfrm>
                <a:off x="2820572" y="2561207"/>
                <a:ext cx="4839286" cy="592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1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𝑐𝑒𝑛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e>
                      </m:d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𝛾</m:t>
                          </m:r>
                          <m:rad>
                            <m:radPr>
                              <m:degHide m:val="on"/>
                              <m:ctrlPr>
                                <a:rPr 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𝑛𝑁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1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5BF77-4F36-4678-8101-7ED181230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72" y="2561207"/>
                <a:ext cx="4839286" cy="592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C4A2931-7005-4908-A0C7-F77859DC64CC}"/>
              </a:ext>
            </a:extLst>
          </p:cNvPr>
          <p:cNvSpPr txBox="1"/>
          <p:nvPr/>
        </p:nvSpPr>
        <p:spPr>
          <a:xfrm>
            <a:off x="4267200" y="612361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Footprint on the Si(111)@ 6 @ 26.41 m</a:t>
            </a:r>
          </a:p>
        </p:txBody>
      </p:sp>
    </p:spTree>
    <p:extLst>
      <p:ext uri="{BB962C8B-B14F-4D97-AF65-F5344CB8AC3E}">
        <p14:creationId xmlns:p14="http://schemas.microsoft.com/office/powerpoint/2010/main" val="362119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5C94-91EC-45D2-A160-7A05A623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E5FB1-828A-4129-8041-28FBC1127979}"/>
              </a:ext>
            </a:extLst>
          </p:cNvPr>
          <p:cNvSpPr txBox="1"/>
          <p:nvPr/>
        </p:nvSpPr>
        <p:spPr>
          <a:xfrm>
            <a:off x="679717" y="6858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KB mirrors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F090D-403E-4D65-A201-0161F0239F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723"/>
            <a:ext cx="3981302" cy="216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26F6A-7F39-4F86-882D-CC68291D9B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4" y="533400"/>
            <a:ext cx="3281141" cy="24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87590-57BD-476D-965C-C06260D3721A}"/>
              </a:ext>
            </a:extLst>
          </p:cNvPr>
          <p:cNvSpPr txBox="1"/>
          <p:nvPr/>
        </p:nvSpPr>
        <p:spPr>
          <a:xfrm>
            <a:off x="5211730" y="2579721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Elliptical - cylinder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E03B7-3DF9-4D1B-AEFB-4860FB9C782D}"/>
              </a:ext>
            </a:extLst>
          </p:cNvPr>
          <p:cNvSpPr txBox="1"/>
          <p:nvPr/>
        </p:nvSpPr>
        <p:spPr>
          <a:xfrm>
            <a:off x="5174886" y="2977127"/>
            <a:ext cx="3347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1) p=28510 mm, q=11490 mm, </a:t>
            </a:r>
            <a:r>
              <a:rPr lang="el-GR" sz="1400" dirty="0"/>
              <a:t>ϴ</a:t>
            </a:r>
            <a:r>
              <a:rPr lang="en-US" sz="1400" dirty="0"/>
              <a:t>=2.5 </a:t>
            </a:r>
            <a:r>
              <a:rPr lang="en-US" sz="1400" dirty="0" err="1"/>
              <a:t>mrad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753AEE-04A3-423C-A436-7E64FE5ED5C8}"/>
                  </a:ext>
                </a:extLst>
              </p:cNvPr>
              <p:cNvSpPr txBox="1"/>
              <p:nvPr/>
            </p:nvSpPr>
            <p:spPr>
              <a:xfrm>
                <a:off x="3133152" y="3266071"/>
                <a:ext cx="6934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 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99999744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2485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753AEE-04A3-423C-A436-7E64FE5ED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52" y="3266071"/>
                <a:ext cx="69342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80EA1D4-0E94-4C42-9A91-E1DAC35FC137}"/>
              </a:ext>
            </a:extLst>
          </p:cNvPr>
          <p:cNvSpPr txBox="1"/>
          <p:nvPr/>
        </p:nvSpPr>
        <p:spPr>
          <a:xfrm>
            <a:off x="5211730" y="3542935"/>
            <a:ext cx="5057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2) p=29110 mm, q=10890 mm,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=2.5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mrad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CA420-24FC-4C37-A3AB-057427A11D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6" y="3614628"/>
            <a:ext cx="3432459" cy="229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AF7BD-8442-4BBF-9069-B34C04AF09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0" y="4126467"/>
            <a:ext cx="3785480" cy="242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3EF4F-DD69-43F2-84FE-39A760FAB0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86" y="914400"/>
            <a:ext cx="1507078" cy="1075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BE4AD-2E11-4C4B-8381-AD433AF7EF75}"/>
                  </a:ext>
                </a:extLst>
              </p:cNvPr>
              <p:cNvSpPr txBox="1"/>
              <p:nvPr/>
            </p:nvSpPr>
            <p:spPr>
              <a:xfrm>
                <a:off x="4281100" y="3825565"/>
                <a:ext cx="51347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 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99999752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5122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BE4AD-2E11-4C4B-8381-AD433AF7E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00" y="3825565"/>
                <a:ext cx="513470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09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AB16-6E81-457F-9CC4-81426B5B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20F9A-2F55-4A0E-A6D2-4830F5B0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780474" cy="3110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5B591-216F-4B0D-ADAA-E41D39947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165" y="3928561"/>
            <a:ext cx="3692143" cy="22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0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675A8-B727-48B7-BC14-2771AE08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BFD85-8D3E-4CCA-BBE7-3EB06F7415D1}"/>
              </a:ext>
            </a:extLst>
          </p:cNvPr>
          <p:cNvSpPr txBox="1"/>
          <p:nvPr/>
        </p:nvSpPr>
        <p:spPr>
          <a:xfrm>
            <a:off x="685800" y="792158"/>
            <a:ext cx="77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What is Compound Refractive Lens (CRL)? </a:t>
            </a:r>
          </a:p>
          <a:p>
            <a:r>
              <a:rPr lang="en-US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CRL is a series of lenses arranged in a linear array in order to achieve focusing of X-rays (few um) in the energy range of E&gt; 5 keV.</a:t>
            </a:r>
          </a:p>
        </p:txBody>
      </p:sp>
      <p:pic>
        <p:nvPicPr>
          <p:cNvPr id="7" name="Picture 1" descr="C:\Users\raha\Pictures\untitled.bmp">
            <a:extLst>
              <a:ext uri="{FF2B5EF4-FFF2-40B4-BE49-F238E27FC236}">
                <a16:creationId xmlns:a16="http://schemas.microsoft.com/office/drawing/2014/main" id="{E42A69D3-47E9-41FD-B287-97EBF0D9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42" y="1947948"/>
            <a:ext cx="5200102" cy="1652699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AC19A8-27BF-4469-8071-231EBA27E903}"/>
              </a:ext>
            </a:extLst>
          </p:cNvPr>
          <p:cNvSpPr/>
          <p:nvPr/>
        </p:nvSpPr>
        <p:spPr>
          <a:xfrm>
            <a:off x="757820" y="389259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Material:</a:t>
            </a:r>
          </a:p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Low-Z material such as Al, Be, B, C, Li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78B2D-2C2D-4589-BB13-25D411872370}"/>
              </a:ext>
            </a:extLst>
          </p:cNvPr>
          <p:cNvSpPr txBox="1"/>
          <p:nvPr/>
        </p:nvSpPr>
        <p:spPr>
          <a:xfrm>
            <a:off x="762509" y="4720689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Why CRL?</a:t>
            </a:r>
          </a:p>
          <a:p>
            <a:pPr marL="342900" indent="-342900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Fabrication of the lenses is simple &amp; inexpensive.</a:t>
            </a:r>
          </a:p>
          <a:p>
            <a:pPr marL="342900" indent="-342900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Alignment  of CRL is easy.</a:t>
            </a:r>
          </a:p>
          <a:p>
            <a:pPr marL="342900" indent="-342900"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CRL is easy to cool.</a:t>
            </a:r>
          </a:p>
          <a:p>
            <a:endParaRPr lang="en-US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F495980-000C-470B-9E65-B733251B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74903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60E404-321F-45C2-A853-4C90F713B907}"/>
                  </a:ext>
                </a:extLst>
              </p:cNvPr>
              <p:cNvSpPr txBox="1"/>
              <p:nvPr/>
            </p:nvSpPr>
            <p:spPr>
              <a:xfrm>
                <a:off x="5686062" y="2841333"/>
                <a:ext cx="3695700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𝜇𝜆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60E404-321F-45C2-A853-4C90F713B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62" y="2841333"/>
                <a:ext cx="3695700" cy="6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9FC80-7D9D-4E00-B8F2-550DDAE42534}"/>
                  </a:ext>
                </a:extLst>
              </p:cNvPr>
              <p:cNvSpPr txBox="1"/>
              <p:nvPr/>
            </p:nvSpPr>
            <p:spPr>
              <a:xfrm>
                <a:off x="5083713" y="2345706"/>
                <a:ext cx="4691574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A9FC80-7D9D-4E00-B8F2-550DDAE42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13" y="2345706"/>
                <a:ext cx="4691574" cy="372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0DEB66-C169-4F08-832C-AB918C81D3D8}"/>
                  </a:ext>
                </a:extLst>
              </p:cNvPr>
              <p:cNvSpPr txBox="1"/>
              <p:nvPr/>
            </p:nvSpPr>
            <p:spPr>
              <a:xfrm>
                <a:off x="5083713" y="1951288"/>
                <a:ext cx="46915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0DEB66-C169-4F08-832C-AB918C81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13" y="1951288"/>
                <a:ext cx="4691574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8243D-CDD2-4A66-AF93-53C70BE2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F24DE-86A8-4FE5-BBD1-64018BD4DD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29" y="564099"/>
            <a:ext cx="3082117" cy="1598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FF61A7-CDA4-46F7-A163-36E77D6371C5}"/>
                  </a:ext>
                </a:extLst>
              </p:cNvPr>
              <p:cNvSpPr txBox="1"/>
              <p:nvPr/>
            </p:nvSpPr>
            <p:spPr>
              <a:xfrm>
                <a:off x="1172" y="3128187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𝐵𝑒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217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708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913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FF61A7-CDA4-46F7-A163-36E77D63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" y="3128187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BD1EB-0D63-41A4-ACE1-A5ABD5835449}"/>
                  </a:ext>
                </a:extLst>
              </p:cNvPr>
              <p:cNvSpPr txBox="1"/>
              <p:nvPr/>
            </p:nvSpPr>
            <p:spPr>
              <a:xfrm>
                <a:off x="-876925" y="2515220"/>
                <a:ext cx="4572000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BD1EB-0D63-41A4-ACE1-A5ABD583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6925" y="2515220"/>
                <a:ext cx="457200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AF0478-6567-4397-A1C1-E676A7FBE360}"/>
                  </a:ext>
                </a:extLst>
              </p:cNvPr>
              <p:cNvSpPr txBox="1"/>
              <p:nvPr/>
            </p:nvSpPr>
            <p:spPr>
              <a:xfrm>
                <a:off x="-1456612" y="3499613"/>
                <a:ext cx="5008098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AF0478-6567-4397-A1C1-E676A7FB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6612" y="3499613"/>
                <a:ext cx="5008098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A448D7-5D87-4404-A884-F4F7AF140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71139"/>
              </p:ext>
            </p:extLst>
          </p:nvPr>
        </p:nvGraphicFramePr>
        <p:xfrm>
          <a:off x="1642839" y="3530769"/>
          <a:ext cx="2738638" cy="769620"/>
        </p:xfrm>
        <a:graphic>
          <a:graphicData uri="http://schemas.openxmlformats.org/drawingml/2006/table">
            <a:tbl>
              <a:tblPr rtl="1" firstRow="1" firstCol="1" bandRow="1"/>
              <a:tblGrid>
                <a:gridCol w="966815">
                  <a:extLst>
                    <a:ext uri="{9D8B030D-6E8A-4147-A177-3AD203B41FA5}">
                      <a16:colId xmlns:a16="http://schemas.microsoft.com/office/drawing/2014/main" val="1245795965"/>
                    </a:ext>
                  </a:extLst>
                </a:gridCol>
                <a:gridCol w="1135599">
                  <a:extLst>
                    <a:ext uri="{9D8B030D-6E8A-4147-A177-3AD203B41FA5}">
                      <a16:colId xmlns:a16="http://schemas.microsoft.com/office/drawing/2014/main" val="2859761479"/>
                    </a:ext>
                  </a:extLst>
                </a:gridCol>
                <a:gridCol w="636224">
                  <a:extLst>
                    <a:ext uri="{9D8B030D-6E8A-4147-A177-3AD203B41FA5}">
                      <a16:colId xmlns:a16="http://schemas.microsoft.com/office/drawing/2014/main" val="939095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E (keV)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Material</a:t>
                      </a:r>
                      <a:r>
                        <a:rPr lang="en-US" sz="1050" dirty="0">
                          <a:effectLst/>
                          <a:latin typeface="IRNazanin" panose="02000506000000020002" pitchFamily="2" charset="-78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 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568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&lt; 50 </a:t>
                      </a:r>
                      <a:r>
                        <a:rPr lang="fa-I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~ 5-40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754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&lt; 30 </a:t>
                      </a:r>
                      <a:r>
                        <a:rPr lang="fa-IR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~ 30-80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06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&lt; 20 </a:t>
                      </a:r>
                      <a:r>
                        <a:rPr lang="fa-I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~ 80-150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7225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BF202F7-9B32-4EB9-A647-AB0A1B3A20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0" y="497071"/>
            <a:ext cx="3481877" cy="20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CB44E-E639-4DC1-A810-A63BB820D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138" y="2296232"/>
            <a:ext cx="3382042" cy="2002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7B488-8DA5-4250-8A8F-CE9FCA6C9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437" y="4420072"/>
            <a:ext cx="3434013" cy="2002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2F916C-FAD3-4EEA-B8B7-E4F2EAAFD0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314" y="4418397"/>
            <a:ext cx="4019689" cy="2002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78BDD5-5780-4222-B58B-CBDC8E9735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8038" y="1191449"/>
            <a:ext cx="1790762" cy="7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3450" y="1371600"/>
            <a:ext cx="4200189" cy="3865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/>
              <a:t>Outline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What is a B</a:t>
            </a:r>
            <a:r>
              <a:rPr lang="en-US" sz="2400" dirty="0"/>
              <a:t>eamline?</a:t>
            </a:r>
          </a:p>
          <a:p>
            <a:pPr lvl="1"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 Synchrotron Radiation Sources</a:t>
            </a:r>
          </a:p>
          <a:p>
            <a:pPr lvl="1"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 Front End of a beamline</a:t>
            </a:r>
          </a:p>
          <a:p>
            <a:pPr lvl="1"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 Optics hutch</a:t>
            </a:r>
          </a:p>
          <a:p>
            <a:pPr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phase-one beamlines of ILSF</a:t>
            </a:r>
          </a:p>
          <a:p>
            <a:pPr lvl="1">
              <a:buClr>
                <a:srgbClr val="FF0000"/>
              </a:buClr>
              <a:buFont typeface="Times New Roman" panose="02020603050405020304" pitchFamily="18" charset="0"/>
              <a:buChar char="⁎"/>
            </a:pPr>
            <a:r>
              <a:rPr lang="en-US" dirty="0"/>
              <a:t> XPD beamline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7BCE8-2270-4EE7-A716-85ACD09A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EB0067-B7C5-4F5D-A281-D3C3F27BC5E8}"/>
                  </a:ext>
                </a:extLst>
              </p:cNvPr>
              <p:cNvSpPr txBox="1"/>
              <p:nvPr/>
            </p:nvSpPr>
            <p:spPr>
              <a:xfrm>
                <a:off x="-533400" y="620389"/>
                <a:ext cx="7086600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  ,    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EB0067-B7C5-4F5D-A281-D3C3F27BC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620389"/>
                <a:ext cx="7086600" cy="728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1773E-98A7-4D04-8E4F-ED02DE28D081}"/>
                  </a:ext>
                </a:extLst>
              </p:cNvPr>
              <p:cNvSpPr txBox="1"/>
              <p:nvPr/>
            </p:nvSpPr>
            <p:spPr>
              <a:xfrm>
                <a:off x="4953000" y="726728"/>
                <a:ext cx="4838280" cy="601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𝑁𝑑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1773E-98A7-4D04-8E4F-ED02DE28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726728"/>
                <a:ext cx="4838280" cy="601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3863271-0E5C-485C-A220-3AC9317E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2743200" cy="2253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BCB09-2AA3-4220-A1C5-EE9CD5D1337F}"/>
                  </a:ext>
                </a:extLst>
              </p:cNvPr>
              <p:cNvSpPr txBox="1"/>
              <p:nvPr/>
            </p:nvSpPr>
            <p:spPr>
              <a:xfrm>
                <a:off x="2371579" y="1287241"/>
                <a:ext cx="5162842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𝑔𝑎𝑖𝑛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919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815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67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68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BCB09-2AA3-4220-A1C5-EE9CD5D13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79" y="1287241"/>
                <a:ext cx="5162842" cy="501419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041F750-1432-4CD4-8452-347F8DD4202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15" y="1788660"/>
            <a:ext cx="4010025" cy="255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2B0DA-95D7-4523-B23E-882226FB5EB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2" y="3695004"/>
            <a:ext cx="4078018" cy="27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C84A2-A69D-4E99-B99A-1B0E07A2D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138" y="4495024"/>
            <a:ext cx="3037262" cy="17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E03C-A4B0-403C-AE00-09D7503B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6B4D02-4FBD-45D5-A4F5-E35F35E3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73996"/>
              </p:ext>
            </p:extLst>
          </p:nvPr>
        </p:nvGraphicFramePr>
        <p:xfrm>
          <a:off x="609600" y="888682"/>
          <a:ext cx="3352800" cy="508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4">
                  <a:extLst>
                    <a:ext uri="{9D8B030D-6E8A-4147-A177-3AD203B41FA5}">
                      <a16:colId xmlns:a16="http://schemas.microsoft.com/office/drawing/2014/main" val="4200032458"/>
                    </a:ext>
                  </a:extLst>
                </a:gridCol>
                <a:gridCol w="1300065">
                  <a:extLst>
                    <a:ext uri="{9D8B030D-6E8A-4147-A177-3AD203B41FA5}">
                      <a16:colId xmlns:a16="http://schemas.microsoft.com/office/drawing/2014/main" val="1131980813"/>
                    </a:ext>
                  </a:extLst>
                </a:gridCol>
                <a:gridCol w="1094791">
                  <a:extLst>
                    <a:ext uri="{9D8B030D-6E8A-4147-A177-3AD203B41FA5}">
                      <a16:colId xmlns:a16="http://schemas.microsoft.com/office/drawing/2014/main" val="3312241825"/>
                    </a:ext>
                  </a:extLst>
                </a:gridCol>
              </a:tblGrid>
              <a:tr h="304165">
                <a:tc>
                  <a:txBody>
                    <a:bodyPr/>
                    <a:lstStyle/>
                    <a:p>
                      <a:r>
                        <a:rPr lang="en-US" sz="1600" b="0" dirty="0"/>
                        <a:t>E(keV)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H×V (µm</a:t>
                      </a:r>
                      <a:r>
                        <a:rPr lang="en-US" sz="1400" b="0" baseline="30000" dirty="0"/>
                        <a:t>2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H×V (µrad</a:t>
                      </a:r>
                      <a:r>
                        <a:rPr lang="en-US" sz="1400" b="0" baseline="30000" dirty="0"/>
                        <a:t>2</a:t>
                      </a:r>
                      <a:r>
                        <a:rPr lang="en-US" sz="1400" b="0" dirty="0"/>
                        <a:t>)</a:t>
                      </a:r>
                    </a:p>
                    <a:p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59287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66×67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89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×75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885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202×176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61×54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2092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76×68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68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×61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1563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37×34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70×65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66368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204×193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59×54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39026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181×156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59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×50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7464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172×163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62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×56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63420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174×169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58×56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33864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91×92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70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×63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359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123×105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63×55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59931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148×148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63×58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82941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109×100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64×59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37746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146×129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67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×55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7957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119×113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×58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48737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96×38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69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×64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9102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88AF13-4B8F-4603-9431-988CD252C8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4" y="956065"/>
            <a:ext cx="4735391" cy="254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43550-95CF-4CE5-85FF-3802A99528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4" y="3696054"/>
            <a:ext cx="4501296" cy="259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83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82F3C-ADC1-4653-BC6C-60BD853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9942A-FBA9-4F5B-B507-23588248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30099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4B37A-B8A9-4074-B08F-CEE802CF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38200"/>
            <a:ext cx="3857625" cy="1819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C23BE-5130-4B21-8D4A-2F846C73F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12516"/>
            <a:ext cx="3505200" cy="1764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33F1A-8C6A-495B-9848-6FF0FC4E0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34776"/>
            <a:ext cx="3733800" cy="155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A3625F-5937-46B1-B095-FD70F3E8BB89}"/>
                  </a:ext>
                </a:extLst>
              </p:cNvPr>
              <p:cNvSpPr txBox="1"/>
              <p:nvPr/>
            </p:nvSpPr>
            <p:spPr>
              <a:xfrm>
                <a:off x="6257925" y="2512659"/>
                <a:ext cx="4572000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a-IR" sz="1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A3625F-5937-46B1-B095-FD70F3E8B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25" y="2512659"/>
                <a:ext cx="4572000" cy="483466"/>
              </a:xfrm>
              <a:prstGeom prst="rect">
                <a:avLst/>
              </a:prstGeom>
              <a:blipFill>
                <a:blip r:embed="rId6"/>
                <a:stretch>
                  <a:fillRect l="-1333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21FB42-9993-4C07-818E-6680B69BA6CB}"/>
                  </a:ext>
                </a:extLst>
              </p:cNvPr>
              <p:cNvSpPr txBox="1"/>
              <p:nvPr/>
            </p:nvSpPr>
            <p:spPr>
              <a:xfrm>
                <a:off x="2038349" y="4980551"/>
                <a:ext cx="8162925" cy="537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𝑐𝑟𝑜𝑠𝑠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40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21FB42-9993-4C07-818E-6680B69BA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49" y="4980551"/>
                <a:ext cx="8162925" cy="537711"/>
              </a:xfrm>
              <a:prstGeom prst="rect">
                <a:avLst/>
              </a:prstGeom>
              <a:blipFill>
                <a:blip r:embed="rId7"/>
                <a:stretch>
                  <a:fillRect t="-55682" b="-9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62A96-0073-4FD5-8D9C-E6988EA4248B}"/>
                  </a:ext>
                </a:extLst>
              </p:cNvPr>
              <p:cNvSpPr txBox="1"/>
              <p:nvPr/>
            </p:nvSpPr>
            <p:spPr>
              <a:xfrm>
                <a:off x="1371600" y="5649534"/>
                <a:ext cx="7625860" cy="424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Si(111): If L=6 cm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≥ 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≅</m:t>
                        </m:r>
                      </m:e>
                    </m:func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05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14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  if H=2.5 cm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𝐻</m:t>
                        </m:r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rgbClr val="0D0D0D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D0D0D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D0D0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D0D0D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≅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36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0D0D0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14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962A96-0073-4FD5-8D9C-E6988EA42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49534"/>
                <a:ext cx="7625860" cy="424860"/>
              </a:xfrm>
              <a:prstGeom prst="rect">
                <a:avLst/>
              </a:prstGeom>
              <a:blipFill>
                <a:blip r:embed="rId8"/>
                <a:stretch>
                  <a:fillRect l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35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BE40F-941D-45FD-8D1A-0A23B356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CAA1A-B40F-45C6-B57F-465275A7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31" y="1981200"/>
            <a:ext cx="764016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27CD-A1C9-413B-97C1-F08A0B12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B6D133-ED5B-4DE8-A105-EFA403A86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2761"/>
              </p:ext>
            </p:extLst>
          </p:nvPr>
        </p:nvGraphicFramePr>
        <p:xfrm>
          <a:off x="1158521" y="732980"/>
          <a:ext cx="7071079" cy="2391220"/>
        </p:xfrm>
        <a:graphic>
          <a:graphicData uri="http://schemas.openxmlformats.org/drawingml/2006/table">
            <a:tbl>
              <a:tblPr rtl="1" firstRow="1" firstCol="1" bandRow="1"/>
              <a:tblGrid>
                <a:gridCol w="551498">
                  <a:extLst>
                    <a:ext uri="{9D8B030D-6E8A-4147-A177-3AD203B41FA5}">
                      <a16:colId xmlns:a16="http://schemas.microsoft.com/office/drawing/2014/main" val="1960546339"/>
                    </a:ext>
                  </a:extLst>
                </a:gridCol>
                <a:gridCol w="1721937">
                  <a:extLst>
                    <a:ext uri="{9D8B030D-6E8A-4147-A177-3AD203B41FA5}">
                      <a16:colId xmlns:a16="http://schemas.microsoft.com/office/drawing/2014/main" val="274584656"/>
                    </a:ext>
                  </a:extLst>
                </a:gridCol>
                <a:gridCol w="903946">
                  <a:extLst>
                    <a:ext uri="{9D8B030D-6E8A-4147-A177-3AD203B41FA5}">
                      <a16:colId xmlns:a16="http://schemas.microsoft.com/office/drawing/2014/main" val="1111833798"/>
                    </a:ext>
                  </a:extLst>
                </a:gridCol>
                <a:gridCol w="723443">
                  <a:extLst>
                    <a:ext uri="{9D8B030D-6E8A-4147-A177-3AD203B41FA5}">
                      <a16:colId xmlns:a16="http://schemas.microsoft.com/office/drawing/2014/main" val="2933185172"/>
                    </a:ext>
                  </a:extLst>
                </a:gridCol>
                <a:gridCol w="2146831">
                  <a:extLst>
                    <a:ext uri="{9D8B030D-6E8A-4147-A177-3AD203B41FA5}">
                      <a16:colId xmlns:a16="http://schemas.microsoft.com/office/drawing/2014/main" val="901868304"/>
                    </a:ext>
                  </a:extLst>
                </a:gridCol>
                <a:gridCol w="1023424">
                  <a:extLst>
                    <a:ext uri="{9D8B030D-6E8A-4147-A177-3AD203B41FA5}">
                      <a16:colId xmlns:a16="http://schemas.microsoft.com/office/drawing/2014/main" val="2618613598"/>
                    </a:ext>
                  </a:extLst>
                </a:gridCol>
              </a:tblGrid>
              <a:tr h="161036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Mono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Be(250μm)+C(1.2 mm)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Aperture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Source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elements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Opening angle = 70 μrad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061330"/>
                  </a:ext>
                </a:extLst>
              </a:tr>
              <a:tr h="336296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-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151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3457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Transmitted power after each element (W)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250 mA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442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92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3306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Absorbed power  (W)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39384"/>
                  </a:ext>
                </a:extLst>
              </a:tr>
              <a:tr h="302641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-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94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241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5532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Transmitted power after each element (W)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400 mA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3146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94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147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5291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-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IRNazanin" panose="02000506000000020002" pitchFamily="2" charset="-78"/>
                        </a:rPr>
                        <a:t>Absorbed power in the elements (W)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IRNazanin" panose="02000506000000020002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8587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025ACE6-BF0A-4485-B3C4-EDA958EE66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22" y="3651059"/>
            <a:ext cx="4353560" cy="259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341DB-CF09-4F00-8245-C9E9A445DE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" y="3276600"/>
            <a:ext cx="4202863" cy="2581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18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0D53-898E-4C95-BE4A-BF048C4E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6B611-49C3-4B0A-BF81-902C1D85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9793"/>
            <a:ext cx="4123456" cy="2681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AD4D6D-59D5-41AD-8247-BAFB8E8E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81400"/>
            <a:ext cx="4088708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4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7961B-3080-418D-8439-D29EBCF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0F4FE9-06BD-49E7-8C44-5FC83A563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52368"/>
              </p:ext>
            </p:extLst>
          </p:nvPr>
        </p:nvGraphicFramePr>
        <p:xfrm>
          <a:off x="685800" y="990600"/>
          <a:ext cx="8161314" cy="5318034"/>
        </p:xfrm>
        <a:graphic>
          <a:graphicData uri="http://schemas.openxmlformats.org/drawingml/2006/table">
            <a:tbl>
              <a:tblPr firstRow="1" bandRow="1"/>
              <a:tblGrid>
                <a:gridCol w="352696">
                  <a:extLst>
                    <a:ext uri="{9D8B030D-6E8A-4147-A177-3AD203B41FA5}">
                      <a16:colId xmlns:a16="http://schemas.microsoft.com/office/drawing/2014/main" val="4288634009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795110809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318289003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160646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19973558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1218383961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222234459"/>
                    </a:ext>
                  </a:extLst>
                </a:gridCol>
                <a:gridCol w="1015933">
                  <a:extLst>
                    <a:ext uri="{9D8B030D-6E8A-4147-A177-3AD203B41FA5}">
                      <a16:colId xmlns:a16="http://schemas.microsoft.com/office/drawing/2014/main" val="11223623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range (eV)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E-Resolution/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Resolving power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 Size (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612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Diffraction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6-30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100×100-1000×10000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79156"/>
                  </a:ext>
                </a:extLst>
              </a:tr>
              <a:tr h="588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crystal X-ray Diffraction for Small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50×50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12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EXAFS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3-35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8303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phase photoemission (XPS, AES, ARPES)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mm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046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State Electron Spectroscopy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4909"/>
                  </a:ext>
                </a:extLst>
              </a:tr>
              <a:tr h="2590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Spectromicroscopy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SPEM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(+ARPES)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Hellical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031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PEEM (+XMCD)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08904"/>
                  </a:ext>
                </a:extLst>
              </a:tr>
              <a:tr h="291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Macromolecular Crystallography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50×50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1599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ACAE2FB-F4AD-46AF-B885-7A98E67F0C11}"/>
              </a:ext>
            </a:extLst>
          </p:cNvPr>
          <p:cNvSpPr/>
          <p:nvPr/>
        </p:nvSpPr>
        <p:spPr>
          <a:xfrm>
            <a:off x="842157" y="2675206"/>
            <a:ext cx="7848600" cy="762000"/>
          </a:xfrm>
          <a:prstGeom prst="ellipse">
            <a:avLst/>
          </a:prstGeom>
          <a:noFill/>
          <a:ln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515E2-2F26-4366-96D1-6E63DA93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682786-0E37-4394-93C0-E12CC2B5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24079"/>
              </p:ext>
            </p:extLst>
          </p:nvPr>
        </p:nvGraphicFramePr>
        <p:xfrm>
          <a:off x="593188" y="687769"/>
          <a:ext cx="3750212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812574">
                  <a:extLst>
                    <a:ext uri="{9D8B030D-6E8A-4147-A177-3AD203B41FA5}">
                      <a16:colId xmlns:a16="http://schemas.microsoft.com/office/drawing/2014/main" val="689360309"/>
                    </a:ext>
                  </a:extLst>
                </a:gridCol>
                <a:gridCol w="1937638">
                  <a:extLst>
                    <a:ext uri="{9D8B030D-6E8A-4147-A177-3AD203B41FA5}">
                      <a16:colId xmlns:a16="http://schemas.microsoft.com/office/drawing/2014/main" val="404436999"/>
                    </a:ext>
                  </a:extLst>
                </a:gridCol>
              </a:tblGrid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Magnetic material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NdFe:B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785539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Hybrid-Halbach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210351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Length (m)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134292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 (mm)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825294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length (cm)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39635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 b="1" baseline="-25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1.259</a:t>
                      </a:r>
                      <a:endParaRPr lang="en-US" sz="20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956992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b="1" baseline="-25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7.05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1182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periods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93947"/>
                  </a:ext>
                </a:extLst>
              </a:tr>
              <a:tr h="166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b="1" baseline="-25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(keV)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7.53</a:t>
                      </a:r>
                      <a:endParaRPr lang="en-US" sz="200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05171"/>
                  </a:ext>
                </a:extLst>
              </a:tr>
              <a:tr h="193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-25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(kW)</a:t>
                      </a:r>
                      <a:endParaRPr lang="en-US" sz="20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(@ 400 mA)</a:t>
                      </a:r>
                      <a:endParaRPr lang="en-US" sz="20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08020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C8C483-EEAE-43FE-936D-EAB8787060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3" y="634404"/>
            <a:ext cx="4231490" cy="217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34511-E04C-4052-A138-94F5F7E8F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2" y="2903089"/>
            <a:ext cx="5532070" cy="2054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0AFA3-474C-450C-9577-D0E1E94336FA}"/>
              </a:ext>
            </a:extLst>
          </p:cNvPr>
          <p:cNvSpPr txBox="1"/>
          <p:nvPr/>
        </p:nvSpPr>
        <p:spPr>
          <a:xfrm>
            <a:off x="832877" y="444059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flux density (</a:t>
            </a:r>
            <a:r>
              <a:rPr lang="en-US" sz="1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ph</a:t>
            </a:r>
            <a:r>
              <a:rPr lang="en-US" sz="1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/s/mrad</a:t>
            </a:r>
            <a:r>
              <a:rPr lang="en-US" sz="1400" baseline="30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en-US" sz="1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/0.1%B.W.)</a:t>
            </a:r>
            <a:endParaRPr lang="en-US" sz="14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E7236B5-2782-4385-AA4D-80D9A46F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188" y="5257799"/>
            <a:ext cx="87821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90114F-D48E-4CE8-9052-13C7B390D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00546"/>
              </p:ext>
            </p:extLst>
          </p:nvPr>
        </p:nvGraphicFramePr>
        <p:xfrm>
          <a:off x="5601554" y="4609871"/>
          <a:ext cx="3359729" cy="54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r:id="rId5" imgW="3048000" imgH="482600" progId="Equation.3">
                  <p:embed/>
                </p:oleObj>
              </mc:Choice>
              <mc:Fallback>
                <p:oleObj r:id="rId5" imgW="30480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554" y="4609871"/>
                        <a:ext cx="3359729" cy="542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31CF7CF-0912-4B67-BA20-3C6208B1128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86" y="2995229"/>
            <a:ext cx="2731770" cy="156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AB41DB-1CB6-4524-A329-6672541FAFA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5" y="4779148"/>
            <a:ext cx="3646805" cy="171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42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460B-E2C1-4C5E-8B43-CF236574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737CE-09A3-441D-A5E3-E4600EAC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1354"/>
            <a:ext cx="5072969" cy="21844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CC78C67-45EF-4671-B340-2785E99D2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56144"/>
              </p:ext>
            </p:extLst>
          </p:nvPr>
        </p:nvGraphicFramePr>
        <p:xfrm>
          <a:off x="5736086" y="822376"/>
          <a:ext cx="3407914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57">
                  <a:extLst>
                    <a:ext uri="{9D8B030D-6E8A-4147-A177-3AD203B41FA5}">
                      <a16:colId xmlns:a16="http://schemas.microsoft.com/office/drawing/2014/main" val="3667767377"/>
                    </a:ext>
                  </a:extLst>
                </a:gridCol>
                <a:gridCol w="1703957">
                  <a:extLst>
                    <a:ext uri="{9D8B030D-6E8A-4147-A177-3AD203B41FA5}">
                      <a16:colId xmlns:a16="http://schemas.microsoft.com/office/drawing/2014/main" val="1747956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mirror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mirror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8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Cylinder-spherical, </a:t>
                      </a:r>
                      <a:r>
                        <a:rPr lang="en-US" sz="1400" dirty="0" err="1"/>
                        <a:t>Si,bendable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Troidal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11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Si(3.7), Rh (3), Pt (2.3)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Rh (4), Pt (2.3)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14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=11891.919 m, 14666.666 m,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 Pt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=19130.434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725000.0 cm 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7.7 cm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1260869.5 cm 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4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4.4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79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6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 m, 10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919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42D224A-3878-4EB3-81F2-E138AC9699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0574"/>
            <a:ext cx="3215005" cy="1363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C2371F-2238-4475-BB60-333764D946B2}"/>
              </a:ext>
            </a:extLst>
          </p:cNvPr>
          <p:cNvSpPr txBox="1"/>
          <p:nvPr/>
        </p:nvSpPr>
        <p:spPr>
          <a:xfrm>
            <a:off x="4011368" y="402235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1×0.107 mrad</a:t>
            </a:r>
            <a:r>
              <a:rPr lang="en-US" sz="1600" baseline="30000" dirty="0"/>
              <a:t>2</a:t>
            </a:r>
            <a:r>
              <a:rPr lang="en-US" sz="1600" dirty="0"/>
              <a:t> (H×V).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64FF287-12D1-4475-BC9E-0B4C2BF2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4842268"/>
            <a:ext cx="7900988" cy="158434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67E962E-2C75-4444-893F-FAD5594F40BF}"/>
              </a:ext>
            </a:extLst>
          </p:cNvPr>
          <p:cNvSpPr txBox="1"/>
          <p:nvPr/>
        </p:nvSpPr>
        <p:spPr>
          <a:xfrm>
            <a:off x="733523" y="4359703"/>
            <a:ext cx="81128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Meridional and sagittal radius are variable and depend on the focus position. At 14.5 m for Rh coating, FWHM of spot size is 147×25 μm</a:t>
            </a:r>
            <a:r>
              <a:rPr lang="en-US" sz="1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for Pt coated FWHM of spot size is 135×30 μm</a:t>
            </a:r>
            <a:r>
              <a:rPr lang="en-US" sz="1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37234" name="Picture 18">
            <a:extLst>
              <a:ext uri="{FF2B5EF4-FFF2-40B4-BE49-F238E27FC236}">
                <a16:creationId xmlns:a16="http://schemas.microsoft.com/office/drawing/2014/main" id="{D13F5D7E-9AF6-4BF2-B2DE-9612D8D6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3" name="Picture 17">
            <a:extLst>
              <a:ext uri="{FF2B5EF4-FFF2-40B4-BE49-F238E27FC236}">
                <a16:creationId xmlns:a16="http://schemas.microsoft.com/office/drawing/2014/main" id="{C5EF6CB7-C800-4B54-9505-FBAE1D2B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2" name="Picture 16">
            <a:extLst>
              <a:ext uri="{FF2B5EF4-FFF2-40B4-BE49-F238E27FC236}">
                <a16:creationId xmlns:a16="http://schemas.microsoft.com/office/drawing/2014/main" id="{007D0BF5-69EA-4772-9505-811897EB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1" name="Picture 15">
            <a:extLst>
              <a:ext uri="{FF2B5EF4-FFF2-40B4-BE49-F238E27FC236}">
                <a16:creationId xmlns:a16="http://schemas.microsoft.com/office/drawing/2014/main" id="{9B012275-9CE3-443D-B55E-1A9854D9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0" name="Picture 14">
            <a:extLst>
              <a:ext uri="{FF2B5EF4-FFF2-40B4-BE49-F238E27FC236}">
                <a16:creationId xmlns:a16="http://schemas.microsoft.com/office/drawing/2014/main" id="{A79FC6D8-9EEF-4996-AE36-54AFD64D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9" name="Picture 13">
            <a:extLst>
              <a:ext uri="{FF2B5EF4-FFF2-40B4-BE49-F238E27FC236}">
                <a16:creationId xmlns:a16="http://schemas.microsoft.com/office/drawing/2014/main" id="{241D7BA3-3344-41AC-BFC7-B9A99A91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8" name="Picture 12">
            <a:extLst>
              <a:ext uri="{FF2B5EF4-FFF2-40B4-BE49-F238E27FC236}">
                <a16:creationId xmlns:a16="http://schemas.microsoft.com/office/drawing/2014/main" id="{2619DC6B-BF7D-4400-829C-42470F6F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1">
            <a:extLst>
              <a:ext uri="{FF2B5EF4-FFF2-40B4-BE49-F238E27FC236}">
                <a16:creationId xmlns:a16="http://schemas.microsoft.com/office/drawing/2014/main" id="{10FFC5DF-E659-464D-9A36-99E2D7C6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>
            <a:extLst>
              <a:ext uri="{FF2B5EF4-FFF2-40B4-BE49-F238E27FC236}">
                <a16:creationId xmlns:a16="http://schemas.microsoft.com/office/drawing/2014/main" id="{8E8EBD58-2B4A-465E-B61E-8FB59B87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>
            <a:extLst>
              <a:ext uri="{FF2B5EF4-FFF2-40B4-BE49-F238E27FC236}">
                <a16:creationId xmlns:a16="http://schemas.microsoft.com/office/drawing/2014/main" id="{F1CE2658-A9AD-4674-8C69-BA7392D6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4" name="Picture 8">
            <a:extLst>
              <a:ext uri="{FF2B5EF4-FFF2-40B4-BE49-F238E27FC236}">
                <a16:creationId xmlns:a16="http://schemas.microsoft.com/office/drawing/2014/main" id="{FBD130C2-AC80-4F73-837E-2AE26BA5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>
            <a:extLst>
              <a:ext uri="{FF2B5EF4-FFF2-40B4-BE49-F238E27FC236}">
                <a16:creationId xmlns:a16="http://schemas.microsoft.com/office/drawing/2014/main" id="{A0474319-DA34-4C8D-A0D9-1DC17E64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>
            <a:extLst>
              <a:ext uri="{FF2B5EF4-FFF2-40B4-BE49-F238E27FC236}">
                <a16:creationId xmlns:a16="http://schemas.microsoft.com/office/drawing/2014/main" id="{27275784-27A9-4CF1-BD9F-F0EB8157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>
            <a:extLst>
              <a:ext uri="{FF2B5EF4-FFF2-40B4-BE49-F238E27FC236}">
                <a16:creationId xmlns:a16="http://schemas.microsoft.com/office/drawing/2014/main" id="{F95DE44F-E388-493C-BC6C-3CC98319D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>
            <a:extLst>
              <a:ext uri="{FF2B5EF4-FFF2-40B4-BE49-F238E27FC236}">
                <a16:creationId xmlns:a16="http://schemas.microsoft.com/office/drawing/2014/main" id="{1C16F55B-2DF2-4BE4-A452-FB7AB987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>
            <a:extLst>
              <a:ext uri="{FF2B5EF4-FFF2-40B4-BE49-F238E27FC236}">
                <a16:creationId xmlns:a16="http://schemas.microsoft.com/office/drawing/2014/main" id="{3A6423B1-A0F4-4866-BC55-485A8332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8" name="Picture 2">
            <a:extLst>
              <a:ext uri="{FF2B5EF4-FFF2-40B4-BE49-F238E27FC236}">
                <a16:creationId xmlns:a16="http://schemas.microsoft.com/office/drawing/2014/main" id="{6A0573FC-6DDE-4553-B847-6C5DD180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7" name="Picture 1">
            <a:extLst>
              <a:ext uri="{FF2B5EF4-FFF2-40B4-BE49-F238E27FC236}">
                <a16:creationId xmlns:a16="http://schemas.microsoft.com/office/drawing/2014/main" id="{13D30399-739C-4B04-8583-D22AFC63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2" name="Picture 36">
            <a:extLst>
              <a:ext uri="{FF2B5EF4-FFF2-40B4-BE49-F238E27FC236}">
                <a16:creationId xmlns:a16="http://schemas.microsoft.com/office/drawing/2014/main" id="{4492935A-758E-4781-A956-ED1CDF18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1" name="Picture 35">
            <a:extLst>
              <a:ext uri="{FF2B5EF4-FFF2-40B4-BE49-F238E27FC236}">
                <a16:creationId xmlns:a16="http://schemas.microsoft.com/office/drawing/2014/main" id="{15DE88C1-6C6E-4260-9263-C4B4C26F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0" name="Picture 34">
            <a:extLst>
              <a:ext uri="{FF2B5EF4-FFF2-40B4-BE49-F238E27FC236}">
                <a16:creationId xmlns:a16="http://schemas.microsoft.com/office/drawing/2014/main" id="{D4C47CF1-DBFE-4BCF-8885-0DFCC31A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9" name="Picture 33">
            <a:extLst>
              <a:ext uri="{FF2B5EF4-FFF2-40B4-BE49-F238E27FC236}">
                <a16:creationId xmlns:a16="http://schemas.microsoft.com/office/drawing/2014/main" id="{51163761-C61E-4886-A0C5-5139A8C4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8" name="Picture 32">
            <a:extLst>
              <a:ext uri="{FF2B5EF4-FFF2-40B4-BE49-F238E27FC236}">
                <a16:creationId xmlns:a16="http://schemas.microsoft.com/office/drawing/2014/main" id="{5CA47E11-40E9-4903-B0F5-41BB9D9A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7" name="Picture 31">
            <a:extLst>
              <a:ext uri="{FF2B5EF4-FFF2-40B4-BE49-F238E27FC236}">
                <a16:creationId xmlns:a16="http://schemas.microsoft.com/office/drawing/2014/main" id="{97029984-12F5-4A21-8FFD-03EF2E84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6" name="Picture 30">
            <a:extLst>
              <a:ext uri="{FF2B5EF4-FFF2-40B4-BE49-F238E27FC236}">
                <a16:creationId xmlns:a16="http://schemas.microsoft.com/office/drawing/2014/main" id="{9F5C1CC8-F608-46C8-A244-3C4C64A1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5" name="Picture 29">
            <a:extLst>
              <a:ext uri="{FF2B5EF4-FFF2-40B4-BE49-F238E27FC236}">
                <a16:creationId xmlns:a16="http://schemas.microsoft.com/office/drawing/2014/main" id="{A2CBF1ED-2B40-4A2C-9E35-E83F59F8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4" name="Picture 28">
            <a:extLst>
              <a:ext uri="{FF2B5EF4-FFF2-40B4-BE49-F238E27FC236}">
                <a16:creationId xmlns:a16="http://schemas.microsoft.com/office/drawing/2014/main" id="{B57FC05C-B334-47EA-AA37-DB98AB89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3" name="Picture 27">
            <a:extLst>
              <a:ext uri="{FF2B5EF4-FFF2-40B4-BE49-F238E27FC236}">
                <a16:creationId xmlns:a16="http://schemas.microsoft.com/office/drawing/2014/main" id="{892CABBB-496C-495C-8493-9681DBDB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2" name="Picture 26">
            <a:extLst>
              <a:ext uri="{FF2B5EF4-FFF2-40B4-BE49-F238E27FC236}">
                <a16:creationId xmlns:a16="http://schemas.microsoft.com/office/drawing/2014/main" id="{67B2B40D-35C8-4EC8-AFED-5EC572E8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1" name="Picture 25">
            <a:extLst>
              <a:ext uri="{FF2B5EF4-FFF2-40B4-BE49-F238E27FC236}">
                <a16:creationId xmlns:a16="http://schemas.microsoft.com/office/drawing/2014/main" id="{97D42BA4-05F3-490D-9B77-95BE0BC5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0" name="Picture 24">
            <a:extLst>
              <a:ext uri="{FF2B5EF4-FFF2-40B4-BE49-F238E27FC236}">
                <a16:creationId xmlns:a16="http://schemas.microsoft.com/office/drawing/2014/main" id="{8BE7FAD2-1142-477D-9D6E-3ACF9C14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9" name="Picture 23">
            <a:extLst>
              <a:ext uri="{FF2B5EF4-FFF2-40B4-BE49-F238E27FC236}">
                <a16:creationId xmlns:a16="http://schemas.microsoft.com/office/drawing/2014/main" id="{F85F7CA6-33EE-41FF-80E7-C95F752A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8" name="Picture 22">
            <a:extLst>
              <a:ext uri="{FF2B5EF4-FFF2-40B4-BE49-F238E27FC236}">
                <a16:creationId xmlns:a16="http://schemas.microsoft.com/office/drawing/2014/main" id="{1E325FA3-5E5D-434A-959A-B1E251FC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7" name="Picture 21">
            <a:extLst>
              <a:ext uri="{FF2B5EF4-FFF2-40B4-BE49-F238E27FC236}">
                <a16:creationId xmlns:a16="http://schemas.microsoft.com/office/drawing/2014/main" id="{1A7FB376-313F-4519-840F-429BF6E2B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>
            <a:extLst>
              <a:ext uri="{FF2B5EF4-FFF2-40B4-BE49-F238E27FC236}">
                <a16:creationId xmlns:a16="http://schemas.microsoft.com/office/drawing/2014/main" id="{20B96A28-AE32-4310-A49E-A5BD4492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5" name="Picture 19">
            <a:extLst>
              <a:ext uri="{FF2B5EF4-FFF2-40B4-BE49-F238E27FC236}">
                <a16:creationId xmlns:a16="http://schemas.microsoft.com/office/drawing/2014/main" id="{1FD1E784-F43E-431B-9E40-5A71CE00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70" name="Picture 54">
            <a:extLst>
              <a:ext uri="{FF2B5EF4-FFF2-40B4-BE49-F238E27FC236}">
                <a16:creationId xmlns:a16="http://schemas.microsoft.com/office/drawing/2014/main" id="{D5D3AFC6-7FA8-4756-889D-EB1DCDA9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9" name="Picture 53">
            <a:extLst>
              <a:ext uri="{FF2B5EF4-FFF2-40B4-BE49-F238E27FC236}">
                <a16:creationId xmlns:a16="http://schemas.microsoft.com/office/drawing/2014/main" id="{FE36C978-1CE5-45CC-8B1E-D362282B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8" name="Picture 52">
            <a:extLst>
              <a:ext uri="{FF2B5EF4-FFF2-40B4-BE49-F238E27FC236}">
                <a16:creationId xmlns:a16="http://schemas.microsoft.com/office/drawing/2014/main" id="{E1413D83-F5B3-4508-A6E2-730ACABB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7" name="Picture 51">
            <a:extLst>
              <a:ext uri="{FF2B5EF4-FFF2-40B4-BE49-F238E27FC236}">
                <a16:creationId xmlns:a16="http://schemas.microsoft.com/office/drawing/2014/main" id="{8003C8D7-A944-4BE5-B1A4-74C6A629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6" name="Picture 50">
            <a:extLst>
              <a:ext uri="{FF2B5EF4-FFF2-40B4-BE49-F238E27FC236}">
                <a16:creationId xmlns:a16="http://schemas.microsoft.com/office/drawing/2014/main" id="{56D60629-1AAF-439A-84E6-BB464127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5" name="Picture 49">
            <a:extLst>
              <a:ext uri="{FF2B5EF4-FFF2-40B4-BE49-F238E27FC236}">
                <a16:creationId xmlns:a16="http://schemas.microsoft.com/office/drawing/2014/main" id="{99174755-AFEA-4870-BE51-553BDAA4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4" name="Picture 48">
            <a:extLst>
              <a:ext uri="{FF2B5EF4-FFF2-40B4-BE49-F238E27FC236}">
                <a16:creationId xmlns:a16="http://schemas.microsoft.com/office/drawing/2014/main" id="{291A0739-13CE-42C7-8E88-89EF2DA6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3" name="Picture 47">
            <a:extLst>
              <a:ext uri="{FF2B5EF4-FFF2-40B4-BE49-F238E27FC236}">
                <a16:creationId xmlns:a16="http://schemas.microsoft.com/office/drawing/2014/main" id="{B713E504-B164-487D-BEDC-CB865E0F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2" name="Picture 46">
            <a:extLst>
              <a:ext uri="{FF2B5EF4-FFF2-40B4-BE49-F238E27FC236}">
                <a16:creationId xmlns:a16="http://schemas.microsoft.com/office/drawing/2014/main" id="{3794BBC3-EC8A-4560-BB73-32844EEB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1" name="Picture 45">
            <a:extLst>
              <a:ext uri="{FF2B5EF4-FFF2-40B4-BE49-F238E27FC236}">
                <a16:creationId xmlns:a16="http://schemas.microsoft.com/office/drawing/2014/main" id="{54D8E27F-1A36-4B6E-B901-4C82AF6B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60" name="Picture 44">
            <a:extLst>
              <a:ext uri="{FF2B5EF4-FFF2-40B4-BE49-F238E27FC236}">
                <a16:creationId xmlns:a16="http://schemas.microsoft.com/office/drawing/2014/main" id="{88F7BE85-BD24-4E28-B11B-E799D171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9" name="Picture 43">
            <a:extLst>
              <a:ext uri="{FF2B5EF4-FFF2-40B4-BE49-F238E27FC236}">
                <a16:creationId xmlns:a16="http://schemas.microsoft.com/office/drawing/2014/main" id="{C6911BF9-CCA9-4A8E-B112-2DB95946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8" name="Picture 42">
            <a:extLst>
              <a:ext uri="{FF2B5EF4-FFF2-40B4-BE49-F238E27FC236}">
                <a16:creationId xmlns:a16="http://schemas.microsoft.com/office/drawing/2014/main" id="{6426C5B8-019A-49D9-9321-DD324DD5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7" name="Picture 41">
            <a:extLst>
              <a:ext uri="{FF2B5EF4-FFF2-40B4-BE49-F238E27FC236}">
                <a16:creationId xmlns:a16="http://schemas.microsoft.com/office/drawing/2014/main" id="{2E5306EA-AA60-41DF-879B-AEE57607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6" name="Picture 40">
            <a:extLst>
              <a:ext uri="{FF2B5EF4-FFF2-40B4-BE49-F238E27FC236}">
                <a16:creationId xmlns:a16="http://schemas.microsoft.com/office/drawing/2014/main" id="{18D61D10-6461-49BA-91C1-A5C75498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5" name="Picture 39">
            <a:extLst>
              <a:ext uri="{FF2B5EF4-FFF2-40B4-BE49-F238E27FC236}">
                <a16:creationId xmlns:a16="http://schemas.microsoft.com/office/drawing/2014/main" id="{A1BD1D0A-3E2E-4EC4-A2A3-09237E46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4" name="Picture 38">
            <a:extLst>
              <a:ext uri="{FF2B5EF4-FFF2-40B4-BE49-F238E27FC236}">
                <a16:creationId xmlns:a16="http://schemas.microsoft.com/office/drawing/2014/main" id="{F3716161-6373-4AC3-B89F-CFDD9398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53" name="Picture 37">
            <a:extLst>
              <a:ext uri="{FF2B5EF4-FFF2-40B4-BE49-F238E27FC236}">
                <a16:creationId xmlns:a16="http://schemas.microsoft.com/office/drawing/2014/main" id="{AEB98CBE-DCC7-4CCC-AB49-D4A4BFF0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66" y="3429000"/>
            <a:ext cx="4322279" cy="255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28" y="435238"/>
            <a:ext cx="5029200" cy="28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383727"/>
            <a:ext cx="4166029" cy="2636073"/>
          </a:xfrm>
          <a:prstGeom prst="rect">
            <a:avLst/>
          </a:prstGeom>
        </p:spPr>
      </p:pic>
      <p:sp>
        <p:nvSpPr>
          <p:cNvPr id="10" name="Curved Left Arrow 9"/>
          <p:cNvSpPr/>
          <p:nvPr/>
        </p:nvSpPr>
        <p:spPr>
          <a:xfrm rot="18639293">
            <a:off x="7772820" y="1412182"/>
            <a:ext cx="733105" cy="1953384"/>
          </a:xfrm>
          <a:prstGeom prst="curvedLeftArrow">
            <a:avLst>
              <a:gd name="adj1" fmla="val 25000"/>
              <a:gd name="adj2" fmla="val 50000"/>
              <a:gd name="adj3" fmla="val 4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5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57" y="657933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is a Beamline?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83C0D1-3098-46E8-AEDF-5F55778D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52" y="4082560"/>
            <a:ext cx="5241348" cy="2033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A6664F-E571-41AB-A117-F5D2D3C7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94862"/>
            <a:ext cx="5638799" cy="29603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458B90-7080-4DAF-89D3-B2C5B8A4812C}"/>
              </a:ext>
            </a:extLst>
          </p:cNvPr>
          <p:cNvSpPr txBox="1"/>
          <p:nvPr/>
        </p:nvSpPr>
        <p:spPr>
          <a:xfrm>
            <a:off x="497057" y="3873132"/>
            <a:ext cx="312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https://www.ttk.fr/case_studies/ttk-au-centre-de-recherche-synchrotron-soleil-france/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6BD22-B9C9-49B0-AC3C-0CBFB4AB07FD}"/>
              </a:ext>
            </a:extLst>
          </p:cNvPr>
          <p:cNvSpPr txBox="1"/>
          <p:nvPr/>
        </p:nvSpPr>
        <p:spPr>
          <a:xfrm>
            <a:off x="685800" y="611563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https://www.researchgate.net/figure/Scheme-of-the-NanoESCA-beamline-at-the-3rd-generation-synchrotron-ELETTRA-in-Triest_fig9_301337993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007"/>
            <a:ext cx="54102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52800" y="3133183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Si(111): </a:t>
            </a:r>
            <a:r>
              <a:rPr lang="en-US" dirty="0" err="1">
                <a:solidFill>
                  <a:srgbClr val="0D0D0D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≈(142-12)= 130 mm, </a:t>
            </a:r>
            <a:r>
              <a:rPr lang="en-US" dirty="0" err="1">
                <a:solidFill>
                  <a:srgbClr val="0D0D0D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≈-(8-11)= 3 mm</a:t>
            </a:r>
            <a:endParaRPr lang="fa-IR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2869"/>
            <a:ext cx="5756366" cy="2834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94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ha\Desktop\cover_weather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3048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Thanks  for your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517" y="6336268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APS-synchrotron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19DCB-F6E5-4EE7-9A0D-66A90165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D197EA-56D8-4B70-B82B-4C843B8B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part of Front End</a:t>
            </a: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5F0E16D1-C392-4242-9F75-E4FD2F94F889}"/>
              </a:ext>
            </a:extLst>
          </p:cNvPr>
          <p:cNvGrpSpPr/>
          <p:nvPr/>
        </p:nvGrpSpPr>
        <p:grpSpPr>
          <a:xfrm>
            <a:off x="1447800" y="1341120"/>
            <a:ext cx="3200400" cy="2377440"/>
            <a:chOff x="2590800" y="685800"/>
            <a:chExt cx="3692525" cy="28194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A3BCD92-9926-4F8C-B77D-09DA5078B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685800"/>
              <a:ext cx="369252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4F279F-054D-4544-B176-8886FD340033}"/>
                </a:ext>
              </a:extLst>
            </p:cNvPr>
            <p:cNvSpPr txBox="1"/>
            <p:nvPr/>
          </p:nvSpPr>
          <p:spPr>
            <a:xfrm>
              <a:off x="2819400" y="83820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Mask</a:t>
              </a:r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918CE754-B35B-4A5D-8FC9-5E6E2B5C8228}"/>
              </a:ext>
            </a:extLst>
          </p:cNvPr>
          <p:cNvGrpSpPr/>
          <p:nvPr/>
        </p:nvGrpSpPr>
        <p:grpSpPr>
          <a:xfrm>
            <a:off x="5105400" y="1325880"/>
            <a:ext cx="3291840" cy="2377440"/>
            <a:chOff x="5105400" y="609600"/>
            <a:chExt cx="3581400" cy="28194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25CA04A-47A1-48F4-B638-764AA0CC6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609600"/>
              <a:ext cx="358140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E9DDFE-7352-42F9-87FE-06CAAA5E5A52}"/>
                </a:ext>
              </a:extLst>
            </p:cNvPr>
            <p:cNvSpPr txBox="1"/>
            <p:nvPr/>
          </p:nvSpPr>
          <p:spPr>
            <a:xfrm>
              <a:off x="5715000" y="773668"/>
              <a:ext cx="877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Shutter</a:t>
              </a: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BC06CD94-8A48-41CB-B020-18D9E66ACCEF}"/>
              </a:ext>
            </a:extLst>
          </p:cNvPr>
          <p:cNvGrpSpPr/>
          <p:nvPr/>
        </p:nvGrpSpPr>
        <p:grpSpPr>
          <a:xfrm>
            <a:off x="1447800" y="3810000"/>
            <a:ext cx="3200400" cy="2560320"/>
            <a:chOff x="1371600" y="3657600"/>
            <a:chExt cx="3200400" cy="2895600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664771F2-A2F2-42A1-BB69-50A492FD3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3657600"/>
              <a:ext cx="32004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F7040C-8350-4D8D-AD24-E6E1594B04A4}"/>
                </a:ext>
              </a:extLst>
            </p:cNvPr>
            <p:cNvSpPr txBox="1"/>
            <p:nvPr/>
          </p:nvSpPr>
          <p:spPr>
            <a:xfrm>
              <a:off x="1371600" y="3657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Be-window</a:t>
              </a:r>
            </a:p>
          </p:txBody>
        </p: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D0D10685-6E00-49EF-B4F4-4631C8729206}"/>
              </a:ext>
            </a:extLst>
          </p:cNvPr>
          <p:cNvGrpSpPr/>
          <p:nvPr/>
        </p:nvGrpSpPr>
        <p:grpSpPr>
          <a:xfrm>
            <a:off x="5105400" y="3810000"/>
            <a:ext cx="3276600" cy="2560320"/>
            <a:chOff x="5257800" y="3708400"/>
            <a:chExt cx="3387725" cy="2921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2C50831D-8128-41CA-AD5F-74469A957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3708400"/>
              <a:ext cx="3387725" cy="292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9588AF-5F2C-4D00-940F-A693EB0F54D8}"/>
                </a:ext>
              </a:extLst>
            </p:cNvPr>
            <p:cNvSpPr txBox="1"/>
            <p:nvPr/>
          </p:nvSpPr>
          <p:spPr>
            <a:xfrm>
              <a:off x="6400800" y="4507468"/>
              <a:ext cx="861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shutter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2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648200" y="1447800"/>
            <a:ext cx="2895600" cy="533400"/>
          </a:xfrm>
          <a:prstGeom prst="wedgeRoundRectCallout">
            <a:avLst>
              <a:gd name="adj1" fmla="val -4700"/>
              <a:gd name="adj2" fmla="val 147007"/>
              <a:gd name="adj3" fmla="val 16667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Soft X-ray: 30-2000 </a:t>
            </a:r>
            <a:r>
              <a:rPr lang="en-US" dirty="0" err="1">
                <a:solidFill>
                  <a:schemeClr val="tx1"/>
                </a:solidFill>
              </a:rPr>
              <a:t>eV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Hard X-ray: 2-150 </a:t>
            </a:r>
            <a:r>
              <a:rPr lang="en-US" dirty="0" err="1">
                <a:solidFill>
                  <a:schemeClr val="tx1"/>
                </a:solidFill>
              </a:rPr>
              <a:t>keV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784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urved Connector 11"/>
          <p:cNvCxnSpPr/>
          <p:nvPr/>
        </p:nvCxnSpPr>
        <p:spPr>
          <a:xfrm rot="16200000" flipV="1">
            <a:off x="5791200" y="2667000"/>
            <a:ext cx="990600" cy="685800"/>
          </a:xfrm>
          <a:prstGeom prst="curvedConnector3">
            <a:avLst>
              <a:gd name="adj1" fmla="val 50000"/>
            </a:avLst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762000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X-ray regime</a:t>
            </a:r>
            <a:endParaRPr lang="pt-B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D83B8-4765-4272-A488-53659A5E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2C5A5-FBA3-44DD-903B-4AB33294DA0C}"/>
              </a:ext>
            </a:extLst>
          </p:cNvPr>
          <p:cNvSpPr txBox="1"/>
          <p:nvPr/>
        </p:nvSpPr>
        <p:spPr>
          <a:xfrm>
            <a:off x="630534" y="751344"/>
            <a:ext cx="3429000" cy="1631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Properties of  synchrotron radiation: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Ultra bright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Highly Directional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Spectrally Continuous or Quasi-monochromatic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Linearly or Circular Polarized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Pulsed Time 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A9659D-8B60-46DB-985A-CD6E71CB32AF}"/>
              </a:ext>
            </a:extLst>
          </p:cNvPr>
          <p:cNvSpPr/>
          <p:nvPr/>
        </p:nvSpPr>
        <p:spPr>
          <a:xfrm>
            <a:off x="5715000" y="5412742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http://www.spring8.or.jp/en/about_us/whats_sr/sp8_features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1FF2FE3-CFDF-4840-8D02-5A02D151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685800"/>
            <a:ext cx="4029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E8F2C0B6-E92E-4ACA-A9A2-E6FEDD5E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083" y="2619494"/>
            <a:ext cx="215291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18C3C93D-617D-4B57-9C50-11D002AC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656757"/>
            <a:ext cx="2152918" cy="154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5">
            <a:extLst>
              <a:ext uri="{FF2B5EF4-FFF2-40B4-BE49-F238E27FC236}">
                <a16:creationId xmlns:a16="http://schemas.microsoft.com/office/drawing/2014/main" id="{A46D7EA5-50B4-4030-9A1E-613487B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62004"/>
            <a:ext cx="4896117" cy="15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24B868-D03D-4190-BCB6-A7E3136E43B1}"/>
              </a:ext>
            </a:extLst>
          </p:cNvPr>
          <p:cNvSpPr txBox="1"/>
          <p:nvPr/>
        </p:nvSpPr>
        <p:spPr>
          <a:xfrm flipH="1">
            <a:off x="672461" y="6163480"/>
            <a:ext cx="1876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Helmut </a:t>
            </a:r>
            <a:r>
              <a:rPr lang="en-US" sz="1100" dirty="0" err="1"/>
              <a:t>Wiedeman</a:t>
            </a:r>
            <a:r>
              <a:rPr lang="en-US" sz="110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390746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1C170-3405-471A-B708-7E650C93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3B62C23-B6F4-4AE6-B7FE-12E4D9A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80456"/>
            <a:ext cx="5369360" cy="185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4BCCA-58FC-4122-9B96-0359009F467F}"/>
              </a:ext>
            </a:extLst>
          </p:cNvPr>
          <p:cNvSpPr txBox="1"/>
          <p:nvPr/>
        </p:nvSpPr>
        <p:spPr>
          <a:xfrm>
            <a:off x="457200" y="13055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F455B-6443-43B8-B225-63277D4AC99F}"/>
              </a:ext>
            </a:extLst>
          </p:cNvPr>
          <p:cNvSpPr txBox="1"/>
          <p:nvPr/>
        </p:nvSpPr>
        <p:spPr>
          <a:xfrm>
            <a:off x="521095" y="2537217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 remove as much as of the heat  possible from the synchrotron light.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 protect the storage ring if there is a leak in the beamline.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 allow safe access into the optics hutch when required.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83C48-3762-46A8-8696-CB9B9A576919}"/>
              </a:ext>
            </a:extLst>
          </p:cNvPr>
          <p:cNvSpPr txBox="1"/>
          <p:nvPr/>
        </p:nvSpPr>
        <p:spPr>
          <a:xfrm>
            <a:off x="705087" y="2317803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Front End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functionality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37A33B-453E-4833-90F6-72B4A0FBC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60" y="4519194"/>
            <a:ext cx="2771727" cy="1626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48F987-0082-4D1A-8EBC-D5A6814D947C}"/>
              </a:ext>
            </a:extLst>
          </p:cNvPr>
          <p:cNvSpPr txBox="1"/>
          <p:nvPr/>
        </p:nvSpPr>
        <p:spPr>
          <a:xfrm>
            <a:off x="1066800" y="6135020"/>
            <a:ext cx="5039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http://e-ssrf.sari.ac.cn/technology/front_ends/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01149EC-32E2-43ED-A5AC-B30031682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4114800" y="3733800"/>
            <a:ext cx="4630820" cy="25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529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802D-A2B7-4FF7-B596-DD5939F0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4A701-5860-42C1-85F3-D4A458B5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0" y="762000"/>
            <a:ext cx="2306130" cy="3211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7625E-B327-4082-B48E-64D8CB7335DC}"/>
              </a:ext>
            </a:extLst>
          </p:cNvPr>
          <p:cNvSpPr txBox="1"/>
          <p:nvPr/>
        </p:nvSpPr>
        <p:spPr>
          <a:xfrm>
            <a:off x="3504056" y="824219"/>
            <a:ext cx="28908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Material: SiO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Si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Coating: Pt, Au, Ni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Long mirror for hard x-ray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Length=1.5 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Radius (tangential):  10 m-∞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Radius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): 5 cm-∞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Slope error ~ µ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Roughness  ~ Å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Vacuum ~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-9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mbar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Incidence angle ~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mrad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AD04994-18BE-4D92-AEA4-66C8C0E3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358" y="2732924"/>
            <a:ext cx="1973441" cy="176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B77292-E2D7-4165-8268-C5A14B16F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359" y="636090"/>
            <a:ext cx="1973441" cy="2013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216DD-EE37-4872-930A-1708F7AB774A}"/>
              </a:ext>
            </a:extLst>
          </p:cNvPr>
          <p:cNvSpPr txBox="1"/>
          <p:nvPr/>
        </p:nvSpPr>
        <p:spPr>
          <a:xfrm>
            <a:off x="609600" y="4118733"/>
            <a:ext cx="3362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https://neutrons.ornl.gov/sites/default/files/optics_2016_mills%201.pdf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FA9C1F-CEF9-4BEE-AFC2-F62EB485A1D7}"/>
              </a:ext>
            </a:extLst>
          </p:cNvPr>
          <p:cNvGrpSpPr/>
          <p:nvPr/>
        </p:nvGrpSpPr>
        <p:grpSpPr>
          <a:xfrm>
            <a:off x="841321" y="4933623"/>
            <a:ext cx="3124200" cy="1162881"/>
            <a:chOff x="3423308" y="2201193"/>
            <a:chExt cx="3124200" cy="1162881"/>
          </a:xfrm>
        </p:grpSpPr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2CD0446B-40D2-4B57-87E0-3938DF64B11A}"/>
                </a:ext>
              </a:extLst>
            </p:cNvPr>
            <p:cNvSpPr/>
            <p:nvPr/>
          </p:nvSpPr>
          <p:spPr>
            <a:xfrm rot="1372560">
              <a:off x="4293982" y="3039394"/>
              <a:ext cx="1589562" cy="324680"/>
            </a:xfrm>
            <a:prstGeom prst="cube">
              <a:avLst>
                <a:gd name="adj" fmla="val 63243"/>
              </a:avLst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Left Arrow 35">
              <a:extLst>
                <a:ext uri="{FF2B5EF4-FFF2-40B4-BE49-F238E27FC236}">
                  <a16:creationId xmlns:a16="http://schemas.microsoft.com/office/drawing/2014/main" id="{0F59A39A-953C-4C2A-999E-BE7DE562BEDE}"/>
                </a:ext>
              </a:extLst>
            </p:cNvPr>
            <p:cNvSpPr/>
            <p:nvPr/>
          </p:nvSpPr>
          <p:spPr>
            <a:xfrm>
              <a:off x="5175908" y="3115593"/>
              <a:ext cx="1371600" cy="84807"/>
            </a:xfrm>
            <a:prstGeom prst="leftArrow">
              <a:avLst>
                <a:gd name="adj1" fmla="val 58262"/>
                <a:gd name="adj2" fmla="val 218638"/>
              </a:avLst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Left Arrow 36">
              <a:extLst>
                <a:ext uri="{FF2B5EF4-FFF2-40B4-BE49-F238E27FC236}">
                  <a16:creationId xmlns:a16="http://schemas.microsoft.com/office/drawing/2014/main" id="{2CD9F258-6782-4AE4-BA4A-0AB73E4A5AF8}"/>
                </a:ext>
              </a:extLst>
            </p:cNvPr>
            <p:cNvSpPr/>
            <p:nvPr/>
          </p:nvSpPr>
          <p:spPr>
            <a:xfrm rot="2805303">
              <a:off x="4368272" y="2789406"/>
              <a:ext cx="969222" cy="68823"/>
            </a:xfrm>
            <a:prstGeom prst="leftArrow">
              <a:avLst>
                <a:gd name="adj1" fmla="val 58262"/>
                <a:gd name="adj2" fmla="val 21863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Left Arrow 37">
              <a:extLst>
                <a:ext uri="{FF2B5EF4-FFF2-40B4-BE49-F238E27FC236}">
                  <a16:creationId xmlns:a16="http://schemas.microsoft.com/office/drawing/2014/main" id="{746B2CA5-EFD3-4110-9F0B-45FF12C13FF9}"/>
                </a:ext>
              </a:extLst>
            </p:cNvPr>
            <p:cNvSpPr/>
            <p:nvPr/>
          </p:nvSpPr>
          <p:spPr>
            <a:xfrm rot="252851">
              <a:off x="3423308" y="2404158"/>
              <a:ext cx="1146064" cy="112790"/>
            </a:xfrm>
            <a:prstGeom prst="leftArrow">
              <a:avLst>
                <a:gd name="adj1" fmla="val 58262"/>
                <a:gd name="adj2" fmla="val 218638"/>
              </a:avLst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1DB87DE5-1473-4659-B6C3-066D4D886B0F}"/>
                </a:ext>
              </a:extLst>
            </p:cNvPr>
            <p:cNvSpPr/>
            <p:nvPr/>
          </p:nvSpPr>
          <p:spPr>
            <a:xfrm rot="1372560">
              <a:off x="3810596" y="2201193"/>
              <a:ext cx="1589562" cy="324680"/>
            </a:xfrm>
            <a:prstGeom prst="cube">
              <a:avLst>
                <a:gd name="adj" fmla="val 63243"/>
              </a:avLst>
            </a:prstGeom>
            <a:gradFill flip="none" rotWithShape="1">
              <a:gsLst>
                <a:gs pos="10000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03C6AC25-50E4-4AFA-9156-1061E265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5704" y="4644128"/>
            <a:ext cx="2682775" cy="147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Object 1">
            <a:extLst>
              <a:ext uri="{FF2B5EF4-FFF2-40B4-BE49-F238E27FC236}">
                <a16:creationId xmlns:a16="http://schemas.microsoft.com/office/drawing/2014/main" id="{E43E6929-20AE-40D1-8287-80BF9A0F7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85528"/>
              </p:ext>
            </p:extLst>
          </p:nvPr>
        </p:nvGraphicFramePr>
        <p:xfrm>
          <a:off x="6954805" y="4706081"/>
          <a:ext cx="1490546" cy="3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2" name="Equation" r:id="rId7" imgW="914400" imgH="215640" progId="Equation.3">
                  <p:embed/>
                </p:oleObj>
              </mc:Choice>
              <mc:Fallback>
                <p:oleObj name="Equation" r:id="rId7" imgW="914400" imgH="215640" progId="Equation.3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05" y="4706081"/>
                        <a:ext cx="1490546" cy="3439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D75D658-B190-41B0-B953-7CC16E745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23180"/>
              </p:ext>
            </p:extLst>
          </p:nvPr>
        </p:nvGraphicFramePr>
        <p:xfrm>
          <a:off x="6743700" y="5398040"/>
          <a:ext cx="1752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3" name="Equation" r:id="rId9" imgW="1041120" imgH="393480" progId="Equation.3">
                  <p:embed/>
                </p:oleObj>
              </mc:Choice>
              <mc:Fallback>
                <p:oleObj name="Equation" r:id="rId9" imgW="1041120" imgH="393480" progId="Equation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5398040"/>
                        <a:ext cx="17526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508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4" y="507889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phase-one beamlines of ILSF 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10507"/>
              </p:ext>
            </p:extLst>
          </p:nvPr>
        </p:nvGraphicFramePr>
        <p:xfrm>
          <a:off x="666750" y="1043396"/>
          <a:ext cx="8161314" cy="5318034"/>
        </p:xfrm>
        <a:graphic>
          <a:graphicData uri="http://schemas.openxmlformats.org/drawingml/2006/table">
            <a:tbl>
              <a:tblPr firstRow="1" bandRow="1"/>
              <a:tblGrid>
                <a:gridCol w="352696">
                  <a:extLst>
                    <a:ext uri="{9D8B030D-6E8A-4147-A177-3AD203B41FA5}">
                      <a16:colId xmlns:a16="http://schemas.microsoft.com/office/drawing/2014/main" val="4288634009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795110809"/>
                    </a:ext>
                  </a:extLst>
                </a:gridCol>
                <a:gridCol w="1031966">
                  <a:extLst>
                    <a:ext uri="{9D8B030D-6E8A-4147-A177-3AD203B41FA5}">
                      <a16:colId xmlns:a16="http://schemas.microsoft.com/office/drawing/2014/main" val="318289003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160646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19973558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1218383961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222234459"/>
                    </a:ext>
                  </a:extLst>
                </a:gridCol>
                <a:gridCol w="1015933">
                  <a:extLst>
                    <a:ext uri="{9D8B030D-6E8A-4147-A177-3AD203B41FA5}">
                      <a16:colId xmlns:a16="http://schemas.microsoft.com/office/drawing/2014/main" val="112236232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range (eV)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E-Resolution/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Resolving power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 Size (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66126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Diffraction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6-30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100×100-10000×10000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79156"/>
                  </a:ext>
                </a:extLst>
              </a:tr>
              <a:tr h="588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crystal X-ray Diffraction for Small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Molecules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50×50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12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EXAFS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3-35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mm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Wigg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8303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phase photoemission (XPS, AES, ARPES)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mm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046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State Electron Spectroscopy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4909"/>
                  </a:ext>
                </a:extLst>
              </a:tr>
              <a:tr h="2590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Spectromicroscopy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SPEM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(+ARPES)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100-1500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Hellical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Und.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031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PEEM (+XMCD)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08904"/>
                  </a:ext>
                </a:extLst>
              </a:tr>
              <a:tr h="291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Macromolecular Crystallography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3-25 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50×50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1599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1E1633-051B-4140-ACFA-43A40874B1F1}"/>
              </a:ext>
            </a:extLst>
          </p:cNvPr>
          <p:cNvSpPr/>
          <p:nvPr/>
        </p:nvSpPr>
        <p:spPr>
          <a:xfrm>
            <a:off x="979464" y="1672046"/>
            <a:ext cx="7848600" cy="762000"/>
          </a:xfrm>
          <a:prstGeom prst="ellipse">
            <a:avLst/>
          </a:prstGeom>
          <a:noFill/>
          <a:ln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609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Softwares for simulation of a beamline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XOP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First version 1.0 released at ESRF in 1994 by Manuel Sanchez del Rio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Functionality: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source: flux, brilliance, power, B field, trajectory ,Optics: data base, RC of flat and mosaic and bent crystals, absorption and reflection of mirrors and filters, multilayer reflection, CRL reflection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464945"/>
            <a:ext cx="3581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SHADOW, OASYS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 At First released at Madison university in 1984 by F.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Cerrina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Ray-tracing from source to sample, such as spot size, divergence,  mirrors, grating, crystals, resolution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100" y="3097351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RAY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version released at BESSY in 1984 by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F. Schafers and 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Feldhaus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Functionality: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very similar to SHADOW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505200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First version released at Spring-8 in 1993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Tanaka &amp; H. Kitamura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Functionality:</a:t>
            </a:r>
            <a:r>
              <a:rPr 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This program calculates SR properties such as: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Brilliance, Density, power,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Spatial profile of photon flux , K-value dependence of photon flux, Degree of polarization, filtering, coherency , Fully graphical pre- and post-processor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C93-E7C7-4861-9B0E-96A7268847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C55FD-2B7D-4F86-8F40-F3B3B66711A9}"/>
              </a:ext>
            </a:extLst>
          </p:cNvPr>
          <p:cNvSpPr txBox="1"/>
          <p:nvPr/>
        </p:nvSpPr>
        <p:spPr>
          <a:xfrm>
            <a:off x="4819650" y="4298870"/>
            <a:ext cx="417195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SRW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First Release :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December 1997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at ESRF, Authors : O.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Chubar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P. 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Elleaume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Functionality: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- The spectral, spatial and polarization characteristics of the radiation for BM and IDs</a:t>
            </a:r>
          </a:p>
          <a:p>
            <a:pPr>
              <a:buFontTx/>
              <a:buChar char="-"/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BeamLine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Design and optimization in the IR, UV and X-ray range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pre and post processing is made in the Igor Pro.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11392</TotalTime>
  <Words>1816</Words>
  <Application>Microsoft Office PowerPoint</Application>
  <PresentationFormat>On-screen Show (4:3)</PresentationFormat>
  <Paragraphs>515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Comic Sans MS</vt:lpstr>
      <vt:lpstr>IRNazanin</vt:lpstr>
      <vt:lpstr>Symbol</vt:lpstr>
      <vt:lpstr>Times New Roman</vt:lpstr>
      <vt:lpstr>Wingdings</vt:lpstr>
      <vt:lpstr>Office Theme</vt:lpstr>
      <vt:lpstr>2_Office Theme</vt:lpstr>
      <vt:lpstr>1_Office Theme</vt:lpstr>
      <vt:lpstr>Equation</vt:lpstr>
      <vt:lpstr>Equation.3</vt:lpstr>
      <vt:lpstr>PowerPoint Presentation</vt:lpstr>
      <vt:lpstr>PowerPoint Presentation</vt:lpstr>
      <vt:lpstr>What is a Beamline?</vt:lpstr>
      <vt:lpstr>PowerPoint Presentation</vt:lpstr>
      <vt:lpstr>PowerPoint Presentation</vt:lpstr>
      <vt:lpstr>PowerPoint Presentation</vt:lpstr>
      <vt:lpstr>PowerPoint Presentation</vt:lpstr>
      <vt:lpstr>phase-one beamlines of ILSF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 part of Front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gholampour</dc:creator>
  <cp:lastModifiedBy>NoteBook</cp:lastModifiedBy>
  <cp:revision>725</cp:revision>
  <dcterms:created xsi:type="dcterms:W3CDTF">2012-09-30T13:47:45Z</dcterms:created>
  <dcterms:modified xsi:type="dcterms:W3CDTF">2023-06-24T17:53:01Z</dcterms:modified>
</cp:coreProperties>
</file>