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66" r:id="rId4"/>
    <p:sldId id="273" r:id="rId5"/>
    <p:sldId id="272" r:id="rId6"/>
    <p:sldId id="257" r:id="rId7"/>
    <p:sldId id="274" r:id="rId8"/>
    <p:sldId id="275" r:id="rId9"/>
    <p:sldId id="276" r:id="rId10"/>
    <p:sldId id="284" r:id="rId11"/>
    <p:sldId id="279" r:id="rId12"/>
    <p:sldId id="280" r:id="rId13"/>
    <p:sldId id="282" r:id="rId14"/>
    <p:sldId id="283" r:id="rId15"/>
    <p:sldId id="285" r:id="rId16"/>
    <p:sldId id="287" r:id="rId17"/>
    <p:sldId id="268" r:id="rId18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13F"/>
    <a:srgbClr val="003296"/>
    <a:srgbClr val="0C6836"/>
    <a:srgbClr val="206D60"/>
    <a:srgbClr val="DFB345"/>
    <a:srgbClr val="E4172C"/>
    <a:srgbClr val="00AACC"/>
    <a:srgbClr val="5EEC3C"/>
    <a:srgbClr val="1D3A00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502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394" y="72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FB171A-5F5F-4340-B5F4-891486E2BA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9EA14-AD23-443B-95B6-BC7805BD03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B9ADC08-223B-4B3C-A771-ADBA6C9F2309}" type="datetimeFigureOut">
              <a:rPr lang="fa-IR" smtClean="0"/>
              <a:t>29/06/1445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A2DF9-2F8E-41B7-B602-76377A5A20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3F1EC-8D9C-4DB7-AB8F-1F7A82FA4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D889A64-ACED-4763-87EE-9A35B861F9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2506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DC0B-439A-4283-B282-0A81E38E4B9A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D5F7-8A08-47F0-BD34-72DA7B8D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9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E6C7526B-DCEC-448C-81B1-69B8804FC66C}"/>
              </a:ext>
            </a:extLst>
          </p:cNvPr>
          <p:cNvSpPr txBox="1">
            <a:spLocks/>
          </p:cNvSpPr>
          <p:nvPr userDrawn="1"/>
        </p:nvSpPr>
        <p:spPr>
          <a:xfrm>
            <a:off x="1749245" y="1197405"/>
            <a:ext cx="3054100" cy="6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j-cs"/>
              </a:defRPr>
            </a:lvl1pPr>
            <a:lvl2pPr marL="457200" marR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1242097"/>
            <a:ext cx="2256235" cy="8715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1287" y="1242097"/>
            <a:ext cx="3833813" cy="3352526"/>
          </a:xfrm>
        </p:spPr>
        <p:txBody>
          <a:bodyPr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/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901" y="2113635"/>
            <a:ext cx="2256235" cy="2480988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ctr" rtl="1">
              <a:defRPr sz="2000" b="1"/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1350110"/>
            <a:ext cx="4114800" cy="21955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 algn="ct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194" y="424931"/>
            <a:ext cx="6172200" cy="458115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4972050" y="586585"/>
            <a:ext cx="1543050" cy="40080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42900" y="586585"/>
            <a:ext cx="4514850" cy="4008038"/>
          </a:xfrm>
        </p:spPr>
        <p:txBody>
          <a:bodyPr vert="eaVert"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9B1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BFE69F-344D-45AE-9B21-F8BE2D9D0084}"/>
              </a:ext>
            </a:extLst>
          </p:cNvPr>
          <p:cNvSpPr txBox="1"/>
          <p:nvPr userDrawn="1"/>
        </p:nvSpPr>
        <p:spPr>
          <a:xfrm>
            <a:off x="1593401" y="2279362"/>
            <a:ext cx="36711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+mj-cs"/>
              </a:rPr>
              <a:t>برای ویرایش کلیک کنید</a:t>
            </a:r>
          </a:p>
        </p:txBody>
      </p:sp>
    </p:spTree>
    <p:extLst>
      <p:ext uri="{BB962C8B-B14F-4D97-AF65-F5344CB8AC3E}">
        <p14:creationId xmlns:p14="http://schemas.microsoft.com/office/powerpoint/2010/main" val="314167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D27D-6E7D-4197-AE4E-CC053E87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08225"/>
            <a:ext cx="6172200" cy="458115"/>
          </a:xfrm>
        </p:spPr>
        <p:txBody>
          <a:bodyPr/>
          <a:lstStyle>
            <a:lvl1pPr algn="ctr" rtl="1">
              <a:defRPr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1F494-761C-441D-9A35-645CA4AA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70AF2-599E-4492-81E4-1E88F7BB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154F-B105-47F3-A6DF-4177DA2B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720" y="433880"/>
            <a:ext cx="5408705" cy="458115"/>
          </a:xfrm>
        </p:spPr>
        <p:txBody>
          <a:bodyPr>
            <a:noAutofit/>
          </a:bodyPr>
          <a:lstStyle>
            <a:lvl1pPr algn="r" rtl="1">
              <a:defRPr sz="2800"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430" y="1044700"/>
            <a:ext cx="5904995" cy="3512215"/>
          </a:xfrm>
        </p:spPr>
        <p:txBody>
          <a:bodyPr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1130" y="132940"/>
            <a:ext cx="5344675" cy="572644"/>
          </a:xfrm>
        </p:spPr>
        <p:txBody>
          <a:bodyPr>
            <a:normAutofit/>
          </a:bodyPr>
          <a:lstStyle>
            <a:lvl1pPr algn="r" rtl="1">
              <a:defRPr sz="2900">
                <a:solidFill>
                  <a:srgbClr val="002060"/>
                </a:solidFill>
                <a:effectLst/>
              </a:defRPr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1130" y="896466"/>
            <a:ext cx="5344675" cy="3663766"/>
          </a:xfrm>
        </p:spPr>
        <p:txBody>
          <a:bodyPr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r" rtl="1">
              <a:defRPr sz="4000" b="1" cap="all"/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400"/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6150" y="1200151"/>
            <a:ext cx="2908244" cy="3394472"/>
          </a:xfrm>
        </p:spPr>
        <p:txBody>
          <a:bodyPr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400"/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33880"/>
            <a:ext cx="6057672" cy="479822"/>
          </a:xfrm>
          <a:effectLst/>
        </p:spPr>
        <p:txBody>
          <a:bodyPr>
            <a:noAutofit/>
          </a:bodyPr>
          <a:lstStyle>
            <a:lvl1pPr algn="r" rtl="1">
              <a:defRPr sz="2800"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2660" y="1641238"/>
            <a:ext cx="3030141" cy="479822"/>
          </a:xfrm>
        </p:spPr>
        <p:txBody>
          <a:bodyPr anchor="b"/>
          <a:lstStyle>
            <a:lvl1pPr marL="0" indent="0" algn="r" rtl="1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2660" y="2113635"/>
            <a:ext cx="3030141" cy="2276294"/>
          </a:xfrm>
        </p:spPr>
        <p:txBody>
          <a:bodyPr/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solidFill>
                  <a:schemeClr val="tx1"/>
                </a:solidFill>
              </a:defRPr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>
                <a:solidFill>
                  <a:schemeClr val="tx1"/>
                </a:solidFill>
              </a:defRPr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29001" y="1641238"/>
            <a:ext cx="3031331" cy="479822"/>
          </a:xfrm>
        </p:spPr>
        <p:txBody>
          <a:bodyPr anchor="b"/>
          <a:lstStyle>
            <a:lvl1pPr marL="0" indent="0" algn="r" rtl="1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29001" y="2113635"/>
            <a:ext cx="3031331" cy="2276294"/>
          </a:xfrm>
        </p:spPr>
        <p:txBody>
          <a:bodyPr>
            <a:noAutofit/>
          </a:bodyPr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>
                <a:solidFill>
                  <a:schemeClr val="tx1"/>
                </a:solidFill>
              </a:defRPr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>
                <a:solidFill>
                  <a:schemeClr val="tx1"/>
                </a:solidFill>
              </a:defRPr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solidFill>
                  <a:schemeClr val="tx1"/>
                </a:solidFill>
              </a:defRPr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195" y="433880"/>
            <a:ext cx="6172200" cy="458115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5719" y="426659"/>
            <a:ext cx="5408675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a-IR" dirty="0"/>
              <a:t>برای ویرایش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44700"/>
            <a:ext cx="6051494" cy="354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برای ویرایش کلیک کنید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دوم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143000" marR="0" lvl="2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سوم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1600200" marR="0" lvl="3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چهارم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  <a:p>
            <a:pPr marL="2057400" marR="0" lvl="4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سطح پنجم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r" defTabSz="914400" rtl="1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r" defTabSz="914400" rtl="1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r" defTabSz="914400" rtl="1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r" defTabSz="914400" rtl="1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r" defTabSz="914400" rtl="1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30" y="433880"/>
            <a:ext cx="5616000" cy="432000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tx1"/>
                </a:solidFill>
              </a:rPr>
              <a:t>3.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آنتروپی و درهم‌تنیدگی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2195" y="1044700"/>
                <a:ext cx="6191836" cy="3512215"/>
              </a:xfrm>
            </p:spPr>
            <p:txBody>
              <a:bodyPr>
                <a:normAutofit/>
              </a:bodyPr>
              <a:lstStyle/>
              <a:p>
                <a:r>
                  <a:rPr lang="fa-IR" sz="2000" dirty="0">
                    <a:cs typeface="B Nazanin" panose="00000400000000000000" pitchFamily="2" charset="-78"/>
                  </a:rPr>
                  <a:t>حالت جداپذیر</a:t>
                </a:r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A</m:t>
                          </m:r>
                        </m:sub>
                      </m:sSub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fa-IR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a-IR" sz="20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a-IR" sz="20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a-I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a-IR" sz="20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a-I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a-IR" sz="2000" dirty="0">
                  <a:cs typeface="B Nazanin" panose="00000400000000000000" pitchFamily="2" charset="-78"/>
                </a:endParaRPr>
              </a:p>
              <a:p>
                <a:r>
                  <a:rPr lang="fa-IR" sz="2000" dirty="0">
                    <a:cs typeface="B Nazanin" panose="00000400000000000000" pitchFamily="2" charset="-78"/>
                  </a:rPr>
                  <a:t>حالت درهم‌تنیده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a-IR" sz="200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a-IR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a-I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A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fa-IR" sz="20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a-IR" sz="20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𝑖𝑙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𝑗𝑙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a-IR" sz="20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br>
                  <a:rPr lang="en-US" sz="1400" dirty="0"/>
                </a:br>
                <a:r>
                  <a:rPr lang="fa-IR" sz="1800" dirty="0"/>
                  <a:t>برای به دست آوردن آنتروپی درهم‌تنیدگی در دمای محدود با جایگزینی ماتریس چگالی با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a-I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h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𝑒𝑟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𝛽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a-IR" sz="1800" dirty="0">
                    <a:cs typeface="B Nazanin" panose="00000400000000000000" pitchFamily="2" charset="-78"/>
                  </a:rPr>
                  <a:t> به دست می‌آید.</a:t>
                </a:r>
              </a:p>
              <a:p>
                <a:pPr marL="0" indent="0" algn="ctr">
                  <a:buNone/>
                </a:pPr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fa-IR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fa-IR" sz="2000" dirty="0"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195" y="1044700"/>
                <a:ext cx="6191836" cy="3512215"/>
              </a:xfrm>
              <a:blipFill>
                <a:blip r:embed="rId2"/>
                <a:stretch>
                  <a:fillRect t="-6066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DD0F30-CFB0-3CC7-B7E4-C1267DE01BDA}"/>
              </a:ext>
            </a:extLst>
          </p:cNvPr>
          <p:cNvSpPr txBox="1"/>
          <p:nvPr/>
        </p:nvSpPr>
        <p:spPr>
          <a:xfrm>
            <a:off x="2973572" y="23958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1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43835" y="281175"/>
                <a:ext cx="5039265" cy="4581150"/>
              </a:xfrm>
            </p:spPr>
            <p:txBody>
              <a:bodyPr>
                <a:noAutofit/>
              </a:bodyPr>
              <a:lstStyle/>
              <a:p>
                <a:r>
                  <a:rPr lang="fa-IR" sz="1800" dirty="0">
                    <a:cs typeface="B Nazanin" panose="00000400000000000000" pitchFamily="2" charset="-78"/>
                  </a:rPr>
                  <a:t>خالص سازی و حالت دوگانه ترموفیلد</a:t>
                </a:r>
              </a:p>
              <a:p>
                <a:pPr marL="0" indent="0">
                  <a:buNone/>
                </a:pPr>
                <a:r>
                  <a:rPr lang="fa-IR" sz="1800" dirty="0">
                    <a:cs typeface="B Nazanin" panose="00000400000000000000" pitchFamily="2" charset="-78"/>
                  </a:rPr>
                  <a:t>      با استفاده از فرآیند متعامد سازی گرام-اشمیت می توان یک سری پایه متعامد را از یک پایه دلخواه تولید کرد.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a-IR" sz="18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a-IR" sz="18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fa-I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fa-IR" sz="18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∈</m:t>
                      </m:r>
                      <m:sSub>
                        <m:sSubPr>
                          <m:ctrlPr>
                            <a:rPr lang="fa-IR" sz="18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sub>
                      </m:sSub>
                      <m:r>
                        <a:rPr lang="fa-I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⊗</m:t>
                      </m:r>
                      <m:sSub>
                        <m:sSubPr>
                          <m:ctrlPr>
                            <a:rPr lang="fa-I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a-IR" sz="18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a-IR" sz="18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a-IR" sz="18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fa-I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1800" dirty="0">
                    <a:cs typeface="B Nazanin" panose="00000400000000000000" pitchFamily="2" charset="-78"/>
                  </a:rPr>
                  <a:t>     عدد اشمیت تعداد مقادیر ویژه غیر صفر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1800" dirty="0">
                    <a:cs typeface="B Nazanin" panose="00000400000000000000" pitchFamily="2" charset="-78"/>
                  </a:rPr>
                  <a:t> است.</a:t>
                </a:r>
              </a:p>
              <a:p>
                <a:pPr marL="0" indent="0" algn="ctr">
                  <a:buNone/>
                </a:pPr>
                <a:r>
                  <a:rPr lang="fa-IR" sz="1800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cs typeface="B Nazanin" panose="00000400000000000000" pitchFamily="2" charset="-78"/>
                  </a:rPr>
                  <a:t>خالص سازی:</a:t>
                </a:r>
                <a:endParaRPr lang="fa-IR" sz="1800" b="1" dirty="0"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    اگر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B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حالتی باشد که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A</a:t>
                </a:r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را خالص سازی می­کند: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a-IR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A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Tr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B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A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B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A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B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</m:oMath>
                  </m:oMathPara>
                </a14:m>
                <a:endParaRPr lang="fa-IR" sz="18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1800" dirty="0">
                    <a:cs typeface="B Nazanin" panose="00000400000000000000" pitchFamily="2" charset="-78"/>
                  </a:rPr>
                  <a:t>    فرض کنید: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a-I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A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i</m:t>
                        </m:r>
                      </m:sub>
                      <m:sup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i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fa-IR" sz="1800" dirty="0">
                    <a:cs typeface="B Nazanin" panose="00000400000000000000" pitchFamily="2" charset="-78"/>
                  </a:rPr>
                  <a:t> </a:t>
                </a:r>
              </a:p>
              <a:p>
                <a:pPr marL="0" indent="0">
                  <a:buNone/>
                </a:pPr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    اگر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پایه­های متعامد سیستم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B</a:t>
                </a:r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باشند حالت خالص ساز </a:t>
                </a:r>
                <a:r>
                  <a:rPr lang="fa-IR" sz="1800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به</a:t>
                </a:r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   صورت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rad>
                        <m:d>
                          <m:dPr>
                            <m:begChr m:val="|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⨂</m:t>
                            </m:r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8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خواهد بود</a:t>
                </a:r>
                <a:r>
                  <a:rPr lang="fa-IR" sz="1800" dirty="0"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.</a:t>
                </a:r>
                <a:endParaRPr lang="en-US" sz="18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3835" y="281175"/>
                <a:ext cx="5039265" cy="4581150"/>
              </a:xfrm>
              <a:blipFill>
                <a:blip r:embed="rId2"/>
                <a:stretch>
                  <a:fillRect l="-2056" t="-931" r="-967" b="-4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89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43835" y="281175"/>
                <a:ext cx="5039265" cy="45811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حالت گیبس را درنظر بگیرید:</a:t>
                </a:r>
              </a:p>
              <a:p>
                <a:pPr marL="0" indent="0" algn="ctr">
                  <a:buNone/>
                </a:pPr>
                <a:r>
                  <a:rPr lang="fa-I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a-IR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A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𝑍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𝛽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𝐴</m:t>
                            </m:r>
                          </m:sub>
                        </m:sSub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a</m:t>
                        </m:r>
                      </m:sub>
                      <m:sup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begChr m:val="⟨"/>
                            <m:endChr m:val="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1800" dirty="0">
                    <a:effectLst/>
                    <a:latin typeface="B Nazanin" panose="00000400000000000000" pitchFamily="2" charset="-78"/>
                    <a:ea typeface="Times New Roman" panose="02020603050405020304" pitchFamily="18" charset="0"/>
                  </a:rPr>
                  <a:t> </a:t>
                </a:r>
                <a:endParaRPr lang="fa-IR" sz="18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fa-IR" sz="1800" dirty="0">
                    <a:cs typeface="B Nazanin" panose="00000400000000000000" pitchFamily="2" charset="-78"/>
                  </a:rPr>
                  <a:t>حالت خاص ساز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𝑍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a</m:t>
                        </m:r>
                      </m:sub>
                      <m:sup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𝐵</m:t>
                            </m:r>
                          </m:sub>
                        </m:sSub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fa-IR" sz="1800" dirty="0">
                    <a:cs typeface="B Nazanin" panose="00000400000000000000" pitchFamily="2" charset="-78"/>
                  </a:rPr>
                  <a:t> را ترموفیلد دوگانه می‌نامیم.</a:t>
                </a:r>
              </a:p>
              <a:p>
                <a:pPr marL="0" indent="0">
                  <a:buNone/>
                </a:pPr>
                <a:endParaRPr lang="fa-IR" sz="18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sz="18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3835" y="281175"/>
                <a:ext cx="5039265" cy="4581149"/>
              </a:xfrm>
              <a:blipFill>
                <a:blip r:embed="rId2"/>
                <a:stretch>
                  <a:fillRect t="-798" r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(27)">
            <a:extLst>
              <a:ext uri="{FF2B5EF4-FFF2-40B4-BE49-F238E27FC236}">
                <a16:creationId xmlns:a16="http://schemas.microsoft.com/office/drawing/2014/main" id="{AB2526E6-2654-E584-AD71-963C2D17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b="6568"/>
          <a:stretch/>
        </p:blipFill>
        <p:spPr bwMode="auto">
          <a:xfrm>
            <a:off x="2546464" y="2099309"/>
            <a:ext cx="2834005" cy="944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B5DD8-25B0-ABAE-2ED9-2A2F6445E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 bwMode="auto">
          <a:xfrm>
            <a:off x="2351836" y="3667506"/>
            <a:ext cx="3223260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056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43835" y="281175"/>
                <a:ext cx="5039265" cy="4581150"/>
              </a:xfrm>
            </p:spPr>
            <p:txBody>
              <a:bodyPr>
                <a:noAutofit/>
              </a:bodyPr>
              <a:lstStyle/>
              <a:p>
                <a:r>
                  <a:rPr lang="fa-IR" sz="1800" dirty="0">
                    <a:cs typeface="B Nazanin" panose="00000400000000000000" pitchFamily="2" charset="-78"/>
                  </a:rPr>
                  <a:t>درهم‌تنیدگی در حالت‌های مخلوط</a:t>
                </a:r>
              </a:p>
              <a:p>
                <a:pPr marL="0" indent="0">
                  <a:buNone/>
                </a:pPr>
                <a:endParaRPr lang="en-US" sz="18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800" dirty="0">
                  <a:cs typeface="B Nazanin" panose="00000400000000000000" pitchFamily="2" charset="-78"/>
                </a:endParaRPr>
              </a:p>
              <a:p>
                <a:r>
                  <a:rPr lang="fa-IR" sz="1800" dirty="0">
                    <a:cs typeface="B Nazanin" panose="00000400000000000000" pitchFamily="2" charset="-78"/>
                  </a:rPr>
                  <a:t>درهم‌تنیدگی و واهمدوسی</a:t>
                </a:r>
                <a:endParaRPr lang="en-US" sz="1800" dirty="0">
                  <a:cs typeface="B Nazanin" panose="00000400000000000000" pitchFamily="2" charset="-78"/>
                </a:endParaRPr>
              </a:p>
              <a:p>
                <a:r>
                  <a:rPr lang="fa-IR" sz="1800" dirty="0">
                    <a:cs typeface="B Nazanin" panose="00000400000000000000" pitchFamily="2" charset="-78"/>
                  </a:rPr>
                  <a:t> زیرسیستم، فاکتورگیری، زمان</a:t>
                </a:r>
              </a:p>
              <a:p>
                <a:endParaRPr lang="fa-IR" sz="1800" dirty="0">
                  <a:cs typeface="B Nazanin" panose="00000400000000000000" pitchFamily="2" charset="-78"/>
                </a:endParaRPr>
              </a:p>
              <a:p>
                <a:endParaRPr lang="fa-IR" sz="18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3835" y="281175"/>
                <a:ext cx="5039265" cy="4581150"/>
              </a:xfrm>
              <a:blipFill>
                <a:blip r:embed="rId2"/>
                <a:stretch>
                  <a:fillRect t="-931" r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30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30" y="433880"/>
            <a:ext cx="5616000" cy="432000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4. آنتروپی، درهم‌تنیدگی و میدان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5" y="1044700"/>
            <a:ext cx="6191836" cy="3512215"/>
          </a:xfrm>
        </p:spPr>
        <p:txBody>
          <a:bodyPr>
            <a:normAutofit/>
          </a:bodyPr>
          <a:lstStyle/>
          <a:p>
            <a:r>
              <a:rPr lang="fa-IR" sz="1800" dirty="0">
                <a:cs typeface="B Nazanin" panose="00000400000000000000" pitchFamily="2" charset="-78"/>
              </a:rPr>
              <a:t>زیرسیستم</a:t>
            </a:r>
          </a:p>
          <a:p>
            <a:pPr marL="0" indent="0" algn="ctr">
              <a:buNone/>
            </a:pPr>
            <a:endParaRPr lang="fa-IR" sz="18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3F049-3FA6-127E-7473-39F5E487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06" y="1127635"/>
            <a:ext cx="3314987" cy="28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30" y="433880"/>
            <a:ext cx="5616000" cy="432000"/>
          </a:xfrm>
        </p:spPr>
        <p:txBody>
          <a:bodyPr>
            <a:noAutofit/>
          </a:bodyPr>
          <a:lstStyle/>
          <a:p>
            <a:r>
              <a:rPr lang="fa-IR" sz="2500" dirty="0">
                <a:solidFill>
                  <a:schemeClr val="tx1"/>
                </a:solidFill>
                <a:cs typeface="+mn-cs"/>
              </a:rPr>
              <a:t>5. </a:t>
            </a:r>
            <a:r>
              <a:rPr lang="fa-IR" sz="2500" b="1" i="0" dirty="0">
                <a:solidFill>
                  <a:srgbClr val="000000"/>
                </a:solidFill>
                <a:effectLst/>
                <a:latin typeface="BZarBold"/>
                <a:cs typeface="+mn-cs"/>
              </a:rPr>
              <a:t>آنتروپی در هم تنیدگی هولوگرافی</a:t>
            </a:r>
            <a:r>
              <a:rPr lang="fa-IR" sz="2500" dirty="0">
                <a:cs typeface="+mn-cs"/>
              </a:rPr>
              <a:t> </a:t>
            </a:r>
            <a:endParaRPr lang="en-US" sz="25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5" y="1044700"/>
            <a:ext cx="6191836" cy="3512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1800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9E1BB-BB6B-9A90-7DAB-84C5FC935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54" y="1310530"/>
            <a:ext cx="3132091" cy="25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0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43835" y="281175"/>
                <a:ext cx="5039265" cy="458115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𝐴𝑟𝑒𝑎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3835" y="281175"/>
                <a:ext cx="5039265" cy="45811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17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1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6A3626-D576-496C-9D6F-544AB1BD432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31872" y="2189987"/>
            <a:ext cx="3394255" cy="763525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bg1"/>
              </a:buClr>
              <a:buSzPct val="150000"/>
              <a:buFont typeface="B Nazanin" panose="00000400000000000000" pitchFamily="2" charset="-78"/>
              <a:buChar char="*"/>
            </a:pPr>
            <a:r>
              <a:rPr lang="fa-IR" sz="3600" dirty="0">
                <a:solidFill>
                  <a:schemeClr val="bg1"/>
                </a:solidFill>
                <a:cs typeface="+mj-cs"/>
              </a:rPr>
              <a:t>با تشکر و سپاس</a:t>
            </a:r>
          </a:p>
        </p:txBody>
      </p:sp>
    </p:spTree>
    <p:extLst>
      <p:ext uri="{BB962C8B-B14F-4D97-AF65-F5344CB8AC3E}">
        <p14:creationId xmlns:p14="http://schemas.microsoft.com/office/powerpoint/2010/main" val="248360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BD7E9-34D7-4D08-AD20-CB145254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08163"/>
            <a:ext cx="6172200" cy="3054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200" dirty="0">
                <a:solidFill>
                  <a:schemeClr val="tx1"/>
                </a:solidFill>
              </a:rPr>
              <a:t>مقدمه‌ای بر آنتروپی درهم‌تنیدگی</a:t>
            </a:r>
            <a:endParaRPr lang="fa-IR" sz="3200" dirty="0">
              <a:solidFill>
                <a:schemeClr val="tx1"/>
              </a:solidFill>
              <a:cs typeface="+mj-cs"/>
            </a:endParaRPr>
          </a:p>
          <a:p>
            <a:pPr marL="0" indent="0" algn="ctr">
              <a:buNone/>
            </a:pPr>
            <a:endParaRPr lang="fa-IR" dirty="0">
              <a:solidFill>
                <a:schemeClr val="tx1"/>
              </a:solidFill>
              <a:cs typeface="+mj-cs"/>
            </a:endParaRPr>
          </a:p>
          <a:p>
            <a:pPr marL="0" indent="0" algn="ctr">
              <a:buNone/>
            </a:pPr>
            <a:r>
              <a:rPr lang="fa-IR" sz="1800" dirty="0">
                <a:solidFill>
                  <a:schemeClr val="tx1"/>
                </a:solidFill>
                <a:cs typeface="+mn-cs"/>
              </a:rPr>
              <a:t>ارائه کننده: فتانه باخرد</a:t>
            </a:r>
          </a:p>
          <a:p>
            <a:pPr marL="0" indent="0" algn="ctr">
              <a:buNone/>
            </a:pPr>
            <a:r>
              <a:rPr lang="fa-IR" sz="1800" dirty="0">
                <a:solidFill>
                  <a:schemeClr val="tx1"/>
                </a:solidFill>
                <a:cs typeface="+mn-cs"/>
              </a:rPr>
              <a:t>استاد راهنما: پروفسور بهروز میرزا</a:t>
            </a:r>
          </a:p>
          <a:p>
            <a:pPr marL="0" indent="0" algn="ctr">
              <a:buNone/>
            </a:pPr>
            <a:endParaRPr lang="fa-IR" dirty="0">
              <a:solidFill>
                <a:schemeClr val="tx1"/>
              </a:solidFill>
              <a:cs typeface="+mn-cs"/>
            </a:endParaRPr>
          </a:p>
          <a:p>
            <a:pPr marL="0" indent="0" algn="ctr">
              <a:buNone/>
            </a:pPr>
            <a:r>
              <a:rPr lang="fa-IR" sz="1200" dirty="0">
                <a:solidFill>
                  <a:schemeClr val="tx1"/>
                </a:solidFill>
                <a:cs typeface="+mn-cs"/>
              </a:rPr>
              <a:t>زمستان 1402</a:t>
            </a:r>
          </a:p>
        </p:txBody>
      </p:sp>
    </p:spTree>
    <p:extLst>
      <p:ext uri="{BB962C8B-B14F-4D97-AF65-F5344CB8AC3E}">
        <p14:creationId xmlns:p14="http://schemas.microsoft.com/office/powerpoint/2010/main" val="134581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44FD0B-97FB-424A-9319-9EC3584AB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55" y="1142774"/>
            <a:ext cx="4275740" cy="28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4E72-D30D-9ADC-CB20-C2E544A2F0CE}"/>
              </a:ext>
            </a:extLst>
          </p:cNvPr>
          <p:cNvSpPr txBox="1">
            <a:spLocks/>
          </p:cNvSpPr>
          <p:nvPr/>
        </p:nvSpPr>
        <p:spPr>
          <a:xfrm>
            <a:off x="798030" y="433880"/>
            <a:ext cx="5616000" cy="43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/>
              <a:t>درهم‌تنیدگی و آنتروپی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8F46-DE25-107E-B0B9-2E528E8EAB34}"/>
              </a:ext>
            </a:extLst>
          </p:cNvPr>
          <p:cNvSpPr txBox="1">
            <a:spLocks/>
          </p:cNvSpPr>
          <p:nvPr/>
        </p:nvSpPr>
        <p:spPr>
          <a:xfrm>
            <a:off x="222195" y="1044700"/>
            <a:ext cx="6191836" cy="35122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   1. مقدمه</a:t>
            </a:r>
          </a:p>
          <a:p>
            <a:pPr marL="0" indent="0">
              <a:buNone/>
            </a:pP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   2. آنتروپی</a:t>
            </a:r>
          </a:p>
          <a:p>
            <a:r>
              <a:rPr lang="fa-IR" dirty="0">
                <a:cs typeface="B Nazanin" panose="00000400000000000000" pitchFamily="2" charset="-78"/>
              </a:rPr>
              <a:t> آنتروپی شانون </a:t>
            </a:r>
          </a:p>
          <a:p>
            <a:r>
              <a:rPr lang="fa-IR" dirty="0">
                <a:cs typeface="B Nazanin" panose="00000400000000000000" pitchFamily="2" charset="-78"/>
              </a:rPr>
              <a:t> توزیع مشترک    </a:t>
            </a:r>
          </a:p>
          <a:p>
            <a:r>
              <a:rPr lang="fa-IR" dirty="0">
                <a:cs typeface="B Nazanin" panose="00000400000000000000" pitchFamily="2" charset="-78"/>
              </a:rPr>
              <a:t> آنتروپی فون نیومن    </a:t>
            </a:r>
          </a:p>
          <a:p>
            <a:r>
              <a:rPr lang="fa-IR" dirty="0">
                <a:cs typeface="B Nazanin" panose="00000400000000000000" pitchFamily="2" charset="-78"/>
              </a:rPr>
              <a:t> آنتروپی رِنی</a:t>
            </a:r>
          </a:p>
          <a:p>
            <a:pPr marL="0" indent="0">
              <a:buNone/>
            </a:pP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   3. آنتروپی و درهم‌تنیدگی</a:t>
            </a:r>
          </a:p>
          <a:p>
            <a:r>
              <a:rPr lang="fa-IR" dirty="0">
                <a:cs typeface="B Nazanin" panose="00000400000000000000" pitchFamily="2" charset="-78"/>
              </a:rPr>
              <a:t> درهم‌تنیدگی در حالت‌های خالص  </a:t>
            </a:r>
          </a:p>
          <a:p>
            <a:r>
              <a:rPr lang="fa-IR" dirty="0">
                <a:cs typeface="B Nazanin" panose="00000400000000000000" pitchFamily="2" charset="-78"/>
              </a:rPr>
              <a:t> خالص سازی و حالت دوگانه ترموفیلد</a:t>
            </a:r>
          </a:p>
          <a:p>
            <a:r>
              <a:rPr lang="fa-IR" dirty="0">
                <a:cs typeface="B Nazanin" panose="00000400000000000000" pitchFamily="2" charset="-78"/>
              </a:rPr>
              <a:t> درهم‌تنیدگی در حالت‌های مخلوط  </a:t>
            </a:r>
          </a:p>
          <a:p>
            <a:r>
              <a:rPr lang="fa-IR" dirty="0">
                <a:cs typeface="B Nazanin" panose="00000400000000000000" pitchFamily="2" charset="-78"/>
              </a:rPr>
              <a:t> درهم‌تنیدگی و واهمدوسی</a:t>
            </a:r>
          </a:p>
          <a:p>
            <a:r>
              <a:rPr lang="fa-IR" dirty="0">
                <a:cs typeface="B Nazanin" panose="00000400000000000000" pitchFamily="2" charset="-78"/>
              </a:rPr>
              <a:t> زیرسیستم، فاکتورگیری، زمان</a:t>
            </a:r>
          </a:p>
          <a:p>
            <a:pPr marL="0" indent="0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0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505B51-5701-21C6-39BF-C318BD2E1D95}"/>
              </a:ext>
            </a:extLst>
          </p:cNvPr>
          <p:cNvSpPr txBox="1">
            <a:spLocks/>
          </p:cNvSpPr>
          <p:nvPr/>
        </p:nvSpPr>
        <p:spPr>
          <a:xfrm>
            <a:off x="222195" y="1044700"/>
            <a:ext cx="6191836" cy="3512215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4. آنتروپی، درهم‌تنیدگی و میدان</a:t>
            </a:r>
          </a:p>
          <a:p>
            <a:r>
              <a:rPr lang="fa-IR" dirty="0">
                <a:cs typeface="B Nazanin" panose="00000400000000000000" pitchFamily="2" charset="-78"/>
              </a:rPr>
              <a:t>زیرسیستم   </a:t>
            </a:r>
          </a:p>
          <a:p>
            <a:r>
              <a:rPr lang="fa-IR" dirty="0">
                <a:cs typeface="B Nazanin" panose="00000400000000000000" pitchFamily="2" charset="-78"/>
              </a:rPr>
              <a:t>زیرسیستم در نظریه میدان نسبیتی </a:t>
            </a:r>
          </a:p>
          <a:p>
            <a:pPr marL="0" indent="0">
              <a:buNone/>
            </a:pPr>
            <a:r>
              <a:rPr lang="fa-IR" dirty="0">
                <a:solidFill>
                  <a:schemeClr val="tx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5. آنتروپی درهم‌تنیدگی هولوگرافی</a:t>
            </a:r>
          </a:p>
          <a:p>
            <a:r>
              <a:rPr lang="fa-IR" dirty="0">
                <a:cs typeface="B Nazanin" panose="00000400000000000000" pitchFamily="2" charset="-78"/>
              </a:rPr>
              <a:t>دوگانی هولوگرافیک</a:t>
            </a:r>
          </a:p>
          <a:p>
            <a:r>
              <a:rPr lang="fa-IR" dirty="0">
                <a:cs typeface="B Nazanin" panose="00000400000000000000" pitchFamily="2" charset="-78"/>
              </a:rPr>
              <a:t>فرمول ریو-تاکایانگی</a:t>
            </a:r>
          </a:p>
        </p:txBody>
      </p:sp>
    </p:spTree>
    <p:extLst>
      <p:ext uri="{BB962C8B-B14F-4D97-AF65-F5344CB8AC3E}">
        <p14:creationId xmlns:p14="http://schemas.microsoft.com/office/powerpoint/2010/main" val="272867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30" y="433880"/>
            <a:ext cx="5616000" cy="432000"/>
          </a:xfrm>
        </p:spPr>
        <p:txBody>
          <a:bodyPr>
            <a:normAutofit fontScale="90000"/>
          </a:bodyPr>
          <a:lstStyle/>
          <a:p>
            <a:r>
              <a:rPr lang="fa-IR" dirty="0"/>
              <a:t>1. 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95" y="1044700"/>
            <a:ext cx="6191836" cy="3512215"/>
          </a:xfrm>
        </p:spPr>
        <p:txBody>
          <a:bodyPr>
            <a:normAutofit/>
          </a:bodyPr>
          <a:lstStyle/>
          <a:p>
            <a:r>
              <a:rPr lang="fa-IR" sz="2000" dirty="0">
                <a:cs typeface="B Nazanin" panose="00000400000000000000" pitchFamily="2" charset="-78"/>
              </a:rPr>
              <a:t>درهم‌تنیدگی و سیستم‌های کوانتومی</a:t>
            </a:r>
          </a:p>
          <a:p>
            <a:r>
              <a:rPr lang="fa-IR" sz="2000" dirty="0">
                <a:cs typeface="B Nazanin" panose="00000400000000000000" pitchFamily="2" charset="-78"/>
              </a:rPr>
              <a:t>آنتروپی</a:t>
            </a:r>
          </a:p>
          <a:p>
            <a:r>
              <a:rPr lang="fa-IR" sz="2000" dirty="0">
                <a:cs typeface="B Nazanin" panose="00000400000000000000" pitchFamily="2" charset="-78"/>
              </a:rPr>
              <a:t>مفهوم آنتروپی درهم‌تنیدگی</a:t>
            </a:r>
            <a:endParaRPr lang="en-US" sz="2000" dirty="0">
              <a:cs typeface="B Nazanin" panose="00000400000000000000" pitchFamily="2" charset="-78"/>
            </a:endParaRPr>
          </a:p>
          <a:p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30" y="433880"/>
            <a:ext cx="5616000" cy="432000"/>
          </a:xfrm>
        </p:spPr>
        <p:txBody>
          <a:bodyPr>
            <a:normAutofit fontScale="90000"/>
          </a:bodyPr>
          <a:lstStyle/>
          <a:p>
            <a:r>
              <a:rPr lang="fa-IR" dirty="0"/>
              <a:t>2. آنتروپی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2195" y="1044700"/>
                <a:ext cx="6191836" cy="2901395"/>
              </a:xfrm>
            </p:spPr>
            <p:txBody>
              <a:bodyPr>
                <a:normAutofit/>
              </a:bodyPr>
              <a:lstStyle/>
              <a:p>
                <a:r>
                  <a:rPr lang="fa-IR" sz="2000" dirty="0">
                    <a:cs typeface="B Nazanin" panose="00000400000000000000" pitchFamily="2" charset="-78"/>
                  </a:rPr>
                  <a:t>آنتروپی شانون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S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p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≔</m:t>
                      </m:r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effectLst/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effectLst/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 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  </m:t>
                      </m:r>
                    </m:oMath>
                  </m:oMathPara>
                </a14:m>
                <a:endParaRPr lang="fa-IR" sz="2000" dirty="0">
                  <a:cs typeface="B Nazanin" panose="00000400000000000000" pitchFamily="2" charset="-78"/>
                </a:endParaRPr>
              </a:p>
              <a:p>
                <a:r>
                  <a:rPr lang="en-US" sz="2000" dirty="0">
                    <a:cs typeface="B Nazanin" panose="00000400000000000000" pitchFamily="2" charset="-78"/>
                  </a:rPr>
                  <a:t>   </a:t>
                </a:r>
                <a:r>
                  <a:rPr lang="fa-IR" sz="2000" dirty="0">
                    <a:cs typeface="B Nazanin" panose="00000400000000000000" pitchFamily="2" charset="-78"/>
                  </a:rPr>
                  <a:t>توزیع مشترک </a:t>
                </a:r>
              </a:p>
              <a:p>
                <a:pPr marL="0" indent="0">
                  <a:buNone/>
                </a:pPr>
                <a:r>
                  <a:rPr lang="fa-IR" sz="2000" dirty="0">
                    <a:cs typeface="B Nazanin" panose="00000400000000000000" pitchFamily="2" charset="-78"/>
                  </a:rPr>
                  <a:t>           آنتروپی شرطی: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cs typeface="B Nazanin" panose="00000400000000000000" pitchFamily="2" charset="-78"/>
                  </a:rPr>
                  <a:t>                </a:t>
                </a:r>
                <a:r>
                  <a:rPr lang="fa-IR" sz="2000" dirty="0">
                    <a:cs typeface="B Nazanin" panose="00000400000000000000" pitchFamily="2" charset="-78"/>
                  </a:rPr>
                  <a:t> اطلاعات مشترک: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: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𝑆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𝑆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𝑆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fa-IR" sz="2000" dirty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:endParaRPr lang="en-US" sz="2000" dirty="0">
                  <a:cs typeface="B Nazanin" panose="00000400000000000000" pitchFamily="2" charset="-78"/>
                </a:endParaRPr>
              </a:p>
              <a:p>
                <a:endParaRPr lang="en-US" sz="20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195" y="1044700"/>
                <a:ext cx="6191836" cy="2901395"/>
              </a:xfrm>
              <a:blipFill>
                <a:blip r:embed="rId2"/>
                <a:stretch>
                  <a:fillRect t="-1891" r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53DF8D-8C7A-9CA1-5F81-647401C91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25" y="3959363"/>
            <a:ext cx="3642950" cy="86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79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43835" y="281175"/>
                <a:ext cx="5039265" cy="2595983"/>
              </a:xfrm>
            </p:spPr>
            <p:txBody>
              <a:bodyPr>
                <a:normAutofit/>
              </a:bodyPr>
              <a:lstStyle/>
              <a:p>
                <a:r>
                  <a:rPr lang="fa-IR" sz="2000" dirty="0">
                    <a:cs typeface="B Nazanin" panose="00000400000000000000" pitchFamily="2" charset="-78"/>
                  </a:rPr>
                  <a:t>آنتروپی فون-نیومن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a-IR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ρ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ψ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a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B Nazanin" panose="00000400000000000000" pitchFamily="2" charset="-78"/>
                                        </a:rPr>
                                        <m:t>a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S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m:t>ρ</m:t>
                          </m:r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S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p</m:t>
                              </m:r>
                            </m:e>
                          </m:acc>
                        </m:e>
                      </m:d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Trρ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lnρ</m:t>
                      </m:r>
                    </m:oMath>
                  </m:oMathPara>
                </a14:m>
                <a:endParaRPr lang="en-US" sz="2000" dirty="0">
                  <a:cs typeface="B Nazanin" panose="00000400000000000000" pitchFamily="2" charset="-78"/>
                </a:endParaRPr>
              </a:p>
              <a:p>
                <a:r>
                  <a:rPr lang="fa-IR" sz="2000" dirty="0">
                    <a:cs typeface="B Nazanin" panose="00000400000000000000" pitchFamily="2" charset="-78"/>
                  </a:rPr>
                  <a:t>آنتروپی رِنی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α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rPr>
                      <m:t>≔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fPr>
                      <m:num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1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α</m:t>
                        </m:r>
                      </m:den>
                    </m:f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Tr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 </m:t>
                        </m:r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ρ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α</m:t>
                            </m:r>
                          </m:sup>
                        </m:sSup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rPr>
                          <m:t>=</m:t>
                        </m:r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fPr>
                          <m:num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1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α</m:t>
                            </m:r>
                          </m:den>
                        </m:f>
                        <m:func>
                          <m:func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Nazanin" panose="00000400000000000000" pitchFamily="2" charset="-78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a</m:t>
                                    </m:r>
                                  </m:sub>
                                  <m:sup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B Nazanin" panose="00000400000000000000" pitchFamily="2" charset="-78"/>
                                      </a:rPr>
                                      <m:t> 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sz="18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a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B Nazanin" panose="00000400000000000000" pitchFamily="2" charset="-78"/>
                                          </a:rPr>
                                          <m:t>α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fa-IR" sz="2000" dirty="0">
                    <a:cs typeface="B Nazanin" panose="00000400000000000000" pitchFamily="2" charset="-78"/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3835" y="281175"/>
                <a:ext cx="5039265" cy="2595983"/>
              </a:xfrm>
              <a:blipFill>
                <a:blip r:embed="rId2"/>
                <a:stretch>
                  <a:fillRect t="-12441" r="-1209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00EB560-C48D-F84C-AFB0-749E5F8D4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/>
          <a:stretch/>
        </p:blipFill>
        <p:spPr>
          <a:xfrm>
            <a:off x="2512770" y="2896206"/>
            <a:ext cx="2413706" cy="166070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4A5697-AEC5-B8F4-8B2D-645FB0EB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1130" y="4556914"/>
            <a:ext cx="5497380" cy="586585"/>
          </a:xfrm>
        </p:spPr>
        <p:txBody>
          <a:bodyPr/>
          <a:lstStyle/>
          <a:p>
            <a:r>
              <a:rPr lang="en-US" dirty="0"/>
              <a:t>Abid, Salah &amp; </a:t>
            </a:r>
            <a:r>
              <a:rPr lang="en-US" dirty="0" err="1"/>
              <a:t>Quaez</a:t>
            </a:r>
            <a:r>
              <a:rPr lang="en-US" dirty="0"/>
              <a:t>, Uday J.. (2020). </a:t>
            </a:r>
            <a:r>
              <a:rPr lang="en-US" dirty="0" err="1"/>
              <a:t>Rényi</a:t>
            </a:r>
            <a:r>
              <a:rPr lang="en-US" dirty="0"/>
              <a:t> Entropy for Mixture Model of Multivariate Skew Laplace distributions. Journal of Physics: Conference Series. 1591. 10.1088/1742-6596/1591/1/012037. </a:t>
            </a:r>
          </a:p>
        </p:txBody>
      </p:sp>
    </p:spTree>
    <p:extLst>
      <p:ext uri="{BB962C8B-B14F-4D97-AF65-F5344CB8AC3E}">
        <p14:creationId xmlns:p14="http://schemas.microsoft.com/office/powerpoint/2010/main" val="57626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30" y="433880"/>
            <a:ext cx="5616000" cy="432000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tx1"/>
                </a:solidFill>
              </a:rPr>
              <a:t>3.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آنتروپی و درهم‌تنیدگی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2195" y="1044700"/>
                <a:ext cx="6191836" cy="351221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effectLst/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9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𝜌</m:t>
                          </m:r>
                        </m:e>
                        <m:sub>
                          <m:r>
                            <a:rPr lang="en-US" sz="1900" b="0" i="1" smtClean="0">
                              <a:effectLst/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𝑡𝑜𝑡</m:t>
                          </m:r>
                        </m:sub>
                      </m:sSub>
                      <m:r>
                        <a:rPr lang="en-US" sz="19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9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  <m:t>ψ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9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B Nazanin" panose="00000400000000000000" pitchFamily="2" charset="-78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19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90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𝐻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𝑡𝑜𝑡</m:t>
                          </m:r>
                        </m:sub>
                      </m:sSub>
                      <m:r>
                        <a:rPr lang="en-US" sz="1900" b="0" i="1" smtClean="0"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fa-IR" sz="19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𝐻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𝐴</m:t>
                          </m:r>
                        </m:sub>
                      </m:sSub>
                      <m:r>
                        <a:rPr lang="fa-IR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⊗</m:t>
                      </m:r>
                      <m:sSub>
                        <m:sSubPr>
                          <m:ctrlPr>
                            <a:rPr lang="fa-I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𝐻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19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a-IR" sz="190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a-IR" sz="19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fa-I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,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⨂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9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a-IR" sz="190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a-IR" sz="19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a-IR" sz="19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a-IR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9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fa-IR" sz="1900" i="1" smtClean="0"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a-IR" sz="19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a-IR" sz="19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fa-IR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Nazanin" panose="00000400000000000000" pitchFamily="2" charset="-78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 panose="02040503050406030204" pitchFamily="18" charset="0"/>
                                          <a:cs typeface="B Nazanin" panose="00000400000000000000" pitchFamily="2" charset="-78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𝐵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fa-IR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en-US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fa-IR" sz="2000" dirty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endParaRPr lang="fa-IR" sz="2000" dirty="0"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195" y="1044700"/>
                <a:ext cx="6191836" cy="3512215"/>
              </a:xfrm>
              <a:blipFill>
                <a:blip r:embed="rId2"/>
                <a:stretch>
                  <a:fillRect t="-18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DD0F30-CFB0-3CC7-B7E4-C1267DE01BDA}"/>
              </a:ext>
            </a:extLst>
          </p:cNvPr>
          <p:cNvSpPr txBox="1"/>
          <p:nvPr/>
        </p:nvSpPr>
        <p:spPr>
          <a:xfrm>
            <a:off x="2973572" y="23958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7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hnamtemp">
      <a:majorFont>
        <a:latin typeface="Arial"/>
        <a:ea typeface=""/>
        <a:cs typeface="B Titr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Custom</PresentationFormat>
  <Paragraphs>84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Nazanin</vt:lpstr>
      <vt:lpstr>BZarBold</vt:lpstr>
      <vt:lpstr>Calibri</vt:lpstr>
      <vt:lpstr>Cambria Math</vt:lpstr>
      <vt:lpstr>Office Theme</vt:lpstr>
      <vt:lpstr>PowerPoint Presentation</vt:lpstr>
      <vt:lpstr>مقدمه‌ای بر آنتروپی درهم‌تنیدگی  ارائه کننده: فتانه باخرد استاد راهنما: پروفسور بهروز میرزا  زمستان 1402</vt:lpstr>
      <vt:lpstr>PowerPoint Presentation</vt:lpstr>
      <vt:lpstr>PowerPoint Presentation</vt:lpstr>
      <vt:lpstr>PowerPoint Presentation</vt:lpstr>
      <vt:lpstr>1. مقدمه</vt:lpstr>
      <vt:lpstr>2. آنتروپی</vt:lpstr>
      <vt:lpstr>PowerPoint Presentation</vt:lpstr>
      <vt:lpstr>3. آنتروپی و درهم‌تنیدگی</vt:lpstr>
      <vt:lpstr>3. آنتروپی و درهم‌تنیدگی</vt:lpstr>
      <vt:lpstr>PowerPoint Presentation</vt:lpstr>
      <vt:lpstr>PowerPoint Presentation</vt:lpstr>
      <vt:lpstr>PowerPoint Presentation</vt:lpstr>
      <vt:lpstr>4. آنتروپی، درهم‌تنیدگی و میدان</vt:lpstr>
      <vt:lpstr>5. آنتروپی در هم تنیدگی هولوگرافی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2017-07-17T12:09:00Z</dcterms:created>
  <dcterms:modified xsi:type="dcterms:W3CDTF">2024-01-10T00:11:40Z</dcterms:modified>
</cp:coreProperties>
</file>