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1"/>
  </p:notesMasterIdLst>
  <p:sldIdLst>
    <p:sldId id="256" r:id="rId2"/>
    <p:sldId id="391" r:id="rId3"/>
    <p:sldId id="258" r:id="rId4"/>
    <p:sldId id="261" r:id="rId5"/>
    <p:sldId id="352" r:id="rId6"/>
    <p:sldId id="384" r:id="rId7"/>
    <p:sldId id="386" r:id="rId8"/>
    <p:sldId id="387" r:id="rId9"/>
    <p:sldId id="388" r:id="rId10"/>
    <p:sldId id="389" r:id="rId11"/>
    <p:sldId id="393" r:id="rId12"/>
    <p:sldId id="264" r:id="rId13"/>
    <p:sldId id="265" r:id="rId14"/>
    <p:sldId id="275" r:id="rId15"/>
    <p:sldId id="276" r:id="rId16"/>
    <p:sldId id="277" r:id="rId17"/>
    <p:sldId id="381" r:id="rId18"/>
    <p:sldId id="278" r:id="rId19"/>
    <p:sldId id="279" r:id="rId20"/>
    <p:sldId id="280" r:id="rId21"/>
    <p:sldId id="281" r:id="rId22"/>
    <p:sldId id="282" r:id="rId23"/>
    <p:sldId id="283" r:id="rId24"/>
    <p:sldId id="284" r:id="rId25"/>
    <p:sldId id="286" r:id="rId26"/>
    <p:sldId id="306" r:id="rId27"/>
    <p:sldId id="307" r:id="rId28"/>
    <p:sldId id="308" r:id="rId29"/>
    <p:sldId id="310" r:id="rId30"/>
    <p:sldId id="301" r:id="rId31"/>
    <p:sldId id="309" r:id="rId32"/>
    <p:sldId id="329" r:id="rId33"/>
    <p:sldId id="336" r:id="rId34"/>
    <p:sldId id="311" r:id="rId35"/>
    <p:sldId id="302" r:id="rId36"/>
    <p:sldId id="319" r:id="rId37"/>
    <p:sldId id="332" r:id="rId38"/>
    <p:sldId id="303" r:id="rId39"/>
    <p:sldId id="360" r:id="rId40"/>
    <p:sldId id="341" r:id="rId41"/>
    <p:sldId id="396" r:id="rId42"/>
    <p:sldId id="397" r:id="rId43"/>
    <p:sldId id="339" r:id="rId44"/>
    <p:sldId id="390" r:id="rId45"/>
    <p:sldId id="295" r:id="rId46"/>
    <p:sldId id="398" r:id="rId47"/>
    <p:sldId id="399" r:id="rId48"/>
    <p:sldId id="400" r:id="rId49"/>
    <p:sldId id="401" r:id="rId50"/>
  </p:sldIdLst>
  <p:sldSz cx="12192000" cy="6858000"/>
  <p:notesSz cx="6858000" cy="9144000"/>
  <p:embeddedFontLst>
    <p:embeddedFont>
      <p:font typeface="Calibri" panose="020F0502020204030204" pitchFamily="34" charset="0"/>
      <p:regular r:id="rId52"/>
      <p:bold r:id="rId53"/>
    </p:embeddedFont>
    <p:embeddedFont>
      <p:font typeface="Rockwell" panose="02060603020205020403" pitchFamily="18" charset="0"/>
      <p:regular r:id="rId54"/>
      <p:bold r:id="rId55"/>
      <p:italic r:id="rId56"/>
      <p:boldItalic r:id="rId57"/>
    </p:embeddedFont>
    <p:embeddedFont>
      <p:font typeface="Rockwell Condensed" panose="02060603050405020104" pitchFamily="18" charset="0"/>
      <p:regular r:id="rId58"/>
      <p:bold r:id="rId5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3979" autoAdjust="0"/>
  </p:normalViewPr>
  <p:slideViewPr>
    <p:cSldViewPr snapToGrid="0">
      <p:cViewPr varScale="1">
        <p:scale>
          <a:sx n="88" d="100"/>
          <a:sy n="88" d="100"/>
        </p:scale>
        <p:origin x="6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78AE3-407D-4993-9D44-392E9105EF86}" type="datetimeFigureOut">
              <a:rPr lang="en-US" smtClean="0"/>
              <a:t>5/31/2023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69033F-3791-4383-9239-CA3ACC8DF54C}" type="slidenum">
              <a:rPr lang="en-US" smtClean="0"/>
              <a:t>‹#›</a:t>
            </a:fld>
            <a:endParaRPr lang="en-US"/>
          </a:p>
        </p:txBody>
      </p:sp>
    </p:spTree>
    <p:extLst>
      <p:ext uri="{BB962C8B-B14F-4D97-AF65-F5344CB8AC3E}">
        <p14:creationId xmlns:p14="http://schemas.microsoft.com/office/powerpoint/2010/main" val="2706278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2</a:t>
            </a:fld>
            <a:endParaRPr lang="en-US"/>
          </a:p>
        </p:txBody>
      </p:sp>
    </p:spTree>
    <p:extLst>
      <p:ext uri="{BB962C8B-B14F-4D97-AF65-F5344CB8AC3E}">
        <p14:creationId xmlns:p14="http://schemas.microsoft.com/office/powerpoint/2010/main" val="502309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In a regime where the resonators are detuned</a:t>
            </a:r>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34</a:t>
            </a:fld>
            <a:endParaRPr lang="en-US"/>
          </a:p>
        </p:txBody>
      </p:sp>
    </p:spTree>
    <p:extLst>
      <p:ext uri="{BB962C8B-B14F-4D97-AF65-F5344CB8AC3E}">
        <p14:creationId xmlns:p14="http://schemas.microsoft.com/office/powerpoint/2010/main" val="1791652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Times New Roman" panose="02020603050405020304" pitchFamily="18" charset="0"/>
                <a:cs typeface="Times New Roman" panose="02020603050405020304" pitchFamily="18" charset="0"/>
              </a:rPr>
              <a:t>“Lamb shift’’: </a:t>
            </a:r>
            <a:r>
              <a:rPr lang="en-US" dirty="0">
                <a:latin typeface="Times New Roman" panose="02020603050405020304" pitchFamily="18" charset="0"/>
                <a:cs typeface="Times New Roman" panose="02020603050405020304" pitchFamily="18" charset="0"/>
              </a:rPr>
              <a:t>an amount proportional to the number of photons populating the resonator.</a:t>
            </a:r>
          </a:p>
          <a:p>
            <a:r>
              <a:rPr lang="en-US" b="1" dirty="0">
                <a:latin typeface="Times New Roman" panose="02020603050405020304" pitchFamily="18" charset="0"/>
                <a:cs typeface="Times New Roman" panose="02020603050405020304" pitchFamily="18" charset="0"/>
              </a:rPr>
              <a:t>“ac-Stark shift”: </a:t>
            </a:r>
            <a:r>
              <a:rPr lang="en-US" dirty="0">
                <a:latin typeface="Times New Roman" panose="02020603050405020304" pitchFamily="18" charset="0"/>
                <a:cs typeface="Times New Roman" panose="02020603050405020304" pitchFamily="18" charset="0"/>
              </a:rPr>
              <a:t>It has the consequence that photon number fluctuations (noise) in the resonator induce small shifts of the qubit frequency: </a:t>
            </a:r>
            <a:r>
              <a:rPr lang="en-US" b="1" dirty="0">
                <a:solidFill>
                  <a:srgbClr val="000000"/>
                </a:solidFill>
                <a:latin typeface="Times New Roman" panose="02020603050405020304" pitchFamily="18" charset="0"/>
                <a:cs typeface="Times New Roman" panose="02020603050405020304" pitchFamily="18" charset="0"/>
              </a:rPr>
              <a:t>number splitting.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Times New Roman" panose="02020603050405020304" pitchFamily="18" charset="0"/>
                <a:cs typeface="Times New Roman" panose="02020603050405020304" pitchFamily="18" charset="0"/>
              </a:rPr>
              <a:t>Advantages</a:t>
            </a:r>
            <a:r>
              <a:rPr lang="en-US" dirty="0">
                <a:solidFill>
                  <a:srgbClr val="000000"/>
                </a:solidFill>
                <a:latin typeface="Times New Roman" panose="02020603050405020304" pitchFamily="18" charset="0"/>
                <a:cs typeface="Times New Roman" panose="02020603050405020304" pitchFamily="18" charset="0"/>
              </a:rPr>
              <a:t> of dispersive readout are that </a:t>
            </a:r>
            <a:r>
              <a:rPr lang="en-US" b="1" dirty="0">
                <a:solidFill>
                  <a:srgbClr val="000000"/>
                </a:solidFill>
                <a:latin typeface="Times New Roman" panose="02020603050405020304" pitchFamily="18" charset="0"/>
                <a:cs typeface="Times New Roman" panose="02020603050405020304" pitchFamily="18" charset="0"/>
              </a:rPr>
              <a:t>(</a:t>
            </a:r>
            <a:r>
              <a:rPr lang="en-US" b="1" dirty="0" err="1">
                <a:solidFill>
                  <a:srgbClr val="000000"/>
                </a:solidFill>
                <a:latin typeface="Times New Roman" panose="02020603050405020304" pitchFamily="18" charset="0"/>
                <a:cs typeface="Times New Roman" panose="02020603050405020304" pitchFamily="18" charset="0"/>
              </a:rPr>
              <a:t>i</a:t>
            </a:r>
            <a:r>
              <a:rPr lang="en-US" b="1" dirty="0">
                <a:solidFill>
                  <a:srgbClr val="000000"/>
                </a:solidFill>
                <a:latin typeface="Times New Roman" panose="02020603050405020304" pitchFamily="18" charset="0"/>
                <a:cs typeface="Times New Roman" panose="02020603050405020304" pitchFamily="18" charset="0"/>
              </a:rPr>
              <a:t>)</a:t>
            </a:r>
            <a:r>
              <a:rPr lang="en-US" dirty="0">
                <a:solidFill>
                  <a:srgbClr val="000000"/>
                </a:solidFill>
                <a:latin typeface="Times New Roman" panose="02020603050405020304" pitchFamily="18" charset="0"/>
                <a:cs typeface="Times New Roman" panose="02020603050405020304" pitchFamily="18" charset="0"/>
              </a:rPr>
              <a:t> it does not rely on the dominant degree of freedom of a qubit, such as charge or flux, and </a:t>
            </a:r>
            <a:r>
              <a:rPr lang="en-US" b="1" dirty="0">
                <a:solidFill>
                  <a:srgbClr val="000000"/>
                </a:solidFill>
                <a:latin typeface="Times New Roman" panose="02020603050405020304" pitchFamily="18" charset="0"/>
                <a:cs typeface="Times New Roman" panose="02020603050405020304" pitchFamily="18" charset="0"/>
              </a:rPr>
              <a:t>(ii) </a:t>
            </a:r>
            <a:r>
              <a:rPr lang="en-US" dirty="0">
                <a:solidFill>
                  <a:srgbClr val="000000"/>
                </a:solidFill>
                <a:latin typeface="Times New Roman" panose="02020603050405020304" pitchFamily="18" charset="0"/>
                <a:cs typeface="Times New Roman" panose="02020603050405020304" pitchFamily="18" charset="0"/>
              </a:rPr>
              <a:t>its nondestructive nature. </a:t>
            </a:r>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35</a:t>
            </a:fld>
            <a:endParaRPr lang="en-US"/>
          </a:p>
        </p:txBody>
      </p:sp>
    </p:spTree>
    <p:extLst>
      <p:ext uri="{BB962C8B-B14F-4D97-AF65-F5344CB8AC3E}">
        <p14:creationId xmlns:p14="http://schemas.microsoft.com/office/powerpoint/2010/main" val="334755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solidFill>
                  <a:srgbClr val="000000"/>
                </a:solidFill>
                <a:latin typeface="Times New Roman" panose="02020603050405020304" pitchFamily="18" charset="0"/>
                <a:cs typeface="Times New Roman" panose="02020603050405020304" pitchFamily="18" charset="0"/>
              </a:rPr>
              <a:t>A quantum gate is a discrete control acting on qubits inducing the unitary evolution of the quantum states of the qubits. </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Quantum computation is basically a series of quantum gate operations.</a:t>
            </a:r>
            <a:r>
              <a:rPr lang="en-US"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36</a:t>
            </a:fld>
            <a:endParaRPr lang="en-US"/>
          </a:p>
        </p:txBody>
      </p:sp>
    </p:spTree>
    <p:extLst>
      <p:ext uri="{BB962C8B-B14F-4D97-AF65-F5344CB8AC3E}">
        <p14:creationId xmlns:p14="http://schemas.microsoft.com/office/powerpoint/2010/main" val="2481490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The </a:t>
            </a:r>
            <a:r>
              <a:rPr lang="en-US" dirty="0" err="1">
                <a:latin typeface="Times New Roman" panose="02020603050405020304" pitchFamily="18" charset="0"/>
                <a:cs typeface="Times New Roman" panose="02020603050405020304" pitchFamily="18" charset="0"/>
              </a:rPr>
              <a:t>iSWAP</a:t>
            </a:r>
            <a:r>
              <a:rPr lang="en-US" dirty="0">
                <a:latin typeface="Times New Roman" panose="02020603050405020304" pitchFamily="18" charset="0"/>
                <a:cs typeface="Times New Roman" panose="02020603050405020304" pitchFamily="18" charset="0"/>
              </a:rPr>
              <a:t> gate relies on the frequency </a:t>
            </a:r>
            <a:r>
              <a:rPr lang="en-US" dirty="0" err="1">
                <a:latin typeface="Times New Roman" panose="02020603050405020304" pitchFamily="18" charset="0"/>
                <a:cs typeface="Times New Roman" panose="02020603050405020304" pitchFamily="18" charset="0"/>
              </a:rPr>
              <a:t>tunability</a:t>
            </a:r>
            <a:r>
              <a:rPr lang="en-US" dirty="0">
                <a:latin typeface="Times New Roman" panose="02020603050405020304" pitchFamily="18" charset="0"/>
                <a:cs typeface="Times New Roman" panose="02020603050405020304" pitchFamily="18" charset="0"/>
              </a:rPr>
              <a:t> of the qubit.</a:t>
            </a:r>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38</a:t>
            </a:fld>
            <a:endParaRPr lang="en-US"/>
          </a:p>
        </p:txBody>
      </p:sp>
    </p:spTree>
    <p:extLst>
      <p:ext uri="{BB962C8B-B14F-4D97-AF65-F5344CB8AC3E}">
        <p14:creationId xmlns:p14="http://schemas.microsoft.com/office/powerpoint/2010/main" val="3665770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41</a:t>
            </a:fld>
            <a:endParaRPr lang="en-US"/>
          </a:p>
        </p:txBody>
      </p:sp>
    </p:spTree>
    <p:extLst>
      <p:ext uri="{BB962C8B-B14F-4D97-AF65-F5344CB8AC3E}">
        <p14:creationId xmlns:p14="http://schemas.microsoft.com/office/powerpoint/2010/main" val="1486434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Times New Roman" panose="02020603050405020304" pitchFamily="18" charset="0"/>
                <a:cs typeface="Times New Roman" panose="02020603050405020304" pitchFamily="18" charset="0"/>
              </a:rPr>
              <a:t>A quantum computer is a machine that performs calculations based on the laws of quantum mechanics.</a:t>
            </a:r>
            <a:r>
              <a:rPr lang="en-US" sz="1200"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 order to achieve high fidelity state preparation we need be able to reliably initialize one of the two basis states, typically the ground state </a:t>
            </a:r>
            <a:r>
              <a:rPr lang="en-US" sz="1200" b="0" i="1" kern="1200" dirty="0" err="1">
                <a:solidFill>
                  <a:schemeClr val="tx1"/>
                </a:solidFill>
                <a:effectLst/>
                <a:latin typeface="+mn-lt"/>
                <a:ea typeface="+mn-ea"/>
                <a:cs typeface="+mn-cs"/>
              </a:rPr>
              <a:t>jgi</a:t>
            </a:r>
            <a:r>
              <a:rPr lang="en-US" sz="1200" b="0" i="0" kern="1200" dirty="0">
                <a:solidFill>
                  <a:schemeClr val="tx1"/>
                </a:solidFill>
                <a:effectLst/>
                <a:latin typeface="+mn-lt"/>
                <a:ea typeface="+mn-ea"/>
                <a:cs typeface="+mn-cs"/>
              </a:rPr>
              <a:t>. This can be achieved if the thermal occupation of the qubit is negligibly small such that </a:t>
            </a:r>
            <a:r>
              <a:rPr lang="en-US" sz="1200" b="0" i="1" kern="1200" dirty="0">
                <a:solidFill>
                  <a:schemeClr val="tx1"/>
                </a:solidFill>
                <a:effectLst/>
                <a:latin typeface="+mn-lt"/>
                <a:ea typeface="+mn-ea"/>
                <a:cs typeface="+mn-cs"/>
              </a:rPr>
              <a:t>kB T ¿ </a:t>
            </a:r>
            <a:r>
              <a:rPr lang="en-US" sz="1200" b="0" i="1" kern="1200" dirty="0" err="1">
                <a:solidFill>
                  <a:schemeClr val="tx1"/>
                </a:solidFill>
                <a:effectLst/>
                <a:latin typeface="+mn-lt"/>
                <a:ea typeface="+mn-ea"/>
                <a:cs typeface="+mn-cs"/>
              </a:rPr>
              <a:t>h”</a:t>
            </a:r>
            <a:r>
              <a:rPr lang="en-US" sz="1200" b="0" i="0" kern="1200" dirty="0" err="1">
                <a:solidFill>
                  <a:schemeClr val="tx1"/>
                </a:solidFill>
                <a:effectLst/>
                <a:latin typeface="+mn-lt"/>
                <a:ea typeface="+mn-ea"/>
                <a:cs typeface="+mn-cs"/>
              </a:rPr>
              <a:t>g,e</a:t>
            </a:r>
            <a:r>
              <a:rPr lang="en-US" sz="1200" b="0" i="0" kern="1200" dirty="0">
                <a:solidFill>
                  <a:schemeClr val="tx1"/>
                </a:solidFill>
                <a:effectLst/>
                <a:latin typeface="+mn-lt"/>
                <a:ea typeface="+mn-ea"/>
                <a:cs typeface="+mn-cs"/>
              </a:rPr>
              <a:t>.</a:t>
            </a:r>
            <a:r>
              <a:rPr lang="en-US" dirty="0"/>
              <a:t> </a:t>
            </a:r>
            <a:br>
              <a:rPr lang="en-US" dirty="0"/>
            </a:b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44</a:t>
            </a:fld>
            <a:endParaRPr lang="en-US"/>
          </a:p>
        </p:txBody>
      </p:sp>
    </p:spTree>
    <p:extLst>
      <p:ext uri="{BB962C8B-B14F-4D97-AF65-F5344CB8AC3E}">
        <p14:creationId xmlns:p14="http://schemas.microsoft.com/office/powerpoint/2010/main" val="2798268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Times New Roman" panose="02020603050405020304" pitchFamily="18" charset="0"/>
                <a:cs typeface="Times New Roman" panose="02020603050405020304" pitchFamily="18" charset="0"/>
              </a:rPr>
              <a:t>This frequency shift, called the dispersive shift, allows us </a:t>
            </a:r>
            <a:r>
              <a:rPr lang="en-US" b="1" dirty="0">
                <a:solidFill>
                  <a:srgbClr val="000000"/>
                </a:solidFill>
                <a:latin typeface="Times New Roman" panose="02020603050405020304" pitchFamily="18" charset="0"/>
                <a:cs typeface="Times New Roman" panose="02020603050405020304" pitchFamily="18" charset="0"/>
              </a:rPr>
              <a:t>to detect the qubit state by monitoring the S-parameters of the circuit</a:t>
            </a:r>
            <a:r>
              <a:rPr lang="en-US" dirty="0">
                <a:solidFill>
                  <a:srgbClr val="000000"/>
                </a:solidFill>
                <a:latin typeface="Times New Roman" panose="02020603050405020304" pitchFamily="18" charset="0"/>
                <a:cs typeface="Times New Roman" panose="02020603050405020304" pitchFamily="18" charset="0"/>
              </a:rPr>
              <a:t>.</a:t>
            </a:r>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46</a:t>
            </a:fld>
            <a:endParaRPr lang="en-US"/>
          </a:p>
        </p:txBody>
      </p:sp>
    </p:spTree>
    <p:extLst>
      <p:ext uri="{BB962C8B-B14F-4D97-AF65-F5344CB8AC3E}">
        <p14:creationId xmlns:p14="http://schemas.microsoft.com/office/powerpoint/2010/main" val="244408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oscillators do not interact with each other if f1 ≠ f2; however, if f1 =f2, the oscillators exchange their energy at a rate of 2δfκ0, whose quantity is determined by κ0. As shown by the Fourier-transformed solution, the energy exchange can be interpreted as a splitting of the resonance frequency with 2δfκ0. </a:t>
            </a:r>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47</a:t>
            </a:fld>
            <a:endParaRPr lang="en-US"/>
          </a:p>
        </p:txBody>
      </p:sp>
    </p:spTree>
    <p:extLst>
      <p:ext uri="{BB962C8B-B14F-4D97-AF65-F5344CB8AC3E}">
        <p14:creationId xmlns:p14="http://schemas.microsoft.com/office/powerpoint/2010/main" val="684642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cs typeface="Times New Roman" panose="02020603050405020304" pitchFamily="18" charset="0"/>
              </a:rPr>
              <a:t>After computation, qubits should be initialized for the next computation, that fast initialization seem to be contradictory.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cs typeface="Times New Roman" panose="02020603050405020304" pitchFamily="18" charset="0"/>
              </a:rPr>
              <a:t>This method is to pump entropy of the target system to another system, which we call the pumping system, interacting with the target system. Here, the required condition is that the relaxation of the pumping system has to be much faster than that of the target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cs typeface="Times New Roman" panose="02020603050405020304" pitchFamily="18" charset="0"/>
              </a:rPr>
              <a:t>By using a frequency-tunable qubit, we can tune ω</a:t>
            </a:r>
            <a:r>
              <a:rPr lang="en-US" sz="500" dirty="0">
                <a:solidFill>
                  <a:srgbClr val="000000"/>
                </a:solidFill>
                <a:latin typeface="Times New Roman" panose="02020603050405020304" pitchFamily="18" charset="0"/>
                <a:cs typeface="Times New Roman" panose="02020603050405020304" pitchFamily="18" charset="0"/>
              </a:rPr>
              <a:t>q </a:t>
            </a:r>
            <a:r>
              <a:rPr lang="en-US" dirty="0">
                <a:solidFill>
                  <a:srgbClr val="000000"/>
                </a:solidFill>
                <a:latin typeface="Times New Roman" panose="02020603050405020304" pitchFamily="18" charset="0"/>
                <a:cs typeface="Times New Roman" panose="02020603050405020304" pitchFamily="18" charset="0"/>
              </a:rPr>
              <a:t>to ω</a:t>
            </a:r>
            <a:r>
              <a:rPr lang="en-US" sz="500" dirty="0">
                <a:solidFill>
                  <a:srgbClr val="000000"/>
                </a:solidFill>
                <a:latin typeface="Times New Roman" panose="02020603050405020304" pitchFamily="18" charset="0"/>
                <a:cs typeface="Times New Roman" panose="02020603050405020304" pitchFamily="18" charset="0"/>
              </a:rPr>
              <a:t>r </a:t>
            </a:r>
            <a:r>
              <a:rPr lang="en-US" dirty="0">
                <a:solidFill>
                  <a:srgbClr val="000000"/>
                </a:solidFill>
                <a:latin typeface="Times New Roman" panose="02020603050405020304" pitchFamily="18" charset="0"/>
                <a:cs typeface="Times New Roman" panose="02020603050405020304" pitchFamily="18" charset="0"/>
              </a:rPr>
              <a:t>to speed up the qubit relaxation process. Once the energy is emitted from the qubit to the resonator, the energy is quickly dissipated to the environment.</a:t>
            </a:r>
            <a:r>
              <a:rPr lang="en-US" dirty="0">
                <a:latin typeface="Times New Roman" panose="02020603050405020304" pitchFamily="18" charset="0"/>
                <a:cs typeface="Times New Roman" panose="02020603050405020304" pitchFamily="18" charset="0"/>
              </a:rPr>
              <a:t> </a:t>
            </a:r>
            <a:endParaRPr lang="en-US" dirty="0">
              <a:solidFill>
                <a:srgbClr val="000000"/>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Hence, this method is useful for a transmon with the fixed qubit frequency. Note that we cannot induce a direct transition between </a:t>
            </a:r>
            <a:r>
              <a:rPr lang="en-US" dirty="0" err="1">
                <a:latin typeface="Times New Roman" panose="02020603050405020304" pitchFamily="18" charset="0"/>
                <a:cs typeface="Times New Roman" panose="02020603050405020304" pitchFamily="18" charset="0"/>
              </a:rPr>
              <a:t>ket</a:t>
            </a:r>
            <a:r>
              <a:rPr lang="en-US" dirty="0">
                <a:latin typeface="Times New Roman" panose="02020603050405020304" pitchFamily="18" charset="0"/>
                <a:cs typeface="Times New Roman" panose="02020603050405020304" pitchFamily="18" charset="0"/>
              </a:rPr>
              <a:t> e0 and </a:t>
            </a:r>
            <a:r>
              <a:rPr lang="en-US" dirty="0" err="1">
                <a:latin typeface="Times New Roman" panose="02020603050405020304" pitchFamily="18" charset="0"/>
                <a:cs typeface="Times New Roman" panose="02020603050405020304" pitchFamily="18" charset="0"/>
              </a:rPr>
              <a:t>ket</a:t>
            </a:r>
            <a:r>
              <a:rPr lang="en-US" dirty="0">
                <a:latin typeface="Times New Roman" panose="02020603050405020304" pitchFamily="18" charset="0"/>
                <a:cs typeface="Times New Roman" panose="02020603050405020304" pitchFamily="18" charset="0"/>
              </a:rPr>
              <a:t> g1 because this transition is forbidden when the qubit–resonator interaction is of the Jaynes–Cummings type.</a:t>
            </a:r>
          </a:p>
        </p:txBody>
      </p:sp>
      <p:sp>
        <p:nvSpPr>
          <p:cNvPr id="4" name="Slide Number Placeholder 3"/>
          <p:cNvSpPr>
            <a:spLocks noGrp="1"/>
          </p:cNvSpPr>
          <p:nvPr>
            <p:ph type="sldNum" sz="quarter" idx="10"/>
          </p:nvPr>
        </p:nvSpPr>
        <p:spPr/>
        <p:txBody>
          <a:bodyPr/>
          <a:lstStyle/>
          <a:p>
            <a:fld id="{2169033F-3791-4383-9239-CA3ACC8DF54C}" type="slidenum">
              <a:rPr lang="en-US" smtClean="0"/>
              <a:t>48</a:t>
            </a:fld>
            <a:endParaRPr lang="en-US"/>
          </a:p>
        </p:txBody>
      </p:sp>
    </p:spTree>
    <p:extLst>
      <p:ext uri="{BB962C8B-B14F-4D97-AF65-F5344CB8AC3E}">
        <p14:creationId xmlns:p14="http://schemas.microsoft.com/office/powerpoint/2010/main" val="2730611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One technical difficulty is that this method heavily relies on high-fidelity projective measurement and fast feedback. It can suffer from latency due to the classical data processing and the pulse generation and injection.</a:t>
            </a:r>
          </a:p>
          <a:p>
            <a:r>
              <a:rPr lang="en-US" dirty="0"/>
              <a:t>Note that, in this method, we reduce the entropy of the qubit by extracting information about its state. This suggests that information processing and thermodynamics are connected intrinsically. </a:t>
            </a:r>
          </a:p>
        </p:txBody>
      </p:sp>
      <p:sp>
        <p:nvSpPr>
          <p:cNvPr id="4" name="Slide Number Placeholder 3"/>
          <p:cNvSpPr>
            <a:spLocks noGrp="1"/>
          </p:cNvSpPr>
          <p:nvPr>
            <p:ph type="sldNum" sz="quarter" idx="10"/>
          </p:nvPr>
        </p:nvSpPr>
        <p:spPr/>
        <p:txBody>
          <a:bodyPr/>
          <a:lstStyle/>
          <a:p>
            <a:fld id="{2169033F-3791-4383-9239-CA3ACC8DF54C}" type="slidenum">
              <a:rPr lang="en-US" smtClean="0"/>
              <a:t>49</a:t>
            </a:fld>
            <a:endParaRPr lang="en-US"/>
          </a:p>
        </p:txBody>
      </p:sp>
    </p:spTree>
    <p:extLst>
      <p:ext uri="{BB962C8B-B14F-4D97-AF65-F5344CB8AC3E}">
        <p14:creationId xmlns:p14="http://schemas.microsoft.com/office/powerpoint/2010/main" val="4068738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5</a:t>
            </a:fld>
            <a:endParaRPr lang="en-US"/>
          </a:p>
        </p:txBody>
      </p:sp>
    </p:spTree>
    <p:extLst>
      <p:ext uri="{BB962C8B-B14F-4D97-AF65-F5344CB8AC3E}">
        <p14:creationId xmlns:p14="http://schemas.microsoft.com/office/powerpoint/2010/main" val="3381976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Circuit quantum electrodynamics </a:t>
            </a:r>
            <a:r>
              <a:rPr lang="en-US" dirty="0">
                <a:solidFill>
                  <a:srgbClr val="7030A0"/>
                </a:solidFill>
                <a:latin typeface="Times New Roman" panose="02020603050405020304" pitchFamily="18" charset="0"/>
                <a:cs typeface="Times New Roman" panose="02020603050405020304" pitchFamily="18" charset="0"/>
              </a:rPr>
              <a:t>inspired</a:t>
            </a:r>
            <a:r>
              <a:rPr lang="en-US" dirty="0">
                <a:latin typeface="Times New Roman" panose="02020603050405020304" pitchFamily="18" charset="0"/>
                <a:cs typeface="Times New Roman" panose="02020603050405020304" pitchFamily="18" charset="0"/>
              </a:rPr>
              <a:t> from atomic physics and quantum optics [1]: </a:t>
            </a:r>
          </a:p>
          <a:p>
            <a:r>
              <a:rPr lang="en-US" dirty="0">
                <a:solidFill>
                  <a:srgbClr val="7030A0"/>
                </a:solidFill>
                <a:latin typeface="Times New Roman" panose="02020603050405020304" pitchFamily="18" charset="0"/>
                <a:cs typeface="Times New Roman" panose="02020603050405020304" pitchFamily="18" charset="0"/>
              </a:rPr>
              <a:t>Circuit quantum electrodynamics (QED) </a:t>
            </a:r>
            <a:r>
              <a:rPr lang="en-US" dirty="0">
                <a:solidFill>
                  <a:srgbClr val="231F20"/>
                </a:solidFill>
                <a:latin typeface="Times New Roman" panose="02020603050405020304" pitchFamily="18" charset="0"/>
                <a:cs typeface="Times New Roman" panose="02020603050405020304" pitchFamily="18" charset="0"/>
              </a:rPr>
              <a:t>is the study of the interaction of </a:t>
            </a:r>
            <a:r>
              <a:rPr lang="en-US" dirty="0">
                <a:solidFill>
                  <a:srgbClr val="7030A0"/>
                </a:solidFill>
                <a:latin typeface="Times New Roman" panose="02020603050405020304" pitchFamily="18" charset="0"/>
                <a:cs typeface="Times New Roman" panose="02020603050405020304" pitchFamily="18" charset="0"/>
              </a:rPr>
              <a:t>nonlinear superconducting circuits</a:t>
            </a:r>
            <a:r>
              <a:rPr lang="en-US" dirty="0">
                <a:solidFill>
                  <a:srgbClr val="231F20"/>
                </a:solidFill>
                <a:latin typeface="Times New Roman" panose="02020603050405020304" pitchFamily="18" charset="0"/>
                <a:cs typeface="Times New Roman" panose="02020603050405020304" pitchFamily="18" charset="0"/>
              </a:rPr>
              <a:t>, acting as </a:t>
            </a:r>
            <a:r>
              <a:rPr lang="en-US" dirty="0">
                <a:solidFill>
                  <a:srgbClr val="7030A0"/>
                </a:solidFill>
                <a:latin typeface="Times New Roman" panose="02020603050405020304" pitchFamily="18" charset="0"/>
                <a:cs typeface="Times New Roman" panose="02020603050405020304" pitchFamily="18" charset="0"/>
              </a:rPr>
              <a:t>artificial atoms or as qubits </a:t>
            </a:r>
            <a:r>
              <a:rPr lang="en-US" dirty="0">
                <a:solidFill>
                  <a:srgbClr val="231F20"/>
                </a:solidFill>
                <a:latin typeface="Times New Roman" panose="02020603050405020304" pitchFamily="18" charset="0"/>
                <a:cs typeface="Times New Roman" panose="02020603050405020304" pitchFamily="18" charset="0"/>
              </a:rPr>
              <a:t>for quantum information processing, with </a:t>
            </a:r>
            <a:r>
              <a:rPr lang="en-US" dirty="0">
                <a:solidFill>
                  <a:srgbClr val="7030A0"/>
                </a:solidFill>
                <a:latin typeface="Times New Roman" panose="02020603050405020304" pitchFamily="18" charset="0"/>
                <a:cs typeface="Times New Roman" panose="02020603050405020304" pitchFamily="18" charset="0"/>
              </a:rPr>
              <a:t>quantized electromagnetic fields </a:t>
            </a:r>
            <a:r>
              <a:rPr lang="en-US" dirty="0">
                <a:solidFill>
                  <a:srgbClr val="231F20"/>
                </a:solidFill>
                <a:latin typeface="Times New Roman" panose="02020603050405020304" pitchFamily="18" charset="0"/>
                <a:cs typeface="Times New Roman" panose="02020603050405020304" pitchFamily="18" charset="0"/>
              </a:rPr>
              <a:t>in the </a:t>
            </a:r>
            <a:r>
              <a:rPr lang="en-US" dirty="0">
                <a:solidFill>
                  <a:srgbClr val="7030A0"/>
                </a:solidFill>
                <a:latin typeface="Times New Roman" panose="02020603050405020304" pitchFamily="18" charset="0"/>
                <a:cs typeface="Times New Roman" panose="02020603050405020304" pitchFamily="18" charset="0"/>
              </a:rPr>
              <a:t>microwave-frequency domain</a:t>
            </a:r>
            <a:r>
              <a:rPr lang="en-US" dirty="0">
                <a:solidFill>
                  <a:srgbClr val="231F2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Cooling</a:t>
            </a:r>
          </a:p>
          <a:p>
            <a:r>
              <a:rPr lang="en-US" dirty="0">
                <a:latin typeface="Times New Roman" panose="02020603050405020304" pitchFamily="18" charset="0"/>
                <a:cs typeface="Times New Roman" panose="02020603050405020304" pitchFamily="18" charset="0"/>
              </a:rPr>
              <a:t>Temp.</a:t>
            </a:r>
            <a:r>
              <a:rPr lang="en-US" baseline="0" dirty="0">
                <a:latin typeface="Times New Roman" panose="02020603050405020304" pitchFamily="18" charset="0"/>
                <a:cs typeface="Times New Roman" panose="02020603050405020304" pitchFamily="18" charset="0"/>
              </a:rPr>
              <a:t> interaction</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2169033F-3791-4383-9239-CA3ACC8DF54C}" type="slidenum">
              <a:rPr lang="en-US" smtClean="0"/>
              <a:t>12</a:t>
            </a:fld>
            <a:endParaRPr lang="en-US"/>
          </a:p>
        </p:txBody>
      </p:sp>
    </p:spTree>
    <p:extLst>
      <p:ext uri="{BB962C8B-B14F-4D97-AF65-F5344CB8AC3E}">
        <p14:creationId xmlns:p14="http://schemas.microsoft.com/office/powerpoint/2010/main" val="2657199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cs typeface="Times New Roman" panose="02020603050405020304" pitchFamily="18" charset="0"/>
              </a:rPr>
              <a:t>A superconducting qubit is the two lowest energy eigenstates of an artificial atom made of a superconducting circuit. </a:t>
            </a:r>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14</a:t>
            </a:fld>
            <a:endParaRPr lang="en-US"/>
          </a:p>
        </p:txBody>
      </p:sp>
    </p:spTree>
    <p:extLst>
      <p:ext uri="{BB962C8B-B14F-4D97-AF65-F5344CB8AC3E}">
        <p14:creationId xmlns:p14="http://schemas.microsoft.com/office/powerpoint/2010/main" val="380622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19</a:t>
            </a:fld>
            <a:endParaRPr lang="en-US"/>
          </a:p>
        </p:txBody>
      </p:sp>
    </p:spTree>
    <p:extLst>
      <p:ext uri="{BB962C8B-B14F-4D97-AF65-F5344CB8AC3E}">
        <p14:creationId xmlns:p14="http://schemas.microsoft.com/office/powerpoint/2010/main" val="4240985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panose="02020603050405020304" pitchFamily="18" charset="0"/>
                <a:cs typeface="Times New Roman" panose="02020603050405020304" pitchFamily="18" charset="0"/>
              </a:rPr>
              <a:t>The difference in energy between adjacent transitions, 𝐸</a:t>
            </a:r>
            <a:r>
              <a:rPr lang="en-US" sz="1000" b="1" dirty="0">
                <a:latin typeface="Times New Roman" panose="02020603050405020304" pitchFamily="18" charset="0"/>
                <a:cs typeface="Times New Roman" panose="02020603050405020304" pitchFamily="18" charset="0"/>
              </a:rPr>
              <a:t>𝐶</a:t>
            </a:r>
            <a:r>
              <a:rPr lang="en-US" b="1" dirty="0">
                <a:latin typeface="Times New Roman" panose="02020603050405020304" pitchFamily="18" charset="0"/>
                <a:cs typeface="Times New Roman" panose="02020603050405020304" pitchFamily="18" charset="0"/>
              </a:rPr>
              <a:t>, is referred to as the </a:t>
            </a:r>
            <a:r>
              <a:rPr lang="en-US" b="1" dirty="0" err="1">
                <a:latin typeface="Times New Roman" panose="02020603050405020304" pitchFamily="18" charset="0"/>
                <a:cs typeface="Times New Roman" panose="02020603050405020304" pitchFamily="18" charset="0"/>
              </a:rPr>
              <a:t>anharmonicity</a:t>
            </a:r>
            <a:r>
              <a:rPr lang="en-US" b="1" dirty="0">
                <a:latin typeface="Times New Roman" panose="02020603050405020304" pitchFamily="18"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24</a:t>
            </a:fld>
            <a:endParaRPr lang="en-US"/>
          </a:p>
        </p:txBody>
      </p:sp>
    </p:spTree>
    <p:extLst>
      <p:ext uri="{BB962C8B-B14F-4D97-AF65-F5344CB8AC3E}">
        <p14:creationId xmlns:p14="http://schemas.microsoft.com/office/powerpoint/2010/main" val="278185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Interaction picture may sound more complicated, we will see that it provides helpful simplifications in cases where we can divide a Hamiltonian up into two pieces where one piece describes a problem that can be exactly solved, while the other describes a small perturbation to this solvable problem.</a:t>
            </a:r>
            <a:r>
              <a:rPr lang="en-US" dirty="0"/>
              <a:t> </a:t>
            </a:r>
            <a:br>
              <a:rPr lang="en-US" dirty="0"/>
            </a:br>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27</a:t>
            </a:fld>
            <a:endParaRPr lang="en-US"/>
          </a:p>
        </p:txBody>
      </p:sp>
    </p:spTree>
    <p:extLst>
      <p:ext uri="{BB962C8B-B14F-4D97-AF65-F5344CB8AC3E}">
        <p14:creationId xmlns:p14="http://schemas.microsoft.com/office/powerpoint/2010/main" val="2638577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cs typeface="Times New Roman" panose="02020603050405020304" pitchFamily="18" charset="0"/>
              </a:rPr>
              <a:t>The strong transverse qubit–qubit coupling also yields a </a:t>
            </a:r>
            <a:r>
              <a:rPr lang="en-US" b="1" dirty="0" err="1">
                <a:solidFill>
                  <a:srgbClr val="000000"/>
                </a:solidFill>
                <a:latin typeface="Times New Roman" panose="02020603050405020304" pitchFamily="18" charset="0"/>
                <a:cs typeface="Times New Roman" panose="02020603050405020304" pitchFamily="18" charset="0"/>
              </a:rPr>
              <a:t>anticrossing</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endParaRPr lang="en-US" dirty="0"/>
          </a:p>
        </p:txBody>
      </p:sp>
      <p:sp>
        <p:nvSpPr>
          <p:cNvPr id="4" name="Slide Number Placeholder 3"/>
          <p:cNvSpPr>
            <a:spLocks noGrp="1"/>
          </p:cNvSpPr>
          <p:nvPr>
            <p:ph type="sldNum" sz="quarter" idx="10"/>
          </p:nvPr>
        </p:nvSpPr>
        <p:spPr/>
        <p:txBody>
          <a:bodyPr/>
          <a:lstStyle/>
          <a:p>
            <a:fld id="{2169033F-3791-4383-9239-CA3ACC8DF54C}" type="slidenum">
              <a:rPr lang="en-US" smtClean="0"/>
              <a:t>31</a:t>
            </a:fld>
            <a:endParaRPr lang="en-US"/>
          </a:p>
        </p:txBody>
      </p:sp>
    </p:spTree>
    <p:extLst>
      <p:ext uri="{BB962C8B-B14F-4D97-AF65-F5344CB8AC3E}">
        <p14:creationId xmlns:p14="http://schemas.microsoft.com/office/powerpoint/2010/main" val="1331828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a:t>
            </a:r>
            <a:r>
              <a:rPr lang="en-US" dirty="0"/>
              <a:t>, Schematic diagram of two flux-driven phase qubits capacitively coupled by an on-chip cavity (an LC resonator). </a:t>
            </a:r>
            <a:r>
              <a:rPr lang="en-US" b="1" dirty="0"/>
              <a:t>b</a:t>
            </a:r>
            <a:r>
              <a:rPr lang="en-US" dirty="0"/>
              <a:t>, Qubit A is prepared in a superposition state </a:t>
            </a:r>
            <a:r>
              <a:rPr lang="en-US" dirty="0" err="1"/>
              <a:t>aj</a:t>
            </a:r>
            <a:r>
              <a:rPr lang="en-US" dirty="0"/>
              <a:t> </a:t>
            </a:r>
            <a:r>
              <a:rPr lang="en-US" dirty="0" err="1"/>
              <a:t>i</a:t>
            </a:r>
            <a:r>
              <a:rPr lang="en-US" dirty="0"/>
              <a:t> g </a:t>
            </a:r>
            <a:r>
              <a:rPr lang="en-US" dirty="0" err="1"/>
              <a:t>Azbj</a:t>
            </a:r>
            <a:r>
              <a:rPr lang="en-US" dirty="0"/>
              <a:t> </a:t>
            </a:r>
            <a:r>
              <a:rPr lang="en-US" dirty="0" err="1"/>
              <a:t>i</a:t>
            </a:r>
            <a:r>
              <a:rPr lang="en-US" dirty="0"/>
              <a:t> e A, while both qubit B and the resonator are prepared in their ground states. In this step, both qubits A and B are off-resonance with the cavity. </a:t>
            </a:r>
            <a:r>
              <a:rPr lang="en-US" b="1" dirty="0"/>
              <a:t>c</a:t>
            </a:r>
            <a:r>
              <a:rPr lang="en-US" dirty="0"/>
              <a:t>, Qubit A is shifted into resonance with the resonator, for a time interval t1~p=2gA, with </a:t>
            </a:r>
            <a:r>
              <a:rPr lang="en-US" dirty="0" err="1"/>
              <a:t>BgA</a:t>
            </a:r>
            <a:r>
              <a:rPr lang="en-US" dirty="0"/>
              <a:t> being the interaction energy between qubit A and the resonator. This step maps the state of qubit A to the superposition state </a:t>
            </a:r>
            <a:r>
              <a:rPr lang="en-US" dirty="0" err="1"/>
              <a:t>aj</a:t>
            </a:r>
            <a:r>
              <a:rPr lang="en-US" dirty="0"/>
              <a:t> </a:t>
            </a:r>
            <a:r>
              <a:rPr lang="en-US" dirty="0" err="1"/>
              <a:t>i</a:t>
            </a:r>
            <a:r>
              <a:rPr lang="en-US" dirty="0"/>
              <a:t> 0 </a:t>
            </a:r>
            <a:r>
              <a:rPr lang="en-US" dirty="0" err="1"/>
              <a:t>zbj</a:t>
            </a:r>
            <a:r>
              <a:rPr lang="en-US" dirty="0"/>
              <a:t> </a:t>
            </a:r>
            <a:r>
              <a:rPr lang="en-US" dirty="0" err="1"/>
              <a:t>i</a:t>
            </a:r>
            <a:r>
              <a:rPr lang="en-US" dirty="0"/>
              <a:t> 1 of the resonator, where 0 j </a:t>
            </a:r>
            <a:r>
              <a:rPr lang="en-US" dirty="0" err="1"/>
              <a:t>i</a:t>
            </a:r>
            <a:r>
              <a:rPr lang="en-US" dirty="0"/>
              <a:t> and 1 j </a:t>
            </a:r>
            <a:r>
              <a:rPr lang="en-US" dirty="0" err="1"/>
              <a:t>i</a:t>
            </a:r>
            <a:r>
              <a:rPr lang="en-US" dirty="0"/>
              <a:t> are two </a:t>
            </a:r>
            <a:r>
              <a:rPr lang="en-US" dirty="0" err="1"/>
              <a:t>Fock</a:t>
            </a:r>
            <a:r>
              <a:rPr lang="en-US" dirty="0"/>
              <a:t> states of the resonator with zero and one photon, respectively. </a:t>
            </a:r>
            <a:r>
              <a:rPr lang="en-US" b="1" dirty="0">
                <a:solidFill>
                  <a:srgbClr val="FF0000"/>
                </a:solidFill>
              </a:rPr>
              <a:t>d</a:t>
            </a:r>
            <a:r>
              <a:rPr lang="en-US" dirty="0"/>
              <a:t>, Shift qubit A off-resonance with the resonator again, and store the quantum information in the resonator for a time duration t2. </a:t>
            </a:r>
            <a:r>
              <a:rPr lang="en-US" b="1" dirty="0"/>
              <a:t>e</a:t>
            </a:r>
            <a:r>
              <a:rPr lang="en-US" dirty="0"/>
              <a:t>, Shift qubit B into resonance with the resonator for a time interval t3~p=2gB, where </a:t>
            </a:r>
            <a:r>
              <a:rPr lang="en-US" dirty="0" err="1"/>
              <a:t>BgB</a:t>
            </a:r>
            <a:r>
              <a:rPr lang="en-US" dirty="0"/>
              <a:t> is the interaction energy between qubit B and the resonator. This step maps the state of the resonator to the superposition state </a:t>
            </a:r>
            <a:r>
              <a:rPr lang="en-US" dirty="0" err="1"/>
              <a:t>aj</a:t>
            </a:r>
            <a:r>
              <a:rPr lang="en-US" dirty="0"/>
              <a:t> </a:t>
            </a:r>
            <a:r>
              <a:rPr lang="en-US" dirty="0" err="1"/>
              <a:t>i</a:t>
            </a:r>
            <a:r>
              <a:rPr lang="en-US" dirty="0"/>
              <a:t> g </a:t>
            </a:r>
            <a:r>
              <a:rPr lang="en-US" dirty="0" err="1"/>
              <a:t>Bzbj</a:t>
            </a:r>
            <a:r>
              <a:rPr lang="en-US" dirty="0"/>
              <a:t> </a:t>
            </a:r>
            <a:r>
              <a:rPr lang="en-US" dirty="0" err="1"/>
              <a:t>i</a:t>
            </a:r>
            <a:r>
              <a:rPr lang="en-US" dirty="0"/>
              <a:t> e B of qubit B. </a:t>
            </a:r>
            <a:r>
              <a:rPr lang="en-US" sz="1800" b="1" dirty="0"/>
              <a:t>f,</a:t>
            </a:r>
            <a:r>
              <a:rPr lang="en-US" dirty="0"/>
              <a:t> Shift qubit B off-resonance with the resonator again, and store the quantum information in qubit B. Note that a high-fidelity state transfer between qubits A and B can be implemented if both the relaxation and </a:t>
            </a:r>
            <a:r>
              <a:rPr lang="en-US" dirty="0" err="1"/>
              <a:t>decoherence</a:t>
            </a:r>
            <a:r>
              <a:rPr lang="en-US" dirty="0"/>
              <a:t> of the state are negligibly small during the above processes. </a:t>
            </a:r>
          </a:p>
        </p:txBody>
      </p:sp>
      <p:sp>
        <p:nvSpPr>
          <p:cNvPr id="4" name="Slide Number Placeholder 3"/>
          <p:cNvSpPr>
            <a:spLocks noGrp="1"/>
          </p:cNvSpPr>
          <p:nvPr>
            <p:ph type="sldNum" sz="quarter" idx="10"/>
          </p:nvPr>
        </p:nvSpPr>
        <p:spPr/>
        <p:txBody>
          <a:bodyPr/>
          <a:lstStyle/>
          <a:p>
            <a:fld id="{2169033F-3791-4383-9239-CA3ACC8DF54C}" type="slidenum">
              <a:rPr lang="en-US" smtClean="0"/>
              <a:t>32</a:t>
            </a:fld>
            <a:endParaRPr lang="en-US"/>
          </a:p>
        </p:txBody>
      </p:sp>
    </p:spTree>
    <p:extLst>
      <p:ext uri="{BB962C8B-B14F-4D97-AF65-F5344CB8AC3E}">
        <p14:creationId xmlns:p14="http://schemas.microsoft.com/office/powerpoint/2010/main" val="122621067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E39EBF-27FF-4FDA-89FE-1158258D29C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0FB68C67-8E77-4FD1-8FDA-412C15F3A1F3}" type="slidenum">
              <a:rPr lang="en-US" smtClean="0"/>
              <a:t>‹#›</a:t>
            </a:fld>
            <a:endParaRPr lang="en-US"/>
          </a:p>
        </p:txBody>
      </p:sp>
    </p:spTree>
    <p:extLst>
      <p:ext uri="{BB962C8B-B14F-4D97-AF65-F5344CB8AC3E}">
        <p14:creationId xmlns:p14="http://schemas.microsoft.com/office/powerpoint/2010/main" val="1241484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39EBF-27FF-4FDA-89FE-1158258D29C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153247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39EBF-27FF-4FDA-89FE-1158258D29C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41583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E39EBF-27FF-4FDA-89FE-1158258D29CD}" type="datetimeFigureOut">
              <a:rPr lang="en-US" smtClean="0"/>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194476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E9E39EBF-27FF-4FDA-89FE-1158258D29CD}" type="datetimeFigureOut">
              <a:rPr lang="en-US" smtClean="0"/>
              <a:t>5/31/2023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0FB68C67-8E77-4FD1-8FDA-412C15F3A1F3}" type="slidenum">
              <a:rPr lang="en-US" smtClean="0"/>
              <a:t>‹#›</a:t>
            </a:fld>
            <a:endParaRPr lang="en-US"/>
          </a:p>
        </p:txBody>
      </p:sp>
    </p:spTree>
    <p:extLst>
      <p:ext uri="{BB962C8B-B14F-4D97-AF65-F5344CB8AC3E}">
        <p14:creationId xmlns:p14="http://schemas.microsoft.com/office/powerpoint/2010/main" val="119098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E39EBF-27FF-4FDA-89FE-1158258D29C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2712003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E39EBF-27FF-4FDA-89FE-1158258D29CD}" type="datetimeFigureOut">
              <a:rPr lang="en-US" smtClean="0"/>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69156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E39EBF-27FF-4FDA-89FE-1158258D29CD}" type="datetimeFigureOut">
              <a:rPr lang="en-US" smtClean="0"/>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371302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E39EBF-27FF-4FDA-89FE-1158258D29CD}" type="datetimeFigureOut">
              <a:rPr lang="en-US" smtClean="0"/>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254426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E39EBF-27FF-4FDA-89FE-1158258D29CD}" type="datetimeFigureOut">
              <a:rPr lang="en-US" smtClean="0"/>
              <a:t>5/31/2023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2360711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9E39EBF-27FF-4FDA-89FE-1158258D29CD}" type="datetimeFigureOut">
              <a:rPr lang="en-US" smtClean="0"/>
              <a:t>5/31/2023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0FB68C67-8E77-4FD1-8FDA-412C15F3A1F3}" type="slidenum">
              <a:rPr lang="en-US" smtClean="0"/>
              <a:t>‹#›</a:t>
            </a:fld>
            <a:endParaRPr lang="en-US"/>
          </a:p>
        </p:txBody>
      </p:sp>
    </p:spTree>
    <p:extLst>
      <p:ext uri="{BB962C8B-B14F-4D97-AF65-F5344CB8AC3E}">
        <p14:creationId xmlns:p14="http://schemas.microsoft.com/office/powerpoint/2010/main" val="453152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9E39EBF-27FF-4FDA-89FE-1158258D29CD}" type="datetimeFigureOut">
              <a:rPr lang="en-US" smtClean="0"/>
              <a:t>5/31/2023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0FB68C67-8E77-4FD1-8FDA-412C15F3A1F3}" type="slidenum">
              <a:rPr lang="en-US" smtClean="0"/>
              <a:t>‹#›</a:t>
            </a:fld>
            <a:endParaRPr lang="en-US"/>
          </a:p>
        </p:txBody>
      </p:sp>
    </p:spTree>
    <p:extLst>
      <p:ext uri="{BB962C8B-B14F-4D97-AF65-F5344CB8AC3E}">
        <p14:creationId xmlns:p14="http://schemas.microsoft.com/office/powerpoint/2010/main" val="2853539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6.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2.png"/><Relationship Id="rId7" Type="http://schemas.openxmlformats.org/officeDocument/2006/relationships/image" Target="../media/image5.jp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7.png"/><Relationship Id="rId7" Type="http://schemas.openxmlformats.org/officeDocument/2006/relationships/image" Target="../media/image5.jp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63.png"/><Relationship Id="rId7" Type="http://schemas.openxmlformats.org/officeDocument/2006/relationships/image" Target="../media/image5.jp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5.jp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79.png"/></Relationships>
</file>

<file path=ppt/slides/_rels/slide26.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6.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11" Type="http://schemas.openxmlformats.org/officeDocument/2006/relationships/image" Target="../media/image5.jpg"/><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2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10" Type="http://schemas.openxmlformats.org/officeDocument/2006/relationships/image" Target="../media/image6.png"/><Relationship Id="rId4" Type="http://schemas.openxmlformats.org/officeDocument/2006/relationships/image" Target="../media/image90.png"/><Relationship Id="rId9" Type="http://schemas.openxmlformats.org/officeDocument/2006/relationships/image" Target="../media/image5.jp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6.png"/><Relationship Id="rId7" Type="http://schemas.openxmlformats.org/officeDocument/2006/relationships/image" Target="../media/image5.jpg"/><Relationship Id="rId2"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6.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102.png"/><Relationship Id="rId4" Type="http://schemas.openxmlformats.org/officeDocument/2006/relationships/image" Target="../media/image101.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6.png"/><Relationship Id="rId7"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8.png"/><Relationship Id="rId5" Type="http://schemas.openxmlformats.org/officeDocument/2006/relationships/image" Target="../media/image108.png"/><Relationship Id="rId4" Type="http://schemas.openxmlformats.org/officeDocument/2006/relationships/image" Target="../media/image107.png"/></Relationships>
</file>

<file path=ppt/slides/_rels/slide3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10.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11.png"/><Relationship Id="rId7"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35.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8.png"/><Relationship Id="rId5" Type="http://schemas.openxmlformats.org/officeDocument/2006/relationships/image" Target="../media/image117.png"/><Relationship Id="rId10" Type="http://schemas.openxmlformats.org/officeDocument/2006/relationships/image" Target="../media/image6.png"/><Relationship Id="rId4" Type="http://schemas.openxmlformats.org/officeDocument/2006/relationships/image" Target="../media/image116.png"/><Relationship Id="rId9" Type="http://schemas.openxmlformats.org/officeDocument/2006/relationships/image" Target="../media/image5.jpg"/></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1.png"/><Relationship Id="rId7"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jpeg"/></Relationships>
</file>

<file path=ppt/slides/_rels/slide3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26.png"/><Relationship Id="rId7" Type="http://schemas.microsoft.com/office/2007/relationships/hdphoto" Target="../media/hdphoto3.wdp"/><Relationship Id="rId2" Type="http://schemas.openxmlformats.org/officeDocument/2006/relationships/image" Target="../media/image125.png"/><Relationship Id="rId1" Type="http://schemas.openxmlformats.org/officeDocument/2006/relationships/slideLayout" Target="../slideLayouts/slideLayout7.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30.png"/><Relationship Id="rId7"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3.png"/><Relationship Id="rId5" Type="http://schemas.openxmlformats.org/officeDocument/2006/relationships/image" Target="../media/image132.png"/><Relationship Id="rId4" Type="http://schemas.openxmlformats.org/officeDocument/2006/relationships/image" Target="../media/image131.png"/></Relationships>
</file>

<file path=ppt/slides/_rels/slide39.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3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7.xml"/><Relationship Id="rId6" Type="http://schemas.openxmlformats.org/officeDocument/2006/relationships/image" Target="../media/image141.png"/><Relationship Id="rId5" Type="http://schemas.openxmlformats.org/officeDocument/2006/relationships/image" Target="../media/image140.png"/><Relationship Id="rId10" Type="http://schemas.openxmlformats.org/officeDocument/2006/relationships/image" Target="../media/image6.png"/><Relationship Id="rId4" Type="http://schemas.openxmlformats.org/officeDocument/2006/relationships/image" Target="../media/image139.png"/><Relationship Id="rId9" Type="http://schemas.openxmlformats.org/officeDocument/2006/relationships/image" Target="../media/image5.jpg"/></Relationships>
</file>

<file path=ppt/slides/_rels/slide4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44.png"/><Relationship Id="rId7" Type="http://schemas.openxmlformats.org/officeDocument/2006/relationships/image" Target="../media/image14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 Id="rId9"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6.png"/><Relationship Id="rId2"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152.png"/><Relationship Id="rId4" Type="http://schemas.openxmlformats.org/officeDocument/2006/relationships/image" Target="../media/image151.pn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55.jp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21.png"/><Relationship Id="rId4" Type="http://schemas.openxmlformats.org/officeDocument/2006/relationships/image" Target="../media/image157.png"/></Relationships>
</file>

<file path=ppt/slides/_rels/slide47.xml.rels><?xml version="1.0" encoding="UTF-8" standalone="yes"?>
<Relationships xmlns="http://schemas.openxmlformats.org/package/2006/relationships"><Relationship Id="rId3" Type="http://schemas.openxmlformats.org/officeDocument/2006/relationships/image" Target="../media/image158.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160.png"/><Relationship Id="rId4" Type="http://schemas.openxmlformats.org/officeDocument/2006/relationships/image" Target="../media/image159.png"/></Relationships>
</file>

<file path=ppt/slides/_rels/slide48.xml.rels><?xml version="1.0" encoding="UTF-8" standalone="yes"?>
<Relationships xmlns="http://schemas.openxmlformats.org/package/2006/relationships"><Relationship Id="rId3" Type="http://schemas.openxmlformats.org/officeDocument/2006/relationships/image" Target="../media/image161.png"/><Relationship Id="rId7"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163.png"/><Relationship Id="rId4" Type="http://schemas.openxmlformats.org/officeDocument/2006/relationships/image" Target="../media/image162.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3.png"/><Relationship Id="rId7"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12.jpe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a:t>
            </a:fld>
            <a:endParaRPr lang="fa-IR"/>
          </a:p>
        </p:txBody>
      </p:sp>
      <p:cxnSp>
        <p:nvCxnSpPr>
          <p:cNvPr id="19" name="Straight Connector 18"/>
          <p:cNvCxnSpPr/>
          <p:nvPr/>
        </p:nvCxnSpPr>
        <p:spPr>
          <a:xfrm>
            <a:off x="4239487" y="988983"/>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21" name="TextBox 20"/>
          <p:cNvSpPr txBox="1"/>
          <p:nvPr/>
        </p:nvSpPr>
        <p:spPr>
          <a:xfrm>
            <a:off x="4239487" y="259433"/>
            <a:ext cx="3999345" cy="646331"/>
          </a:xfrm>
          <a:prstGeom prst="rect">
            <a:avLst/>
          </a:prstGeom>
          <a:noFill/>
        </p:spPr>
        <p:txBody>
          <a:bodyPr wrap="square" rtlCol="0">
            <a:spAutoFit/>
          </a:bodyPr>
          <a:lstStyle/>
          <a:p>
            <a:r>
              <a:rPr lang="fa-IR" sz="3600" b="1" dirty="0">
                <a:cs typeface="B Titr" panose="00000700000000000000" pitchFamily="2" charset="-78"/>
              </a:rPr>
              <a:t>بسم الله الرحمن الرحیم</a:t>
            </a:r>
            <a:endParaRPr lang="en-US" sz="3600" b="1" dirty="0">
              <a:cs typeface="B Titr" panose="00000700000000000000" pitchFamily="2" charset="-78"/>
            </a:endParaRPr>
          </a:p>
        </p:txBody>
      </p:sp>
      <p:sp>
        <p:nvSpPr>
          <p:cNvPr id="22" name="TextBox 21"/>
          <p:cNvSpPr txBox="1"/>
          <p:nvPr/>
        </p:nvSpPr>
        <p:spPr>
          <a:xfrm>
            <a:off x="1783331" y="1326290"/>
            <a:ext cx="9135238" cy="3693319"/>
          </a:xfrm>
          <a:prstGeom prst="rect">
            <a:avLst/>
          </a:prstGeom>
          <a:noFill/>
        </p:spPr>
        <p:txBody>
          <a:bodyPr wrap="square" rtlCol="0">
            <a:spAutoFit/>
          </a:bodyPr>
          <a:lstStyle/>
          <a:p>
            <a:pPr algn="just" rtl="1"/>
            <a:r>
              <a:rPr lang="fa-IR" sz="2400" b="1" dirty="0">
                <a:cs typeface="B Titr" panose="00000700000000000000" pitchFamily="2" charset="-78"/>
              </a:rPr>
              <a:t>دومین دوره همایش فناوری های نوظهور کوانتومی- دانشگاه صنعتی اصفهان</a:t>
            </a:r>
          </a:p>
          <a:p>
            <a:pPr algn="just" rtl="1"/>
            <a:endParaRPr lang="fa-IR" sz="2400" b="1" dirty="0">
              <a:cs typeface="B Titr" panose="00000700000000000000" pitchFamily="2" charset="-78"/>
            </a:endParaRPr>
          </a:p>
          <a:p>
            <a:pPr algn="ctr" rtl="1"/>
            <a:r>
              <a:rPr lang="en-US" sz="3200" b="1" dirty="0">
                <a:latin typeface="Times New Roman" panose="02020603050405020304" pitchFamily="18" charset="0"/>
                <a:cs typeface="Times New Roman" panose="02020603050405020304" pitchFamily="18" charset="0"/>
              </a:rPr>
              <a:t>Gate-based superconducting quantum computing</a:t>
            </a:r>
          </a:p>
          <a:p>
            <a:pPr algn="ctr" rtl="1"/>
            <a:r>
              <a:rPr lang="en-US" sz="3200" b="1" dirty="0">
                <a:latin typeface="Times New Roman" panose="02020603050405020304" pitchFamily="18" charset="0"/>
                <a:cs typeface="Times New Roman" panose="02020603050405020304" pitchFamily="18" charset="0"/>
              </a:rPr>
              <a:t>(Circuit quantum electrodynamics)</a:t>
            </a:r>
            <a:br>
              <a:rPr lang="en-US" sz="4000" b="1" dirty="0">
                <a:latin typeface="Times New Roman" panose="02020603050405020304" pitchFamily="18" charset="0"/>
                <a:cs typeface="Times New Roman" panose="02020603050405020304" pitchFamily="18" charset="0"/>
              </a:rPr>
            </a:br>
            <a:endParaRPr lang="fa-IR" sz="4000" b="1" dirty="0">
              <a:latin typeface="Times New Roman" panose="02020603050405020304" pitchFamily="18" charset="0"/>
              <a:cs typeface="Times New Roman" panose="02020603050405020304" pitchFamily="18" charset="0"/>
            </a:endParaRPr>
          </a:p>
          <a:p>
            <a:pPr algn="ctr" rtl="1"/>
            <a:r>
              <a:rPr lang="fa-IR" sz="2400" b="1" dirty="0">
                <a:latin typeface="AP Yekan bold" panose="02000503030000020004" pitchFamily="2" charset="-78"/>
                <a:cs typeface="B Titr" panose="00000700000000000000" pitchFamily="2" charset="-78"/>
              </a:rPr>
              <a:t>محسن اکبری</a:t>
            </a:r>
          </a:p>
          <a:p>
            <a:pPr algn="ctr" rtl="1"/>
            <a:endParaRPr lang="fa-IR" b="1" dirty="0">
              <a:latin typeface="AP Yekan bold" panose="02000503030000020004" pitchFamily="2" charset="-78"/>
              <a:cs typeface="B Titr" panose="00000700000000000000" pitchFamily="2" charset="-78"/>
            </a:endParaRPr>
          </a:p>
          <a:p>
            <a:pPr algn="ctr" rtl="1"/>
            <a:endParaRPr lang="fa-IR" b="1" dirty="0">
              <a:latin typeface="AP Yekan bold" panose="02000503030000020004" pitchFamily="2" charset="-78"/>
              <a:cs typeface="B Titr" panose="00000700000000000000" pitchFamily="2" charset="-78"/>
            </a:endParaRPr>
          </a:p>
          <a:p>
            <a:pPr algn="ctr" rtl="1"/>
            <a:r>
              <a:rPr lang="fa-IR" b="1" dirty="0">
                <a:latin typeface="AP Yekan bold" panose="02000503030000020004" pitchFamily="2" charset="-78"/>
                <a:cs typeface="B Titr" panose="00000700000000000000" pitchFamily="2" charset="-78"/>
              </a:rPr>
              <a:t>خرداد 1402</a:t>
            </a:r>
            <a:endParaRPr lang="fa-IR" sz="1600" b="1" dirty="0">
              <a:latin typeface="AP Yekan bold" panose="02000503030000020004" pitchFamily="2" charset="-78"/>
              <a:cs typeface="B Titr" panose="00000700000000000000" pitchFamily="2" charset="-78"/>
            </a:endParaRPr>
          </a:p>
        </p:txBody>
      </p:sp>
      <p:grpSp>
        <p:nvGrpSpPr>
          <p:cNvPr id="9" name="Group 8"/>
          <p:cNvGrpSpPr/>
          <p:nvPr/>
        </p:nvGrpSpPr>
        <p:grpSpPr>
          <a:xfrm>
            <a:off x="2946399" y="5169328"/>
            <a:ext cx="6714836" cy="1533236"/>
            <a:chOff x="186205" y="5866690"/>
            <a:chExt cx="4117941" cy="951256"/>
          </a:xfrm>
        </p:grpSpPr>
        <p:cxnSp>
          <p:nvCxnSpPr>
            <p:cNvPr id="10" name="Straight Connector 9"/>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2" name="Picture 11"/>
            <p:cNvPicPr>
              <a:picLocks noChangeAspect="1"/>
            </p:cNvPicPr>
            <p:nvPr/>
          </p:nvPicPr>
          <p:blipFill>
            <a:blip r:embed="rId3"/>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80379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10</a:t>
            </a:fld>
            <a:endParaRPr lang="fa-IR"/>
          </a:p>
        </p:txBody>
      </p:sp>
      <p:cxnSp>
        <p:nvCxnSpPr>
          <p:cNvPr id="19" name="Straight Connector 18"/>
          <p:cNvCxnSpPr/>
          <p:nvPr/>
        </p:nvCxnSpPr>
        <p:spPr>
          <a:xfrm flipV="1">
            <a:off x="186204" y="637309"/>
            <a:ext cx="2593941" cy="12825"/>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186204" y="174900"/>
            <a:ext cx="2658596" cy="369332"/>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Quantum Entanglement</a:t>
            </a:r>
          </a:p>
        </p:txBody>
      </p:sp>
      <p:grpSp>
        <p:nvGrpSpPr>
          <p:cNvPr id="4" name="Group 3"/>
          <p:cNvGrpSpPr/>
          <p:nvPr/>
        </p:nvGrpSpPr>
        <p:grpSpPr>
          <a:xfrm>
            <a:off x="429300" y="905641"/>
            <a:ext cx="11306720" cy="4398939"/>
            <a:chOff x="438536" y="1402960"/>
            <a:chExt cx="11306720" cy="4398939"/>
          </a:xfrm>
        </p:grpSpPr>
        <p:grpSp>
          <p:nvGrpSpPr>
            <p:cNvPr id="9" name="Group 8"/>
            <p:cNvGrpSpPr/>
            <p:nvPr/>
          </p:nvGrpSpPr>
          <p:grpSpPr>
            <a:xfrm>
              <a:off x="438536" y="1402960"/>
              <a:ext cx="11306720" cy="4398939"/>
              <a:chOff x="567845" y="2001861"/>
              <a:chExt cx="11306720" cy="4398939"/>
            </a:xfrm>
          </p:grpSpPr>
          <p:grpSp>
            <p:nvGrpSpPr>
              <p:cNvPr id="10" name="Group 9"/>
              <p:cNvGrpSpPr/>
              <p:nvPr/>
            </p:nvGrpSpPr>
            <p:grpSpPr>
              <a:xfrm>
                <a:off x="4958318" y="2860945"/>
                <a:ext cx="6916247" cy="3539855"/>
                <a:chOff x="2967619" y="1897557"/>
                <a:chExt cx="6846923" cy="3486782"/>
              </a:xfrm>
            </p:grpSpPr>
            <p:grpSp>
              <p:nvGrpSpPr>
                <p:cNvPr id="37" name="Group 36"/>
                <p:cNvGrpSpPr/>
                <p:nvPr/>
              </p:nvGrpSpPr>
              <p:grpSpPr>
                <a:xfrm>
                  <a:off x="2967619" y="1897557"/>
                  <a:ext cx="6846923" cy="3486782"/>
                  <a:chOff x="2967619" y="1897557"/>
                  <a:chExt cx="6846923" cy="3486782"/>
                </a:xfrm>
              </p:grpSpPr>
              <p:cxnSp>
                <p:nvCxnSpPr>
                  <p:cNvPr id="46" name="Straight Connector 45"/>
                  <p:cNvCxnSpPr/>
                  <p:nvPr/>
                </p:nvCxnSpPr>
                <p:spPr>
                  <a:xfrm flipV="1">
                    <a:off x="4560847" y="2371293"/>
                    <a:ext cx="2927564" cy="15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460378" y="2397512"/>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014329" y="2104792"/>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49" name="Chord 48"/>
                  <p:cNvSpPr/>
                  <p:nvPr/>
                </p:nvSpPr>
                <p:spPr>
                  <a:xfrm rot="17522550">
                    <a:off x="7282412" y="4827707"/>
                    <a:ext cx="557561" cy="555703"/>
                  </a:xfrm>
                  <a:prstGeom prst="chord">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0" name="Chord 49"/>
                  <p:cNvSpPr/>
                  <p:nvPr/>
                </p:nvSpPr>
                <p:spPr>
                  <a:xfrm rot="12014868">
                    <a:off x="8066153" y="3986037"/>
                    <a:ext cx="557561" cy="555703"/>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5313308" y="1897557"/>
                    <a:ext cx="847493" cy="369332"/>
                  </a:xfrm>
                  <a:prstGeom prst="rect">
                    <a:avLst/>
                  </a:prstGeom>
                  <a:noFill/>
                </p:spPr>
                <p:txBody>
                  <a:bodyPr wrap="square" rtlCol="0">
                    <a:spAutoFit/>
                  </a:bodyPr>
                  <a:lstStyle/>
                  <a:p>
                    <a:r>
                      <a:rPr lang="fa-IR" dirty="0"/>
                      <a:t>50/50</a:t>
                    </a:r>
                    <a:endParaRPr lang="en-US" dirty="0"/>
                  </a:p>
                </p:txBody>
              </p:sp>
              <p:sp>
                <p:nvSpPr>
                  <p:cNvPr id="52" name="TextBox 51"/>
                  <p:cNvSpPr txBox="1"/>
                  <p:nvPr/>
                </p:nvSpPr>
                <p:spPr>
                  <a:xfrm>
                    <a:off x="8732873" y="4100618"/>
                    <a:ext cx="1081669" cy="369332"/>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53" name="TextBox 52"/>
                  <p:cNvSpPr txBox="1"/>
                  <p:nvPr/>
                </p:nvSpPr>
                <p:spPr>
                  <a:xfrm>
                    <a:off x="2967619" y="2652862"/>
                    <a:ext cx="1831120" cy="584775"/>
                  </a:xfrm>
                  <a:prstGeom prst="rect">
                    <a:avLst/>
                  </a:prstGeom>
                  <a:noFill/>
                </p:spPr>
                <p:txBody>
                  <a:bodyPr wrap="square" rtlCol="0">
                    <a:spAutoFit/>
                  </a:bodyPr>
                  <a:lstStyle/>
                  <a:p>
                    <a:pPr algn="ctr"/>
                    <a:r>
                      <a:rPr lang="fa-IR" sz="1600" dirty="0">
                        <a:cs typeface="B Titr" panose="00000700000000000000" pitchFamily="2" charset="-78"/>
                      </a:rPr>
                      <a:t>چشمه جفت-فوتون</a:t>
                    </a:r>
                    <a:endParaRPr lang="en-US" sz="1600" dirty="0">
                      <a:cs typeface="B Titr" panose="00000700000000000000" pitchFamily="2" charset="-78"/>
                    </a:endParaRPr>
                  </a:p>
                  <a:p>
                    <a:pPr algn="ctr"/>
                    <a:r>
                      <a:rPr lang="fa-IR" sz="1600" dirty="0">
                        <a:cs typeface="B Titr" panose="00000700000000000000" pitchFamily="2" charset="-78"/>
                      </a:rPr>
                      <a:t> در هم تنیده</a:t>
                    </a:r>
                  </a:p>
                </p:txBody>
              </p:sp>
              <p:sp>
                <p:nvSpPr>
                  <p:cNvPr id="54" name="Flowchart: Connector 53"/>
                  <p:cNvSpPr/>
                  <p:nvPr/>
                </p:nvSpPr>
                <p:spPr>
                  <a:xfrm>
                    <a:off x="4344137" y="2266889"/>
                    <a:ext cx="224143" cy="21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a-IR"/>
                  </a:p>
                </p:txBody>
              </p:sp>
              <p:cxnSp>
                <p:nvCxnSpPr>
                  <p:cNvPr id="55" name="Straight Arrow Connector 54"/>
                  <p:cNvCxnSpPr/>
                  <p:nvPr/>
                </p:nvCxnSpPr>
                <p:spPr>
                  <a:xfrm>
                    <a:off x="4560847" y="2386361"/>
                    <a:ext cx="356839" cy="11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7504381" y="2371293"/>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6941728" y="4274634"/>
                  <a:ext cx="617721" cy="145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073200" y="3985473"/>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69901" y="4151512"/>
                  <a:ext cx="580953" cy="31470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97934" y="2181711"/>
                  <a:ext cx="580953" cy="31470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02766" y="1954261"/>
                  <a:ext cx="1081669" cy="369332"/>
                </a:xfrm>
                <a:prstGeom prst="rect">
                  <a:avLst/>
                </a:prstGeom>
                <a:noFill/>
              </p:spPr>
              <p:txBody>
                <a:bodyPr wrap="square" rtlCol="0">
                  <a:spAutoFit/>
                </a:bodyPr>
                <a:lstStyle/>
                <a:p>
                  <a:r>
                    <a:rPr lang="fa-IR" dirty="0">
                      <a:cs typeface="B Titr" panose="00000700000000000000" pitchFamily="2" charset="-78"/>
                    </a:rPr>
                    <a:t>آینه</a:t>
                  </a:r>
                </a:p>
              </p:txBody>
            </p:sp>
            <p:cxnSp>
              <p:nvCxnSpPr>
                <p:cNvPr id="44" name="Straight Connector 43"/>
                <p:cNvCxnSpPr/>
                <p:nvPr/>
              </p:nvCxnSpPr>
              <p:spPr>
                <a:xfrm>
                  <a:off x="7504381" y="4296115"/>
                  <a:ext cx="32627" cy="6926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7559448" y="4248415"/>
                  <a:ext cx="712950" cy="2230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rot="10800000">
                <a:off x="1176098" y="3012222"/>
                <a:ext cx="4308825" cy="3320314"/>
                <a:chOff x="4360337" y="-602604"/>
                <a:chExt cx="4265636" cy="3270534"/>
              </a:xfrm>
            </p:grpSpPr>
            <p:grpSp>
              <p:nvGrpSpPr>
                <p:cNvPr id="22" name="Group 21"/>
                <p:cNvGrpSpPr/>
                <p:nvPr/>
              </p:nvGrpSpPr>
              <p:grpSpPr>
                <a:xfrm>
                  <a:off x="4360337" y="-602604"/>
                  <a:ext cx="4265636" cy="3270534"/>
                  <a:chOff x="4360337" y="-602604"/>
                  <a:chExt cx="4265636" cy="3270534"/>
                </a:xfrm>
              </p:grpSpPr>
              <p:cxnSp>
                <p:nvCxnSpPr>
                  <p:cNvPr id="30" name="Straight Connector 29"/>
                  <p:cNvCxnSpPr/>
                  <p:nvPr/>
                </p:nvCxnSpPr>
                <p:spPr>
                  <a:xfrm flipV="1">
                    <a:off x="4560847" y="2353459"/>
                    <a:ext cx="2927564" cy="15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7607" y="477284"/>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14329" y="2104792"/>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Chord 32"/>
                  <p:cNvSpPr/>
                  <p:nvPr/>
                </p:nvSpPr>
                <p:spPr>
                  <a:xfrm rot="6552852">
                    <a:off x="7168783" y="-601675"/>
                    <a:ext cx="557561" cy="555703"/>
                  </a:xfrm>
                  <a:prstGeom prst="chord">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Chord 33"/>
                  <p:cNvSpPr/>
                  <p:nvPr/>
                </p:nvSpPr>
                <p:spPr>
                  <a:xfrm rot="12014868">
                    <a:off x="8068412" y="169600"/>
                    <a:ext cx="557561" cy="555703"/>
                  </a:xfrm>
                  <a:prstGeom prst="chor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Connector 34"/>
                  <p:cNvSpPr/>
                  <p:nvPr/>
                </p:nvSpPr>
                <p:spPr>
                  <a:xfrm>
                    <a:off x="4360337" y="2268424"/>
                    <a:ext cx="224143" cy="21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a-IR"/>
                  </a:p>
                </p:txBody>
              </p:sp>
              <p:cxnSp>
                <p:nvCxnSpPr>
                  <p:cNvPr id="36" name="Straight Arrow Connector 35"/>
                  <p:cNvCxnSpPr/>
                  <p:nvPr/>
                </p:nvCxnSpPr>
                <p:spPr>
                  <a:xfrm>
                    <a:off x="4560847" y="2349842"/>
                    <a:ext cx="356839" cy="11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7505826" y="479222"/>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432545" y="464593"/>
                  <a:ext cx="2080794" cy="14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H="1" flipV="1">
                  <a:off x="7161044" y="135661"/>
                  <a:ext cx="809675" cy="65786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5151253" y="296347"/>
                  <a:ext cx="459771" cy="349210"/>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97934" y="2181711"/>
                  <a:ext cx="580953" cy="31470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476093" y="-226213"/>
                  <a:ext cx="32627" cy="6926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545704" y="454707"/>
                  <a:ext cx="712950" cy="22302"/>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2" name="Flowchart: Connector 11"/>
              <p:cNvSpPr/>
              <p:nvPr/>
            </p:nvSpPr>
            <p:spPr>
              <a:xfrm rot="10800000">
                <a:off x="5659865" y="3106451"/>
                <a:ext cx="483607" cy="47346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a-IR"/>
              </a:p>
            </p:txBody>
          </p:sp>
          <p:cxnSp>
            <p:nvCxnSpPr>
              <p:cNvPr id="13" name="Straight Arrow Connector 12"/>
              <p:cNvCxnSpPr>
                <a:stCxn id="12" idx="6"/>
              </p:cNvCxnSpPr>
              <p:nvPr/>
            </p:nvCxnSpPr>
            <p:spPr>
              <a:xfrm flipH="1" flipV="1">
                <a:off x="5414410" y="3322008"/>
                <a:ext cx="245455" cy="211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endCxn id="54" idx="2"/>
              </p:cNvCxnSpPr>
              <p:nvPr/>
            </p:nvCxnSpPr>
            <p:spPr>
              <a:xfrm flipV="1">
                <a:off x="6143100" y="3344536"/>
                <a:ext cx="205674" cy="63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490A54C-4A01-4803-8F85-BDDC6AE85B76}"/>
                  </a:ext>
                </a:extLst>
              </p:cNvPr>
              <p:cNvCxnSpPr>
                <a:cxnSpLocks/>
              </p:cNvCxnSpPr>
              <p:nvPr/>
            </p:nvCxnSpPr>
            <p:spPr>
              <a:xfrm>
                <a:off x="5188191" y="2504417"/>
                <a:ext cx="1532702"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03160E-1B93-4E88-9A70-2D2585A6C7EA}"/>
                  </a:ext>
                </a:extLst>
              </p:cNvPr>
              <p:cNvSpPr txBox="1"/>
              <p:nvPr/>
            </p:nvSpPr>
            <p:spPr>
              <a:xfrm>
                <a:off x="5068431" y="2001861"/>
                <a:ext cx="1849660" cy="343707"/>
              </a:xfrm>
              <a:prstGeom prst="rect">
                <a:avLst/>
              </a:prstGeom>
              <a:noFill/>
            </p:spPr>
            <p:txBody>
              <a:bodyPr wrap="square" rtlCol="0">
                <a:spAutoFit/>
              </a:bodyPr>
              <a:lstStyle/>
              <a:p>
                <a:pPr algn="ctr"/>
                <a:r>
                  <a:rPr lang="fa-IR" sz="1600" dirty="0">
                    <a:cs typeface="B Titr" panose="00000700000000000000" pitchFamily="2" charset="-78"/>
                  </a:rPr>
                  <a:t>فاصله = 100 کیلومتر</a:t>
                </a:r>
              </a:p>
            </p:txBody>
          </p:sp>
          <p:sp>
            <p:nvSpPr>
              <p:cNvPr id="18" name="Rectangle 17">
                <a:extLst>
                  <a:ext uri="{FF2B5EF4-FFF2-40B4-BE49-F238E27FC236}">
                    <a16:creationId xmlns:a16="http://schemas.microsoft.com/office/drawing/2014/main" id="{987BEE55-AD6D-4A45-9A75-BE9E97AF295D}"/>
                  </a:ext>
                </a:extLst>
              </p:cNvPr>
              <p:cNvSpPr/>
              <p:nvPr/>
            </p:nvSpPr>
            <p:spPr>
              <a:xfrm>
                <a:off x="567845" y="2731035"/>
                <a:ext cx="1056064" cy="374954"/>
              </a:xfrm>
              <a:prstGeom prst="rect">
                <a:avLst/>
              </a:prstGeom>
              <a:solidFill>
                <a:schemeClr val="accent2">
                  <a:lumMod val="20000"/>
                  <a:lumOff val="80000"/>
                </a:schemeClr>
              </a:solidFill>
            </p:spPr>
            <p:txBody>
              <a:bodyPr wrap="square">
                <a:spAutoFit/>
              </a:bodyPr>
              <a:lstStyle/>
              <a:p>
                <a:r>
                  <a:rPr lang="fa-IR" dirty="0">
                    <a:cs typeface="B Titr" panose="00000700000000000000" pitchFamily="2" charset="-78"/>
                  </a:rPr>
                  <a:t>شخص الف</a:t>
                </a:r>
                <a:endParaRPr lang="en-US" dirty="0"/>
              </a:p>
            </p:txBody>
          </p:sp>
          <p:sp>
            <p:nvSpPr>
              <p:cNvPr id="21" name="Rectangle 20">
                <a:extLst>
                  <a:ext uri="{FF2B5EF4-FFF2-40B4-BE49-F238E27FC236}">
                    <a16:creationId xmlns:a16="http://schemas.microsoft.com/office/drawing/2014/main" id="{9F73EA1C-BA5B-4B93-86EB-69559C2CAF34}"/>
                  </a:ext>
                </a:extLst>
              </p:cNvPr>
              <p:cNvSpPr/>
              <p:nvPr/>
            </p:nvSpPr>
            <p:spPr>
              <a:xfrm>
                <a:off x="10811388" y="2737346"/>
                <a:ext cx="918429" cy="374954"/>
              </a:xfrm>
              <a:prstGeom prst="rect">
                <a:avLst/>
              </a:prstGeom>
              <a:solidFill>
                <a:schemeClr val="accent2">
                  <a:lumMod val="20000"/>
                  <a:lumOff val="80000"/>
                </a:schemeClr>
              </a:solidFill>
            </p:spPr>
            <p:txBody>
              <a:bodyPr wrap="square">
                <a:spAutoFit/>
              </a:bodyPr>
              <a:lstStyle/>
              <a:p>
                <a:r>
                  <a:rPr lang="fa-IR" dirty="0">
                    <a:cs typeface="B Titr" panose="00000700000000000000" pitchFamily="2" charset="-78"/>
                  </a:rPr>
                  <a:t>شخص ب</a:t>
                </a:r>
                <a:endParaRPr lang="en-US" dirty="0"/>
              </a:p>
            </p:txBody>
          </p:sp>
        </p:grpSp>
        <p:sp>
          <p:nvSpPr>
            <p:cNvPr id="60" name="TextBox 59">
              <a:extLst>
                <a:ext uri="{FF2B5EF4-FFF2-40B4-BE49-F238E27FC236}">
                  <a16:creationId xmlns:a16="http://schemas.microsoft.com/office/drawing/2014/main" id="{AF826A09-F3D8-490D-93C8-CE5B4607888A}"/>
                </a:ext>
              </a:extLst>
            </p:cNvPr>
            <p:cNvSpPr txBox="1"/>
            <p:nvPr/>
          </p:nvSpPr>
          <p:spPr>
            <a:xfrm>
              <a:off x="7856640" y="3437875"/>
              <a:ext cx="1081669" cy="338554"/>
            </a:xfrm>
            <a:prstGeom prst="rect">
              <a:avLst/>
            </a:prstGeom>
            <a:noFill/>
          </p:spPr>
          <p:txBody>
            <a:bodyPr wrap="square" rtlCol="0">
              <a:spAutoFit/>
            </a:bodyPr>
            <a:lstStyle/>
            <a:p>
              <a:r>
                <a:rPr lang="fa-IR" sz="1600" dirty="0">
                  <a:cs typeface="B Titr" panose="00000700000000000000" pitchFamily="2" charset="-78"/>
                </a:rPr>
                <a:t>بازوی بلند</a:t>
              </a:r>
            </a:p>
          </p:txBody>
        </p:sp>
        <p:cxnSp>
          <p:nvCxnSpPr>
            <p:cNvPr id="61" name="Straight Connector 60">
              <a:extLst>
                <a:ext uri="{FF2B5EF4-FFF2-40B4-BE49-F238E27FC236}">
                  <a16:creationId xmlns:a16="http://schemas.microsoft.com/office/drawing/2014/main" id="{919B95C9-DE72-4006-8536-31DE49AA90D4}"/>
                </a:ext>
              </a:extLst>
            </p:cNvPr>
            <p:cNvCxnSpPr/>
            <p:nvPr/>
          </p:nvCxnSpPr>
          <p:spPr>
            <a:xfrm>
              <a:off x="7871237" y="3834625"/>
              <a:ext cx="2685" cy="86972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CAF3B8D-0213-4142-A9B0-C5289D87E2C7}"/>
                </a:ext>
              </a:extLst>
            </p:cNvPr>
            <p:cNvCxnSpPr/>
            <p:nvPr/>
          </p:nvCxnSpPr>
          <p:spPr>
            <a:xfrm flipH="1">
              <a:off x="7849314" y="3830957"/>
              <a:ext cx="994041" cy="36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5911332-73EE-4EA9-86DE-BAFAB36B713E}"/>
                </a:ext>
              </a:extLst>
            </p:cNvPr>
            <p:cNvCxnSpPr>
              <a:cxnSpLocks/>
            </p:cNvCxnSpPr>
            <p:nvPr/>
          </p:nvCxnSpPr>
          <p:spPr>
            <a:xfrm flipH="1">
              <a:off x="7359896" y="4682319"/>
              <a:ext cx="511341" cy="889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CFCCE82-550B-4DEC-AB85-8AEF4EC1CC94}"/>
                </a:ext>
              </a:extLst>
            </p:cNvPr>
            <p:cNvCxnSpPr/>
            <p:nvPr/>
          </p:nvCxnSpPr>
          <p:spPr>
            <a:xfrm>
              <a:off x="8818698" y="3830957"/>
              <a:ext cx="2685" cy="869728"/>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7833267" y="5897508"/>
            <a:ext cx="4117941" cy="951256"/>
            <a:chOff x="186205" y="5866690"/>
            <a:chExt cx="4117941" cy="951256"/>
          </a:xfrm>
        </p:grpSpPr>
        <p:cxnSp>
          <p:nvCxnSpPr>
            <p:cNvPr id="59" name="Straight Connector 58"/>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64" name="Picture 6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65" name="Picture 64"/>
            <p:cNvPicPr>
              <a:picLocks noChangeAspect="1"/>
            </p:cNvPicPr>
            <p:nvPr/>
          </p:nvPicPr>
          <p:blipFill>
            <a:blip r:embed="rId3"/>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88215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11</a:t>
            </a:fld>
            <a:endParaRPr lang="fa-IR"/>
          </a:p>
        </p:txBody>
      </p:sp>
      <p:cxnSp>
        <p:nvCxnSpPr>
          <p:cNvPr id="19" name="Straight Connector 18"/>
          <p:cNvCxnSpPr/>
          <p:nvPr/>
        </p:nvCxnSpPr>
        <p:spPr>
          <a:xfrm>
            <a:off x="186204" y="650134"/>
            <a:ext cx="6177651" cy="564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186204" y="174901"/>
            <a:ext cx="6408560" cy="369332"/>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DiVincenzo's criteria for implementing a quantum computer</a:t>
            </a:r>
          </a:p>
        </p:txBody>
      </p:sp>
      <p:pic>
        <p:nvPicPr>
          <p:cNvPr id="9" name="Picture 8"/>
          <p:cNvPicPr>
            <a:picLocks noChangeAspect="1"/>
          </p:cNvPicPr>
          <p:nvPr/>
        </p:nvPicPr>
        <p:blipFill rotWithShape="1">
          <a:blip r:embed="rId2"/>
          <a:srcRect t="13277" b="11699"/>
          <a:stretch/>
        </p:blipFill>
        <p:spPr>
          <a:xfrm>
            <a:off x="1980410" y="932394"/>
            <a:ext cx="7994863" cy="4498589"/>
          </a:xfrm>
          <a:prstGeom prst="rect">
            <a:avLst/>
          </a:prstGeom>
        </p:spPr>
      </p:pic>
      <p:grpSp>
        <p:nvGrpSpPr>
          <p:cNvPr id="10" name="Group 9"/>
          <p:cNvGrpSpPr/>
          <p:nvPr/>
        </p:nvGrpSpPr>
        <p:grpSpPr>
          <a:xfrm>
            <a:off x="7833267" y="5897508"/>
            <a:ext cx="4117941" cy="951256"/>
            <a:chOff x="186205" y="5866690"/>
            <a:chExt cx="4117941" cy="951256"/>
          </a:xfrm>
        </p:grpSpPr>
        <p:cxnSp>
          <p:nvCxnSpPr>
            <p:cNvPr id="11" name="Straight Connector 10"/>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3" name="Picture 12"/>
            <p:cNvPicPr>
              <a:picLocks noChangeAspect="1"/>
            </p:cNvPicPr>
            <p:nvPr/>
          </p:nvPicPr>
          <p:blipFill>
            <a:blip r:embed="rId4"/>
            <a:stretch>
              <a:fillRect/>
            </a:stretch>
          </p:blipFill>
          <p:spPr>
            <a:xfrm>
              <a:off x="440674" y="5980218"/>
              <a:ext cx="2045258" cy="765896"/>
            </a:xfrm>
            <a:prstGeom prst="rect">
              <a:avLst/>
            </a:prstGeom>
          </p:spPr>
        </p:pic>
      </p:grpSp>
      <p:pic>
        <p:nvPicPr>
          <p:cNvPr id="15" name="Picture 14"/>
          <p:cNvPicPr>
            <a:picLocks noChangeAspect="1"/>
          </p:cNvPicPr>
          <p:nvPr/>
        </p:nvPicPr>
        <p:blipFill rotWithShape="1">
          <a:blip r:embed="rId2"/>
          <a:srcRect t="90659" b="5162"/>
          <a:stretch/>
        </p:blipFill>
        <p:spPr>
          <a:xfrm>
            <a:off x="0" y="6413900"/>
            <a:ext cx="7834053" cy="245500"/>
          </a:xfrm>
          <a:prstGeom prst="rect">
            <a:avLst/>
          </a:prstGeom>
        </p:spPr>
      </p:pic>
    </p:spTree>
    <p:extLst>
      <p:ext uri="{BB962C8B-B14F-4D97-AF65-F5344CB8AC3E}">
        <p14:creationId xmlns:p14="http://schemas.microsoft.com/office/powerpoint/2010/main" val="133187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12</a:t>
            </a:fld>
            <a:endParaRPr lang="fa-IR"/>
          </a:p>
        </p:txBody>
      </p:sp>
      <p:cxnSp>
        <p:nvCxnSpPr>
          <p:cNvPr id="9" name="Straight Connector 8"/>
          <p:cNvCxnSpPr/>
          <p:nvPr/>
        </p:nvCxnSpPr>
        <p:spPr>
          <a:xfrm flipV="1">
            <a:off x="186204" y="641935"/>
            <a:ext cx="5465946" cy="8199"/>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301222" y="210716"/>
            <a:ext cx="6096000" cy="369332"/>
          </a:xfrm>
          <a:prstGeom prst="rect">
            <a:avLst/>
          </a:prstGeom>
        </p:spPr>
        <p:txBody>
          <a:bodyPr>
            <a:spAutoFit/>
          </a:bodyPr>
          <a:lstStyle/>
          <a:p>
            <a:pPr lvl="0"/>
            <a:r>
              <a:rPr lang="en-US" b="1" dirty="0">
                <a:latin typeface="Times New Roman" panose="02020603050405020304" pitchFamily="18" charset="0"/>
                <a:cs typeface="Times New Roman" panose="02020603050405020304" pitchFamily="18" charset="0"/>
              </a:rPr>
              <a:t>Definition Circuit quantum electrodynamics (QED) </a:t>
            </a:r>
          </a:p>
        </p:txBody>
      </p:sp>
      <p:sp>
        <p:nvSpPr>
          <p:cNvPr id="13" name="Rectangle 12"/>
          <p:cNvSpPr/>
          <p:nvPr/>
        </p:nvSpPr>
        <p:spPr>
          <a:xfrm>
            <a:off x="186205" y="6272784"/>
            <a:ext cx="6987288" cy="600164"/>
          </a:xfrm>
          <a:prstGeom prst="rect">
            <a:avLst/>
          </a:prstGeom>
        </p:spPr>
        <p:txBody>
          <a:bodyPr wrap="square">
            <a:spAutoFit/>
          </a:bodyPr>
          <a:lstStyle/>
          <a:p>
            <a:pPr marL="228600" indent="-228600">
              <a:buAutoNum type="arabicPeriod"/>
            </a:pPr>
            <a:r>
              <a:rPr lang="en-US" sz="1100" dirty="0" err="1">
                <a:solidFill>
                  <a:srgbClr val="231F20"/>
                </a:solidFill>
                <a:latin typeface="Times New Roman" panose="02020603050405020304" pitchFamily="18" charset="0"/>
                <a:cs typeface="Times New Roman" panose="02020603050405020304" pitchFamily="18" charset="0"/>
              </a:rPr>
              <a:t>Haroche</a:t>
            </a:r>
            <a:r>
              <a:rPr lang="en-US" sz="1100" dirty="0">
                <a:solidFill>
                  <a:srgbClr val="231F20"/>
                </a:solidFill>
                <a:latin typeface="Times New Roman" panose="02020603050405020304" pitchFamily="18" charset="0"/>
                <a:cs typeface="Times New Roman" panose="02020603050405020304" pitchFamily="18" charset="0"/>
              </a:rPr>
              <a:t>, S., and J.-M. </a:t>
            </a:r>
            <a:r>
              <a:rPr lang="en-US" sz="1100" dirty="0" err="1">
                <a:solidFill>
                  <a:srgbClr val="231F20"/>
                </a:solidFill>
                <a:latin typeface="Times New Roman" panose="02020603050405020304" pitchFamily="18" charset="0"/>
                <a:cs typeface="Times New Roman" panose="02020603050405020304" pitchFamily="18" charset="0"/>
              </a:rPr>
              <a:t>Raimond</a:t>
            </a:r>
            <a:r>
              <a:rPr lang="en-US" sz="1100" dirty="0">
                <a:solidFill>
                  <a:srgbClr val="231F20"/>
                </a:solidFill>
                <a:latin typeface="Times New Roman" panose="02020603050405020304" pitchFamily="18" charset="0"/>
                <a:cs typeface="Times New Roman" panose="02020603050405020304" pitchFamily="18" charset="0"/>
              </a:rPr>
              <a:t>, 2006, Exploring the Quantum: Atoms, Cavities, and Photons (Oxford University Press, New York).</a:t>
            </a:r>
          </a:p>
          <a:p>
            <a:pPr marL="228600" indent="-228600">
              <a:buAutoNum type="arabicPeriod"/>
            </a:pPr>
            <a:r>
              <a:rPr lang="en-US" sz="1100" dirty="0">
                <a:latin typeface="Times New Roman" panose="02020603050405020304" pitchFamily="18" charset="0"/>
                <a:cs typeface="Times New Roman" panose="02020603050405020304" pitchFamily="18" charset="0"/>
              </a:rPr>
              <a:t>arXiv:2106.11352v1. 2021 </a:t>
            </a:r>
          </a:p>
        </p:txBody>
      </p:sp>
      <p:pic>
        <p:nvPicPr>
          <p:cNvPr id="16" name="Picture 56" descr="RobStrongcoupling recolored"/>
          <p:cNvPicPr>
            <a:picLocks noChangeAspect="1" noChangeArrowheads="1"/>
          </p:cNvPicPr>
          <p:nvPr/>
        </p:nvPicPr>
        <p:blipFill>
          <a:blip r:embed="rId3" cstate="print"/>
          <a:srcRect b="33777"/>
          <a:stretch>
            <a:fillRect/>
          </a:stretch>
        </p:blipFill>
        <p:spPr bwMode="auto">
          <a:xfrm>
            <a:off x="388397" y="2031417"/>
            <a:ext cx="5533938" cy="2719911"/>
          </a:xfrm>
          <a:prstGeom prst="rect">
            <a:avLst/>
          </a:prstGeom>
          <a:noFill/>
        </p:spPr>
      </p:pic>
      <p:pic>
        <p:nvPicPr>
          <p:cNvPr id="7" name="Picture 6"/>
          <p:cNvPicPr>
            <a:picLocks noChangeAspect="1"/>
          </p:cNvPicPr>
          <p:nvPr/>
        </p:nvPicPr>
        <p:blipFill>
          <a:blip r:embed="rId4"/>
          <a:stretch>
            <a:fillRect/>
          </a:stretch>
        </p:blipFill>
        <p:spPr>
          <a:xfrm>
            <a:off x="6397222" y="941457"/>
            <a:ext cx="5690118" cy="2341077"/>
          </a:xfrm>
          <a:prstGeom prst="rect">
            <a:avLst/>
          </a:prstGeom>
        </p:spPr>
      </p:pic>
      <p:pic>
        <p:nvPicPr>
          <p:cNvPr id="11" name="Picture 10"/>
          <p:cNvPicPr>
            <a:picLocks noChangeAspect="1"/>
          </p:cNvPicPr>
          <p:nvPr/>
        </p:nvPicPr>
        <p:blipFill>
          <a:blip r:embed="rId5"/>
          <a:stretch>
            <a:fillRect/>
          </a:stretch>
        </p:blipFill>
        <p:spPr>
          <a:xfrm>
            <a:off x="7173492" y="3594210"/>
            <a:ext cx="4206075" cy="1539154"/>
          </a:xfrm>
          <a:prstGeom prst="rect">
            <a:avLst/>
          </a:prstGeom>
        </p:spPr>
      </p:pic>
      <p:grpSp>
        <p:nvGrpSpPr>
          <p:cNvPr id="12" name="Group 11"/>
          <p:cNvGrpSpPr/>
          <p:nvPr/>
        </p:nvGrpSpPr>
        <p:grpSpPr>
          <a:xfrm>
            <a:off x="7833267" y="5897508"/>
            <a:ext cx="4117941" cy="951256"/>
            <a:chOff x="186205" y="5866690"/>
            <a:chExt cx="4117941" cy="951256"/>
          </a:xfrm>
        </p:grpSpPr>
        <p:cxnSp>
          <p:nvCxnSpPr>
            <p:cNvPr id="15" name="Straight Connector 14"/>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8" name="Picture 17"/>
            <p:cNvPicPr>
              <a:picLocks noChangeAspect="1"/>
            </p:cNvPicPr>
            <p:nvPr/>
          </p:nvPicPr>
          <p:blipFill>
            <a:blip r:embed="rId7"/>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65220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13</a:t>
            </a:fld>
            <a:endParaRPr lang="fa-IR"/>
          </a:p>
        </p:txBody>
      </p:sp>
      <p:cxnSp>
        <p:nvCxnSpPr>
          <p:cNvPr id="19" name="Straight Connector 18"/>
          <p:cNvCxnSpPr/>
          <p:nvPr/>
        </p:nvCxnSpPr>
        <p:spPr>
          <a:xfrm flipV="1">
            <a:off x="186204" y="637309"/>
            <a:ext cx="1790378" cy="12825"/>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186204" y="174901"/>
            <a:ext cx="6096000" cy="369332"/>
          </a:xfrm>
          <a:prstGeom prst="rect">
            <a:avLst/>
          </a:prstGeom>
        </p:spPr>
        <p:txBody>
          <a:bodyPr>
            <a:spAutoFit/>
          </a:bodyPr>
          <a:lstStyle/>
          <a:p>
            <a:pPr lvl="0"/>
            <a:r>
              <a:rPr lang="en-US" b="1" dirty="0">
                <a:latin typeface="Times New Roman" panose="02020603050405020304" pitchFamily="18" charset="0"/>
                <a:cs typeface="Times New Roman" panose="02020603050405020304" pitchFamily="18" charset="0"/>
              </a:rPr>
              <a:t>Circuit elements</a:t>
            </a:r>
          </a:p>
        </p:txBody>
      </p:sp>
      <p:pic>
        <p:nvPicPr>
          <p:cNvPr id="9" name="Picture 8"/>
          <p:cNvPicPr>
            <a:picLocks noChangeAspect="1"/>
          </p:cNvPicPr>
          <p:nvPr/>
        </p:nvPicPr>
        <p:blipFill>
          <a:blip r:embed="rId2"/>
          <a:stretch>
            <a:fillRect/>
          </a:stretch>
        </p:blipFill>
        <p:spPr>
          <a:xfrm>
            <a:off x="4552641" y="726960"/>
            <a:ext cx="2783824" cy="3063396"/>
          </a:xfrm>
          <a:prstGeom prst="rect">
            <a:avLst/>
          </a:prstGeom>
        </p:spPr>
      </p:pic>
      <p:pic>
        <p:nvPicPr>
          <p:cNvPr id="10" name="Picture 9"/>
          <p:cNvPicPr>
            <a:picLocks noChangeAspect="1"/>
          </p:cNvPicPr>
          <p:nvPr/>
        </p:nvPicPr>
        <p:blipFill>
          <a:blip r:embed="rId3"/>
          <a:stretch>
            <a:fillRect/>
          </a:stretch>
        </p:blipFill>
        <p:spPr>
          <a:xfrm>
            <a:off x="1427606" y="4083075"/>
            <a:ext cx="8209720" cy="1664735"/>
          </a:xfrm>
          <a:prstGeom prst="rect">
            <a:avLst/>
          </a:prstGeom>
        </p:spPr>
      </p:pic>
      <p:grpSp>
        <p:nvGrpSpPr>
          <p:cNvPr id="11" name="Group 10"/>
          <p:cNvGrpSpPr/>
          <p:nvPr/>
        </p:nvGrpSpPr>
        <p:grpSpPr>
          <a:xfrm>
            <a:off x="7833267" y="5897508"/>
            <a:ext cx="4117941" cy="951256"/>
            <a:chOff x="186205" y="5866690"/>
            <a:chExt cx="4117941" cy="951256"/>
          </a:xfrm>
        </p:grpSpPr>
        <p:cxnSp>
          <p:nvCxnSpPr>
            <p:cNvPr id="12" name="Straight Connector 11"/>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5" name="Picture 14"/>
            <p:cNvPicPr>
              <a:picLocks noChangeAspect="1"/>
            </p:cNvPicPr>
            <p:nvPr/>
          </p:nvPicPr>
          <p:blipFill>
            <a:blip r:embed="rId5"/>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947373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14</a:t>
            </a:fld>
            <a:endParaRPr lang="fa-IR"/>
          </a:p>
        </p:txBody>
      </p:sp>
      <p:cxnSp>
        <p:nvCxnSpPr>
          <p:cNvPr id="19" name="Straight Connector 18"/>
          <p:cNvCxnSpPr/>
          <p:nvPr/>
        </p:nvCxnSpPr>
        <p:spPr>
          <a:xfrm flipV="1">
            <a:off x="186204" y="646545"/>
            <a:ext cx="940632" cy="3589"/>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186204" y="174901"/>
            <a:ext cx="6096000" cy="369332"/>
          </a:xfrm>
          <a:prstGeom prst="rect">
            <a:avLst/>
          </a:prstGeom>
        </p:spPr>
        <p:txBody>
          <a:bodyPr>
            <a:spAutoFit/>
          </a:bodyPr>
          <a:lstStyle/>
          <a:p>
            <a:pPr lvl="0"/>
            <a:r>
              <a:rPr lang="en-US" b="1" dirty="0">
                <a:latin typeface="Times New Roman" panose="02020603050405020304" pitchFamily="18" charset="0"/>
                <a:cs typeface="Times New Roman" panose="02020603050405020304" pitchFamily="18" charset="0"/>
              </a:rPr>
              <a:t>A Qubit</a:t>
            </a:r>
          </a:p>
        </p:txBody>
      </p:sp>
      <p:pic>
        <p:nvPicPr>
          <p:cNvPr id="9" name="Picture 8"/>
          <p:cNvPicPr>
            <a:picLocks noChangeAspect="1"/>
          </p:cNvPicPr>
          <p:nvPr/>
        </p:nvPicPr>
        <p:blipFill>
          <a:blip r:embed="rId3"/>
          <a:stretch>
            <a:fillRect/>
          </a:stretch>
        </p:blipFill>
        <p:spPr>
          <a:xfrm>
            <a:off x="2181940" y="760988"/>
            <a:ext cx="7519826" cy="2277534"/>
          </a:xfrm>
          <a:prstGeom prst="rect">
            <a:avLst/>
          </a:prstGeom>
        </p:spPr>
      </p:pic>
      <p:grpSp>
        <p:nvGrpSpPr>
          <p:cNvPr id="5" name="Group 4"/>
          <p:cNvGrpSpPr/>
          <p:nvPr/>
        </p:nvGrpSpPr>
        <p:grpSpPr>
          <a:xfrm>
            <a:off x="2016712" y="3242895"/>
            <a:ext cx="10733054" cy="2446824"/>
            <a:chOff x="1921163" y="3601836"/>
            <a:chExt cx="10733054" cy="2446824"/>
          </a:xfrm>
        </p:grpSpPr>
        <p:sp>
          <p:nvSpPr>
            <p:cNvPr id="10" name="Rectangle 9"/>
            <p:cNvSpPr/>
            <p:nvPr/>
          </p:nvSpPr>
          <p:spPr>
            <a:xfrm>
              <a:off x="1921163" y="3601836"/>
              <a:ext cx="10655346" cy="2446824"/>
            </a:xfrm>
            <a:prstGeom prst="rect">
              <a:avLst/>
            </a:prstGeom>
          </p:spPr>
          <p:txBody>
            <a:bodyPr wrap="square">
              <a:spAutoFit/>
            </a:bodyPr>
            <a:lstStyle/>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r>
                <a:rPr lang="en-US" dirty="0">
                  <a:solidFill>
                    <a:srgbClr val="000000"/>
                  </a:solidFill>
                  <a:latin typeface="Times New Roman" panose="02020603050405020304" pitchFamily="18" charset="0"/>
                  <a:cs typeface="Times New Roman" panose="02020603050405020304" pitchFamily="18" charset="0"/>
                </a:rPr>
                <a:t>To be a useful qubit:</a:t>
              </a:r>
            </a:p>
            <a:p>
              <a:pPr algn="just"/>
              <a:endParaRPr lang="en-US" dirty="0">
                <a:solidFill>
                  <a:srgbClr val="000000"/>
                </a:solidFill>
                <a:latin typeface="Times New Roman" panose="02020603050405020304" pitchFamily="18" charset="0"/>
                <a:cs typeface="Times New Roman" panose="02020603050405020304" pitchFamily="18" charset="0"/>
              </a:endParaRPr>
            </a:p>
            <a:p>
              <a:pPr>
                <a:lnSpc>
                  <a:spcPct val="150000"/>
                </a:lnSpc>
              </a:pPr>
              <a:r>
                <a:rPr lang="en-US" b="1" dirty="0">
                  <a:latin typeface="Times New Roman" panose="02020603050405020304" pitchFamily="18" charset="0"/>
                  <a:cs typeface="Times New Roman" panose="02020603050405020304" pitchFamily="18" charset="0"/>
                </a:rPr>
                <a:t>(1) Proper operating frequency range</a:t>
              </a:r>
            </a:p>
            <a:p>
              <a:pPr>
                <a:lnSpc>
                  <a:spcPct val="150000"/>
                </a:lnSpc>
              </a:pPr>
              <a:r>
                <a:rPr lang="en-US" b="1" dirty="0">
                  <a:latin typeface="Times New Roman" panose="02020603050405020304" pitchFamily="18" charset="0"/>
                  <a:cs typeface="Times New Roman" panose="02020603050405020304" pitchFamily="18" charset="0"/>
                </a:rPr>
                <a:t>(2) Large an-</a:t>
              </a:r>
              <a:r>
                <a:rPr lang="en-US" b="1" dirty="0" err="1">
                  <a:latin typeface="Times New Roman" panose="02020603050405020304" pitchFamily="18" charset="0"/>
                  <a:cs typeface="Times New Roman" panose="02020603050405020304" pitchFamily="18" charset="0"/>
                </a:rPr>
                <a:t>harmonicity</a:t>
              </a:r>
              <a:endParaRPr lang="en-US" b="1" dirty="0">
                <a:latin typeface="Times New Roman" panose="02020603050405020304" pitchFamily="18" charset="0"/>
                <a:cs typeface="Times New Roman" panose="02020603050405020304" pitchFamily="18" charset="0"/>
              </a:endParaRPr>
            </a:p>
            <a:p>
              <a:pPr>
                <a:lnSpc>
                  <a:spcPct val="150000"/>
                </a:lnSpc>
              </a:pPr>
              <a:r>
                <a:rPr lang="en-US" b="1" dirty="0">
                  <a:latin typeface="Times New Roman" panose="02020603050405020304" pitchFamily="18" charset="0"/>
                  <a:cs typeface="Times New Roman" panose="02020603050405020304" pitchFamily="18" charset="0"/>
                </a:rPr>
                <a:t>(3) Long coherence time</a:t>
              </a:r>
            </a:p>
          </p:txBody>
        </p:sp>
        <p:sp>
          <p:nvSpPr>
            <p:cNvPr id="11" name="Rectangle 10"/>
            <p:cNvSpPr/>
            <p:nvPr/>
          </p:nvSpPr>
          <p:spPr>
            <a:xfrm>
              <a:off x="6558217" y="4709832"/>
              <a:ext cx="6096000" cy="1338828"/>
            </a:xfrm>
            <a:prstGeom prst="rect">
              <a:avLst/>
            </a:prstGeom>
          </p:spPr>
          <p:txBody>
            <a:bodyPr>
              <a:spAutoFit/>
            </a:bodyPr>
            <a:lstStyle/>
            <a:p>
              <a:pPr>
                <a:lnSpc>
                  <a:spcPct val="150000"/>
                </a:lnSpc>
              </a:pPr>
              <a:r>
                <a:rPr lang="en-US" b="1" dirty="0">
                  <a:latin typeface="Times New Roman" panose="02020603050405020304" pitchFamily="18" charset="0"/>
                  <a:cs typeface="Times New Roman" panose="02020603050405020304" pitchFamily="18" charset="0"/>
                </a:rPr>
                <a:t>(4) Ease of coupling</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(5) Ease of control</a:t>
              </a:r>
            </a:p>
            <a:p>
              <a:pPr>
                <a:lnSpc>
                  <a:spcPct val="150000"/>
                </a:lnSpc>
              </a:pPr>
              <a:r>
                <a:rPr lang="en-US" b="1" dirty="0">
                  <a:latin typeface="Times New Roman" panose="02020603050405020304" pitchFamily="18" charset="0"/>
                  <a:cs typeface="Times New Roman" panose="02020603050405020304" pitchFamily="18" charset="0"/>
                </a:rPr>
                <a:t>(6) Ease of fabrication</a:t>
              </a:r>
            </a:p>
          </p:txBody>
        </p:sp>
      </p:grpSp>
      <p:grpSp>
        <p:nvGrpSpPr>
          <p:cNvPr id="12" name="Group 11"/>
          <p:cNvGrpSpPr/>
          <p:nvPr/>
        </p:nvGrpSpPr>
        <p:grpSpPr>
          <a:xfrm>
            <a:off x="7833267" y="5897508"/>
            <a:ext cx="4117941" cy="951256"/>
            <a:chOff x="186205" y="5866690"/>
            <a:chExt cx="4117941" cy="951256"/>
          </a:xfrm>
        </p:grpSpPr>
        <p:cxnSp>
          <p:nvCxnSpPr>
            <p:cNvPr id="13" name="Straight Connector 12"/>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6" name="Picture 15"/>
            <p:cNvPicPr>
              <a:picLocks noChangeAspect="1"/>
            </p:cNvPicPr>
            <p:nvPr/>
          </p:nvPicPr>
          <p:blipFill>
            <a:blip r:embed="rId5"/>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1772819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15</a:t>
            </a:fld>
            <a:endParaRPr lang="fa-IR"/>
          </a:p>
        </p:txBody>
      </p:sp>
      <p:sp>
        <p:nvSpPr>
          <p:cNvPr id="9" name="TextBox 8"/>
          <p:cNvSpPr txBox="1"/>
          <p:nvPr/>
        </p:nvSpPr>
        <p:spPr>
          <a:xfrm>
            <a:off x="500900" y="123450"/>
            <a:ext cx="269840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Superconducting  qubits </a:t>
            </a:r>
          </a:p>
        </p:txBody>
      </p:sp>
      <p:cxnSp>
        <p:nvCxnSpPr>
          <p:cNvPr id="10" name="Straight Connector 9"/>
          <p:cNvCxnSpPr/>
          <p:nvPr/>
        </p:nvCxnSpPr>
        <p:spPr>
          <a:xfrm>
            <a:off x="363088" y="575907"/>
            <a:ext cx="2806377" cy="14884"/>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rotWithShape="1">
          <a:blip r:embed="rId2"/>
          <a:srcRect t="33299" r="60431"/>
          <a:stretch/>
        </p:blipFill>
        <p:spPr>
          <a:xfrm>
            <a:off x="4490803" y="947820"/>
            <a:ext cx="1268553" cy="706503"/>
          </a:xfrm>
          <a:prstGeom prst="rect">
            <a:avLst/>
          </a:prstGeom>
        </p:spPr>
      </p:pic>
      <p:pic>
        <p:nvPicPr>
          <p:cNvPr id="13" name="Picture 12"/>
          <p:cNvPicPr>
            <a:picLocks noChangeAspect="1"/>
          </p:cNvPicPr>
          <p:nvPr/>
        </p:nvPicPr>
        <p:blipFill>
          <a:blip r:embed="rId3"/>
          <a:stretch>
            <a:fillRect/>
          </a:stretch>
        </p:blipFill>
        <p:spPr>
          <a:xfrm>
            <a:off x="2519303" y="2175659"/>
            <a:ext cx="1360004" cy="659143"/>
          </a:xfrm>
          <a:prstGeom prst="rect">
            <a:avLst/>
          </a:prstGeom>
        </p:spPr>
      </p:pic>
      <p:sp>
        <p:nvSpPr>
          <p:cNvPr id="15" name="Rectangle 14"/>
          <p:cNvSpPr/>
          <p:nvPr/>
        </p:nvSpPr>
        <p:spPr>
          <a:xfrm>
            <a:off x="722572" y="3833130"/>
            <a:ext cx="5391900" cy="1200329"/>
          </a:xfrm>
          <a:prstGeom prst="rect">
            <a:avLst/>
          </a:prstGeom>
        </p:spPr>
        <p:txBody>
          <a:bodyPr wrap="square">
            <a:spAutoFit/>
          </a:bodyPr>
          <a:lstStyle/>
          <a:p>
            <a:pPr algn="just"/>
            <a:r>
              <a:rPr lang="en-US" dirty="0">
                <a:solidFill>
                  <a:srgbClr val="141414"/>
                </a:solidFill>
                <a:latin typeface="Times New Roman" panose="02020603050405020304" pitchFamily="18" charset="0"/>
                <a:cs typeface="Times New Roman" panose="02020603050405020304" pitchFamily="18" charset="0"/>
              </a:rPr>
              <a:t>Superconducting qubits  quantum state is manipulated by using </a:t>
            </a:r>
            <a:r>
              <a:rPr lang="en-US" b="1" dirty="0">
                <a:solidFill>
                  <a:srgbClr val="141414"/>
                </a:solidFill>
                <a:latin typeface="Times New Roman" panose="02020603050405020304" pitchFamily="18" charset="0"/>
                <a:cs typeface="Times New Roman" panose="02020603050405020304" pitchFamily="18" charset="0"/>
              </a:rPr>
              <a:t>electromagnetic pulses </a:t>
            </a:r>
            <a:r>
              <a:rPr lang="en-US" dirty="0">
                <a:solidFill>
                  <a:srgbClr val="141414"/>
                </a:solidFill>
                <a:latin typeface="Times New Roman" panose="02020603050405020304" pitchFamily="18" charset="0"/>
                <a:cs typeface="Times New Roman" panose="02020603050405020304" pitchFamily="18" charset="0"/>
              </a:rPr>
              <a:t>to control the </a:t>
            </a:r>
            <a:r>
              <a:rPr lang="en-US" b="1" dirty="0">
                <a:solidFill>
                  <a:srgbClr val="141414"/>
                </a:solidFill>
                <a:latin typeface="Times New Roman" panose="02020603050405020304" pitchFamily="18" charset="0"/>
                <a:cs typeface="Times New Roman" panose="02020603050405020304" pitchFamily="18" charset="0"/>
              </a:rPr>
              <a:t>magnetic flux</a:t>
            </a:r>
            <a:r>
              <a:rPr lang="en-US" dirty="0">
                <a:solidFill>
                  <a:srgbClr val="141414"/>
                </a:solidFill>
                <a:latin typeface="Times New Roman" panose="02020603050405020304" pitchFamily="18" charset="0"/>
                <a:cs typeface="Times New Roman" panose="02020603050405020304" pitchFamily="18" charset="0"/>
              </a:rPr>
              <a:t>, the </a:t>
            </a:r>
            <a:r>
              <a:rPr lang="en-US" b="1" dirty="0">
                <a:solidFill>
                  <a:srgbClr val="141414"/>
                </a:solidFill>
                <a:latin typeface="Times New Roman" panose="02020603050405020304" pitchFamily="18" charset="0"/>
                <a:cs typeface="Times New Roman" panose="02020603050405020304" pitchFamily="18" charset="0"/>
              </a:rPr>
              <a:t>electric charge </a:t>
            </a:r>
            <a:r>
              <a:rPr lang="en-US" dirty="0">
                <a:solidFill>
                  <a:srgbClr val="141414"/>
                </a:solidFill>
                <a:latin typeface="Times New Roman" panose="02020603050405020304" pitchFamily="18" charset="0"/>
                <a:cs typeface="Times New Roman" panose="02020603050405020304" pitchFamily="18" charset="0"/>
              </a:rPr>
              <a:t>or the </a:t>
            </a:r>
            <a:r>
              <a:rPr lang="en-US" b="1" dirty="0">
                <a:solidFill>
                  <a:srgbClr val="141414"/>
                </a:solidFill>
                <a:latin typeface="Times New Roman" panose="02020603050405020304" pitchFamily="18" charset="0"/>
                <a:cs typeface="Times New Roman" panose="02020603050405020304" pitchFamily="18" charset="0"/>
              </a:rPr>
              <a:t>phase difference across a Josephson junction</a:t>
            </a:r>
            <a:r>
              <a:rPr lang="en-US" dirty="0">
                <a:solidFill>
                  <a:srgbClr val="141414"/>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sp>
        <p:nvSpPr>
          <p:cNvPr id="4" name="Rectangle 3"/>
          <p:cNvSpPr/>
          <p:nvPr/>
        </p:nvSpPr>
        <p:spPr>
          <a:xfrm>
            <a:off x="1050694" y="1121778"/>
            <a:ext cx="3518912" cy="369332"/>
          </a:xfrm>
          <a:prstGeom prst="rect">
            <a:avLst/>
          </a:prstGeom>
        </p:spPr>
        <p:txBody>
          <a:bodyPr wrap="none">
            <a:spAutoFit/>
          </a:bodyPr>
          <a:lstStyle/>
          <a:p>
            <a:r>
              <a:rPr lang="en-US" b="1" dirty="0">
                <a:solidFill>
                  <a:srgbClr val="141414"/>
                </a:solidFill>
                <a:latin typeface="Times New Roman" panose="02020603050405020304" pitchFamily="18" charset="0"/>
                <a:cs typeface="Times New Roman" panose="02020603050405020304" pitchFamily="18" charset="0"/>
              </a:rPr>
              <a:t>Quantum superposition states of: </a:t>
            </a:r>
            <a:endParaRPr lang="en-US" b="1" dirty="0"/>
          </a:p>
        </p:txBody>
      </p:sp>
      <p:grpSp>
        <p:nvGrpSpPr>
          <p:cNvPr id="29" name="Group 28"/>
          <p:cNvGrpSpPr/>
          <p:nvPr/>
        </p:nvGrpSpPr>
        <p:grpSpPr>
          <a:xfrm>
            <a:off x="7070938" y="590791"/>
            <a:ext cx="4880270" cy="4996665"/>
            <a:chOff x="6949108" y="590791"/>
            <a:chExt cx="4880270" cy="4996665"/>
          </a:xfrm>
        </p:grpSpPr>
        <p:pic>
          <p:nvPicPr>
            <p:cNvPr id="12" name="Picture 11"/>
            <p:cNvPicPr>
              <a:picLocks noChangeAspect="1"/>
            </p:cNvPicPr>
            <p:nvPr/>
          </p:nvPicPr>
          <p:blipFill>
            <a:blip r:embed="rId4"/>
            <a:stretch>
              <a:fillRect/>
            </a:stretch>
          </p:blipFill>
          <p:spPr>
            <a:xfrm>
              <a:off x="6949108" y="590791"/>
              <a:ext cx="4880270" cy="4996665"/>
            </a:xfrm>
            <a:prstGeom prst="rect">
              <a:avLst/>
            </a:prstGeom>
          </p:spPr>
        </p:pic>
        <p:grpSp>
          <p:nvGrpSpPr>
            <p:cNvPr id="28" name="Group 27"/>
            <p:cNvGrpSpPr/>
            <p:nvPr/>
          </p:nvGrpSpPr>
          <p:grpSpPr>
            <a:xfrm>
              <a:off x="7567219" y="3657728"/>
              <a:ext cx="4063949" cy="1828672"/>
              <a:chOff x="7567219" y="3657728"/>
              <a:chExt cx="4063949" cy="1828672"/>
            </a:xfrm>
          </p:grpSpPr>
          <p:sp>
            <p:nvSpPr>
              <p:cNvPr id="18" name="Rounded Rectangle 17"/>
              <p:cNvSpPr/>
              <p:nvPr/>
            </p:nvSpPr>
            <p:spPr>
              <a:xfrm>
                <a:off x="7567219" y="3657728"/>
                <a:ext cx="4063949" cy="18286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567219" y="3929929"/>
                <a:ext cx="1222780" cy="1284269"/>
                <a:chOff x="3169465" y="5208861"/>
                <a:chExt cx="1222780" cy="1284269"/>
              </a:xfrm>
            </p:grpSpPr>
            <p:pic>
              <p:nvPicPr>
                <p:cNvPr id="22" name="Picture 21"/>
                <p:cNvPicPr>
                  <a:picLocks noChangeAspect="1"/>
                </p:cNvPicPr>
                <p:nvPr/>
              </p:nvPicPr>
              <p:blipFill rotWithShape="1">
                <a:blip r:embed="rId4"/>
                <a:srcRect l="65851" t="66593" r="12466" b="7703"/>
                <a:stretch/>
              </p:blipFill>
              <p:spPr>
                <a:xfrm>
                  <a:off x="3169465" y="5208861"/>
                  <a:ext cx="1222780" cy="1284269"/>
                </a:xfrm>
                <a:prstGeom prst="rect">
                  <a:avLst/>
                </a:prstGeom>
              </p:spPr>
            </p:pic>
            <p:sp>
              <p:nvSpPr>
                <p:cNvPr id="23" name="Curved Down Arrow 22"/>
                <p:cNvSpPr/>
                <p:nvPr/>
              </p:nvSpPr>
              <p:spPr>
                <a:xfrm>
                  <a:off x="3578612" y="5661061"/>
                  <a:ext cx="601389" cy="37987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23"/>
              <p:cNvGrpSpPr/>
              <p:nvPr/>
            </p:nvGrpSpPr>
            <p:grpSpPr>
              <a:xfrm>
                <a:off x="10040755" y="3863986"/>
                <a:ext cx="1270373" cy="1284269"/>
                <a:chOff x="5107094" y="5251957"/>
                <a:chExt cx="1270373" cy="1284269"/>
              </a:xfrm>
            </p:grpSpPr>
            <p:pic>
              <p:nvPicPr>
                <p:cNvPr id="25" name="Picture 24"/>
                <p:cNvPicPr>
                  <a:picLocks noChangeAspect="1"/>
                </p:cNvPicPr>
                <p:nvPr/>
              </p:nvPicPr>
              <p:blipFill rotWithShape="1">
                <a:blip r:embed="rId4"/>
                <a:srcRect l="65851" t="66593" r="12466" b="7703"/>
                <a:stretch/>
              </p:blipFill>
              <p:spPr>
                <a:xfrm>
                  <a:off x="5107094" y="5251957"/>
                  <a:ext cx="1270373" cy="1284269"/>
                </a:xfrm>
                <a:prstGeom prst="rect">
                  <a:avLst/>
                </a:prstGeom>
              </p:spPr>
            </p:pic>
            <p:sp>
              <p:nvSpPr>
                <p:cNvPr id="26" name="Curved Up Arrow 25"/>
                <p:cNvSpPr/>
                <p:nvPr/>
              </p:nvSpPr>
              <p:spPr>
                <a:xfrm>
                  <a:off x="5496957" y="5971094"/>
                  <a:ext cx="551424" cy="34404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9" name="Plus 18"/>
              <p:cNvSpPr/>
              <p:nvPr/>
            </p:nvSpPr>
            <p:spPr>
              <a:xfrm>
                <a:off x="9232085" y="4371509"/>
                <a:ext cx="366584" cy="383638"/>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 name="Group 26"/>
          <p:cNvGrpSpPr/>
          <p:nvPr/>
        </p:nvGrpSpPr>
        <p:grpSpPr>
          <a:xfrm>
            <a:off x="7833267" y="5897508"/>
            <a:ext cx="4117941" cy="951256"/>
            <a:chOff x="186205" y="5866690"/>
            <a:chExt cx="4117941" cy="951256"/>
          </a:xfrm>
        </p:grpSpPr>
        <p:cxnSp>
          <p:nvCxnSpPr>
            <p:cNvPr id="30" name="Straight Connector 29"/>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32" name="Picture 31"/>
            <p:cNvPicPr>
              <a:picLocks noChangeAspect="1"/>
            </p:cNvPicPr>
            <p:nvPr/>
          </p:nvPicPr>
          <p:blipFill>
            <a:blip r:embed="rId6"/>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683960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16</a:t>
            </a:fld>
            <a:endParaRPr lang="fa-IR"/>
          </a:p>
        </p:txBody>
      </p:sp>
      <p:sp>
        <p:nvSpPr>
          <p:cNvPr id="9" name="TextBox 8"/>
          <p:cNvSpPr txBox="1"/>
          <p:nvPr/>
        </p:nvSpPr>
        <p:spPr>
          <a:xfrm>
            <a:off x="294176" y="95921"/>
            <a:ext cx="269840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Superconducting  qubits </a:t>
            </a:r>
          </a:p>
        </p:txBody>
      </p:sp>
      <p:cxnSp>
        <p:nvCxnSpPr>
          <p:cNvPr id="10" name="Straight Connector 9"/>
          <p:cNvCxnSpPr/>
          <p:nvPr/>
        </p:nvCxnSpPr>
        <p:spPr>
          <a:xfrm>
            <a:off x="186204" y="502358"/>
            <a:ext cx="2806377" cy="14884"/>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rotWithShape="1">
          <a:blip r:embed="rId2"/>
          <a:srcRect l="1751" t="23292" r="68777" b="27153"/>
          <a:stretch/>
        </p:blipFill>
        <p:spPr>
          <a:xfrm>
            <a:off x="820932" y="2876450"/>
            <a:ext cx="2346037" cy="2438297"/>
          </a:xfrm>
          <a:prstGeom prst="rect">
            <a:avLst/>
          </a:prstGeom>
        </p:spPr>
      </p:pic>
      <p:pic>
        <p:nvPicPr>
          <p:cNvPr id="16" name="Picture 15"/>
          <p:cNvPicPr>
            <a:picLocks noChangeAspect="1"/>
          </p:cNvPicPr>
          <p:nvPr/>
        </p:nvPicPr>
        <p:blipFill rotWithShape="1">
          <a:blip r:embed="rId2"/>
          <a:srcRect l="33791" t="29011" r="36157"/>
          <a:stretch/>
        </p:blipFill>
        <p:spPr>
          <a:xfrm>
            <a:off x="5093983" y="2918094"/>
            <a:ext cx="2044068" cy="2984639"/>
          </a:xfrm>
          <a:prstGeom prst="rect">
            <a:avLst/>
          </a:prstGeom>
        </p:spPr>
      </p:pic>
      <p:pic>
        <p:nvPicPr>
          <p:cNvPr id="17" name="Picture 16"/>
          <p:cNvPicPr>
            <a:picLocks noChangeAspect="1"/>
          </p:cNvPicPr>
          <p:nvPr/>
        </p:nvPicPr>
        <p:blipFill rotWithShape="1">
          <a:blip r:embed="rId2"/>
          <a:srcRect l="65392" t="15702" b="6209"/>
          <a:stretch/>
        </p:blipFill>
        <p:spPr>
          <a:xfrm>
            <a:off x="8978481" y="2797060"/>
            <a:ext cx="2096084" cy="2923524"/>
          </a:xfrm>
          <a:prstGeom prst="rect">
            <a:avLst/>
          </a:prstGeom>
        </p:spPr>
      </p:pic>
      <p:pic>
        <p:nvPicPr>
          <p:cNvPr id="18" name="Picture 17"/>
          <p:cNvPicPr>
            <a:picLocks noChangeAspect="1"/>
          </p:cNvPicPr>
          <p:nvPr/>
        </p:nvPicPr>
        <p:blipFill rotWithShape="1">
          <a:blip r:embed="rId2"/>
          <a:srcRect l="1751" t="83359" r="68777" b="7816"/>
          <a:stretch/>
        </p:blipFill>
        <p:spPr>
          <a:xfrm>
            <a:off x="907516" y="5399896"/>
            <a:ext cx="2346037" cy="434211"/>
          </a:xfrm>
          <a:prstGeom prst="rect">
            <a:avLst/>
          </a:prstGeom>
        </p:spPr>
      </p:pic>
      <p:pic>
        <p:nvPicPr>
          <p:cNvPr id="4" name="Picture 3"/>
          <p:cNvPicPr>
            <a:picLocks noChangeAspect="1"/>
          </p:cNvPicPr>
          <p:nvPr/>
        </p:nvPicPr>
        <p:blipFill>
          <a:blip r:embed="rId3"/>
          <a:stretch>
            <a:fillRect/>
          </a:stretch>
        </p:blipFill>
        <p:spPr>
          <a:xfrm>
            <a:off x="739104" y="1220007"/>
            <a:ext cx="2446355" cy="1577053"/>
          </a:xfrm>
          <a:prstGeom prst="rect">
            <a:avLst/>
          </a:prstGeom>
        </p:spPr>
      </p:pic>
      <p:sp>
        <p:nvSpPr>
          <p:cNvPr id="5" name="Rectangle 4"/>
          <p:cNvSpPr/>
          <p:nvPr/>
        </p:nvSpPr>
        <p:spPr>
          <a:xfrm>
            <a:off x="1011529" y="771285"/>
            <a:ext cx="2173930"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Voltage-driven box</a:t>
            </a:r>
            <a:r>
              <a:rPr lang="en-US" b="1" dirty="0">
                <a:latin typeface="Times New Roman" panose="02020603050405020304" pitchFamily="18" charset="0"/>
                <a:cs typeface="Times New Roman" panose="02020603050405020304" pitchFamily="18" charset="0"/>
              </a:rPr>
              <a:t> </a:t>
            </a:r>
          </a:p>
        </p:txBody>
      </p:sp>
      <p:sp>
        <p:nvSpPr>
          <p:cNvPr id="21" name="Rectangle 20"/>
          <p:cNvSpPr/>
          <p:nvPr/>
        </p:nvSpPr>
        <p:spPr>
          <a:xfrm>
            <a:off x="9004688" y="771285"/>
            <a:ext cx="2648595"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Current-driven junction</a:t>
            </a:r>
            <a:endParaRPr lang="en-US" b="1" dirty="0">
              <a:latin typeface="Times New Roman" panose="02020603050405020304" pitchFamily="18" charset="0"/>
              <a:cs typeface="Times New Roman" panose="02020603050405020304" pitchFamily="18" charset="0"/>
            </a:endParaRPr>
          </a:p>
        </p:txBody>
      </p:sp>
      <p:sp>
        <p:nvSpPr>
          <p:cNvPr id="22" name="Rectangle 21"/>
          <p:cNvSpPr/>
          <p:nvPr/>
        </p:nvSpPr>
        <p:spPr>
          <a:xfrm>
            <a:off x="5029052" y="771285"/>
            <a:ext cx="2173930"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Flux-driven loop</a:t>
            </a:r>
            <a:endParaRPr lang="en-US" b="1"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a:stretch>
            <a:fillRect/>
          </a:stretch>
        </p:blipFill>
        <p:spPr>
          <a:xfrm>
            <a:off x="5093983" y="1217078"/>
            <a:ext cx="2231295" cy="1441197"/>
          </a:xfrm>
          <a:prstGeom prst="rect">
            <a:avLst/>
          </a:prstGeom>
        </p:spPr>
      </p:pic>
      <p:pic>
        <p:nvPicPr>
          <p:cNvPr id="7" name="Picture 6"/>
          <p:cNvPicPr>
            <a:picLocks noChangeAspect="1"/>
          </p:cNvPicPr>
          <p:nvPr/>
        </p:nvPicPr>
        <p:blipFill>
          <a:blip r:embed="rId5"/>
          <a:stretch>
            <a:fillRect/>
          </a:stretch>
        </p:blipFill>
        <p:spPr>
          <a:xfrm>
            <a:off x="8646042" y="1069891"/>
            <a:ext cx="2895600" cy="1885950"/>
          </a:xfrm>
          <a:prstGeom prst="rect">
            <a:avLst/>
          </a:prstGeom>
        </p:spPr>
      </p:pic>
      <p:sp>
        <p:nvSpPr>
          <p:cNvPr id="23" name="Rectangle 22"/>
          <p:cNvSpPr/>
          <p:nvPr/>
        </p:nvSpPr>
        <p:spPr>
          <a:xfrm>
            <a:off x="294176" y="6315267"/>
            <a:ext cx="6697751" cy="461665"/>
          </a:xfrm>
          <a:prstGeom prst="rect">
            <a:avLst/>
          </a:prstGeom>
        </p:spPr>
        <p:txBody>
          <a:bodyPr wrap="square">
            <a:spAutoFit/>
          </a:bodyPr>
          <a:lstStyle/>
          <a:p>
            <a:r>
              <a:rPr lang="en-US" sz="1200" dirty="0">
                <a:solidFill>
                  <a:srgbClr val="222222"/>
                </a:solidFill>
                <a:latin typeface="Times New Roman" panose="02020603050405020304" pitchFamily="18" charset="0"/>
                <a:cs typeface="Times New Roman" panose="02020603050405020304" pitchFamily="18" charset="0"/>
              </a:rPr>
              <a:t>You, J.Q. and </a:t>
            </a:r>
            <a:r>
              <a:rPr lang="en-US" sz="1200" dirty="0" err="1">
                <a:solidFill>
                  <a:srgbClr val="222222"/>
                </a:solidFill>
                <a:latin typeface="Times New Roman" panose="02020603050405020304" pitchFamily="18" charset="0"/>
                <a:cs typeface="Times New Roman" panose="02020603050405020304" pitchFamily="18" charset="0"/>
              </a:rPr>
              <a:t>Nori</a:t>
            </a:r>
            <a:r>
              <a:rPr lang="en-US" sz="1200" dirty="0">
                <a:solidFill>
                  <a:srgbClr val="222222"/>
                </a:solidFill>
                <a:latin typeface="Times New Roman" panose="02020603050405020304" pitchFamily="18" charset="0"/>
                <a:cs typeface="Times New Roman" panose="02020603050405020304" pitchFamily="18" charset="0"/>
              </a:rPr>
              <a:t>, F., 2011. Atomic physics and quantum optics using superconducting circuits. </a:t>
            </a:r>
            <a:r>
              <a:rPr lang="en-US" sz="1200" i="1" dirty="0">
                <a:solidFill>
                  <a:srgbClr val="222222"/>
                </a:solidFill>
                <a:latin typeface="Times New Roman" panose="02020603050405020304" pitchFamily="18" charset="0"/>
                <a:cs typeface="Times New Roman" panose="02020603050405020304" pitchFamily="18" charset="0"/>
              </a:rPr>
              <a:t>Nature</a:t>
            </a:r>
            <a:r>
              <a:rPr lang="en-US" sz="1200" dirty="0">
                <a:solidFill>
                  <a:srgbClr val="222222"/>
                </a:solidFill>
                <a:latin typeface="Times New Roman" panose="02020603050405020304" pitchFamily="18" charset="0"/>
                <a:cs typeface="Times New Roman" panose="02020603050405020304" pitchFamily="18" charset="0"/>
              </a:rPr>
              <a:t>, </a:t>
            </a:r>
            <a:r>
              <a:rPr lang="en-US" sz="1200" i="1" dirty="0">
                <a:solidFill>
                  <a:srgbClr val="222222"/>
                </a:solidFill>
                <a:latin typeface="Times New Roman" panose="02020603050405020304" pitchFamily="18" charset="0"/>
                <a:cs typeface="Times New Roman" panose="02020603050405020304" pitchFamily="18" charset="0"/>
              </a:rPr>
              <a:t>474</a:t>
            </a:r>
            <a:r>
              <a:rPr lang="en-US" sz="1200" dirty="0">
                <a:solidFill>
                  <a:srgbClr val="222222"/>
                </a:solidFill>
                <a:latin typeface="Times New Roman" panose="02020603050405020304" pitchFamily="18" charset="0"/>
                <a:cs typeface="Times New Roman" panose="02020603050405020304" pitchFamily="18" charset="0"/>
              </a:rPr>
              <a:t>(7353), pp.589-597.</a:t>
            </a:r>
            <a:endParaRPr lang="en-US" sz="1200" dirty="0">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7833267" y="5897508"/>
            <a:ext cx="4117941" cy="951256"/>
            <a:chOff x="186205" y="5866690"/>
            <a:chExt cx="4117941" cy="951256"/>
          </a:xfrm>
        </p:grpSpPr>
        <p:cxnSp>
          <p:nvCxnSpPr>
            <p:cNvPr id="24" name="Straight Connector 23"/>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6" name="Picture 25"/>
            <p:cNvPicPr>
              <a:picLocks noChangeAspect="1"/>
            </p:cNvPicPr>
            <p:nvPr/>
          </p:nvPicPr>
          <p:blipFill>
            <a:blip r:embed="rId7"/>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651733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17</a:t>
            </a:fld>
            <a:endParaRPr lang="fa-IR"/>
          </a:p>
        </p:txBody>
      </p:sp>
      <p:cxnSp>
        <p:nvCxnSpPr>
          <p:cNvPr id="9" name="Straight Connector 8"/>
          <p:cNvCxnSpPr/>
          <p:nvPr/>
        </p:nvCxnSpPr>
        <p:spPr>
          <a:xfrm flipV="1">
            <a:off x="292606" y="520995"/>
            <a:ext cx="4321924" cy="295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171349" y="6516758"/>
            <a:ext cx="6391617" cy="246221"/>
          </a:xfrm>
          <a:prstGeom prst="rect">
            <a:avLst/>
          </a:prstGeom>
        </p:spPr>
        <p:txBody>
          <a:bodyPr wrap="square">
            <a:spAutoFit/>
          </a:bodyPr>
          <a:lstStyle/>
          <a:p>
            <a:r>
              <a:rPr lang="en-US" sz="1000" dirty="0">
                <a:solidFill>
                  <a:srgbClr val="231F20"/>
                </a:solidFill>
                <a:latin typeface="Times New Roman" panose="02020603050405020304" pitchFamily="18" charset="0"/>
                <a:cs typeface="Times New Roman" panose="02020603050405020304" pitchFamily="18" charset="0"/>
              </a:rPr>
              <a:t>1. </a:t>
            </a:r>
            <a:r>
              <a:rPr lang="en-US" sz="1000" dirty="0" err="1">
                <a:solidFill>
                  <a:srgbClr val="231F20"/>
                </a:solidFill>
                <a:latin typeface="Times New Roman" panose="02020603050405020304" pitchFamily="18" charset="0"/>
                <a:cs typeface="Times New Roman" panose="02020603050405020304" pitchFamily="18" charset="0"/>
              </a:rPr>
              <a:t>Devoret</a:t>
            </a:r>
            <a:r>
              <a:rPr lang="en-US" sz="1000" dirty="0">
                <a:solidFill>
                  <a:srgbClr val="231F20"/>
                </a:solidFill>
                <a:latin typeface="Times New Roman" panose="02020603050405020304" pitchFamily="18" charset="0"/>
                <a:cs typeface="Times New Roman" panose="02020603050405020304" pitchFamily="18" charset="0"/>
              </a:rPr>
              <a:t>, M., Martinis, J., &amp; Clarke, J. (1985) Physical Review Letters, 55(18), 1908-1911</a:t>
            </a:r>
          </a:p>
        </p:txBody>
      </p:sp>
      <p:sp>
        <p:nvSpPr>
          <p:cNvPr id="11" name="TextBox 10"/>
          <p:cNvSpPr txBox="1"/>
          <p:nvPr/>
        </p:nvSpPr>
        <p:spPr>
          <a:xfrm>
            <a:off x="399009" y="80325"/>
            <a:ext cx="4619557"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Quantum behavior in Josephson junction </a:t>
            </a:r>
          </a:p>
        </p:txBody>
      </p:sp>
      <p:sp>
        <p:nvSpPr>
          <p:cNvPr id="12" name="Content Placeholder 2">
            <a:extLst>
              <a:ext uri="{FF2B5EF4-FFF2-40B4-BE49-F238E27FC236}">
                <a16:creationId xmlns:a16="http://schemas.microsoft.com/office/drawing/2014/main" id="{CED267BC-660F-43A4-8DE6-196DAB21A78D}"/>
              </a:ext>
            </a:extLst>
          </p:cNvPr>
          <p:cNvSpPr txBox="1">
            <a:spLocks/>
          </p:cNvSpPr>
          <p:nvPr/>
        </p:nvSpPr>
        <p:spPr>
          <a:xfrm>
            <a:off x="399009" y="764660"/>
            <a:ext cx="6546735" cy="917992"/>
          </a:xfrm>
          <a:prstGeom prst="rect">
            <a:avLst/>
          </a:prstGeom>
        </p:spPr>
        <p:txBody>
          <a:bodyP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None/>
            </a:pPr>
            <a:r>
              <a:rPr lang="en-US" sz="1800" dirty="0">
                <a:latin typeface="Times New Roman" panose="02020603050405020304" pitchFamily="18" charset="0"/>
                <a:cs typeface="Times New Roman" panose="02020603050405020304" pitchFamily="18" charset="0"/>
              </a:rPr>
              <a:t>In 1985 Experiment done by John Clarke, Michele </a:t>
            </a:r>
            <a:r>
              <a:rPr lang="en-US" sz="1800" dirty="0" err="1">
                <a:latin typeface="Times New Roman" panose="02020603050405020304" pitchFamily="18" charset="0"/>
                <a:cs typeface="Times New Roman" panose="02020603050405020304" pitchFamily="18" charset="0"/>
              </a:rPr>
              <a:t>Devoret</a:t>
            </a:r>
            <a:r>
              <a:rPr lang="en-US" sz="1800" dirty="0">
                <a:latin typeface="Times New Roman" panose="02020603050405020304" pitchFamily="18" charset="0"/>
                <a:cs typeface="Times New Roman" panose="02020603050405020304" pitchFamily="18" charset="0"/>
              </a:rPr>
              <a:t> and John Martinis reveal the quantum behavior in Josephson junction [1].</a:t>
            </a:r>
          </a:p>
        </p:txBody>
      </p:sp>
      <p:pic>
        <p:nvPicPr>
          <p:cNvPr id="13" name="Picture 12">
            <a:extLst>
              <a:ext uri="{FF2B5EF4-FFF2-40B4-BE49-F238E27FC236}">
                <a16:creationId xmlns:a16="http://schemas.microsoft.com/office/drawing/2014/main" id="{2FD7719F-037E-4BDC-9026-CE138A736736}"/>
              </a:ext>
            </a:extLst>
          </p:cNvPr>
          <p:cNvPicPr>
            <a:picLocks noChangeAspect="1"/>
          </p:cNvPicPr>
          <p:nvPr/>
        </p:nvPicPr>
        <p:blipFill rotWithShape="1">
          <a:blip r:embed="rId2"/>
          <a:srcRect l="48491"/>
          <a:stretch/>
        </p:blipFill>
        <p:spPr>
          <a:xfrm>
            <a:off x="1928329" y="1636357"/>
            <a:ext cx="3732670" cy="1764249"/>
          </a:xfrm>
          <a:prstGeom prst="rect">
            <a:avLst/>
          </a:prstGeom>
          <a:ln w="19050">
            <a:solidFill>
              <a:schemeClr val="tx1"/>
            </a:solidFill>
          </a:ln>
        </p:spPr>
      </p:pic>
      <p:pic>
        <p:nvPicPr>
          <p:cNvPr id="15" name="Picture 14"/>
          <p:cNvPicPr>
            <a:picLocks noChangeAspect="1"/>
          </p:cNvPicPr>
          <p:nvPr/>
        </p:nvPicPr>
        <p:blipFill rotWithShape="1">
          <a:blip r:embed="rId3"/>
          <a:srcRect b="46536"/>
          <a:stretch/>
        </p:blipFill>
        <p:spPr>
          <a:xfrm>
            <a:off x="7259166" y="788074"/>
            <a:ext cx="4500732" cy="2616493"/>
          </a:xfrm>
          <a:prstGeom prst="rect">
            <a:avLst/>
          </a:prstGeom>
          <a:ln w="19050">
            <a:solidFill>
              <a:schemeClr val="tx1"/>
            </a:solidFill>
          </a:ln>
        </p:spPr>
      </p:pic>
      <p:pic>
        <p:nvPicPr>
          <p:cNvPr id="23" name="Picture 22"/>
          <p:cNvPicPr>
            <a:picLocks noChangeAspect="1"/>
          </p:cNvPicPr>
          <p:nvPr/>
        </p:nvPicPr>
        <p:blipFill>
          <a:blip r:embed="rId4"/>
          <a:stretch>
            <a:fillRect/>
          </a:stretch>
        </p:blipFill>
        <p:spPr>
          <a:xfrm>
            <a:off x="3794664" y="3522593"/>
            <a:ext cx="4955931" cy="2750192"/>
          </a:xfrm>
          <a:prstGeom prst="rect">
            <a:avLst/>
          </a:prstGeom>
        </p:spPr>
      </p:pic>
      <p:grpSp>
        <p:nvGrpSpPr>
          <p:cNvPr id="16" name="Group 15"/>
          <p:cNvGrpSpPr/>
          <p:nvPr/>
        </p:nvGrpSpPr>
        <p:grpSpPr>
          <a:xfrm>
            <a:off x="7833267" y="5897508"/>
            <a:ext cx="4117941" cy="951256"/>
            <a:chOff x="186205" y="5866690"/>
            <a:chExt cx="4117941" cy="951256"/>
          </a:xfrm>
        </p:grpSpPr>
        <p:cxnSp>
          <p:nvCxnSpPr>
            <p:cNvPr id="17" name="Straight Connector 16"/>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9" name="Picture 18"/>
            <p:cNvPicPr>
              <a:picLocks noChangeAspect="1"/>
            </p:cNvPicPr>
            <p:nvPr/>
          </p:nvPicPr>
          <p:blipFill>
            <a:blip r:embed="rId6"/>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439972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18</a:t>
            </a:fld>
            <a:endParaRPr lang="fa-IR"/>
          </a:p>
        </p:txBody>
      </p:sp>
      <p:sp>
        <p:nvSpPr>
          <p:cNvPr id="9" name="TextBox 8"/>
          <p:cNvSpPr txBox="1"/>
          <p:nvPr/>
        </p:nvSpPr>
        <p:spPr>
          <a:xfrm>
            <a:off x="294176" y="216150"/>
            <a:ext cx="269840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Harmonic Oscillator </a:t>
            </a:r>
          </a:p>
        </p:txBody>
      </p:sp>
      <p:cxnSp>
        <p:nvCxnSpPr>
          <p:cNvPr id="10" name="Straight Connector 9"/>
          <p:cNvCxnSpPr/>
          <p:nvPr/>
        </p:nvCxnSpPr>
        <p:spPr>
          <a:xfrm>
            <a:off x="186204" y="650134"/>
            <a:ext cx="2307614" cy="564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2" name="Picture 11"/>
          <p:cNvPicPr>
            <a:picLocks noChangeAspect="1"/>
          </p:cNvPicPr>
          <p:nvPr/>
        </p:nvPicPr>
        <p:blipFill>
          <a:blip r:embed="rId2"/>
          <a:stretch>
            <a:fillRect/>
          </a:stretch>
        </p:blipFill>
        <p:spPr>
          <a:xfrm>
            <a:off x="601430" y="2050443"/>
            <a:ext cx="2793310" cy="1527319"/>
          </a:xfrm>
          <a:prstGeom prst="rect">
            <a:avLst/>
          </a:prstGeom>
        </p:spPr>
      </p:pic>
      <p:pic>
        <p:nvPicPr>
          <p:cNvPr id="16" name="Picture 15"/>
          <p:cNvPicPr>
            <a:picLocks noChangeAspect="1"/>
          </p:cNvPicPr>
          <p:nvPr/>
        </p:nvPicPr>
        <p:blipFill>
          <a:blip r:embed="rId3"/>
          <a:stretch>
            <a:fillRect/>
          </a:stretch>
        </p:blipFill>
        <p:spPr>
          <a:xfrm>
            <a:off x="781199" y="4040668"/>
            <a:ext cx="2571750" cy="666750"/>
          </a:xfrm>
          <a:prstGeom prst="rect">
            <a:avLst/>
          </a:prstGeom>
        </p:spPr>
      </p:pic>
      <p:pic>
        <p:nvPicPr>
          <p:cNvPr id="18" name="Picture 17"/>
          <p:cNvPicPr>
            <a:picLocks noChangeAspect="1"/>
          </p:cNvPicPr>
          <p:nvPr/>
        </p:nvPicPr>
        <p:blipFill>
          <a:blip r:embed="rId4"/>
          <a:stretch>
            <a:fillRect/>
          </a:stretch>
        </p:blipFill>
        <p:spPr>
          <a:xfrm>
            <a:off x="4849724" y="1320307"/>
            <a:ext cx="3490037" cy="794761"/>
          </a:xfrm>
          <a:prstGeom prst="rect">
            <a:avLst/>
          </a:prstGeom>
        </p:spPr>
      </p:pic>
      <p:pic>
        <p:nvPicPr>
          <p:cNvPr id="21" name="Picture 20"/>
          <p:cNvPicPr>
            <a:picLocks noChangeAspect="1"/>
          </p:cNvPicPr>
          <p:nvPr/>
        </p:nvPicPr>
        <p:blipFill>
          <a:blip r:embed="rId5"/>
          <a:stretch>
            <a:fillRect/>
          </a:stretch>
        </p:blipFill>
        <p:spPr>
          <a:xfrm>
            <a:off x="5021399" y="3114855"/>
            <a:ext cx="2578034" cy="925813"/>
          </a:xfrm>
          <a:prstGeom prst="rect">
            <a:avLst/>
          </a:prstGeom>
        </p:spPr>
      </p:pic>
      <p:pic>
        <p:nvPicPr>
          <p:cNvPr id="22" name="Picture 21"/>
          <p:cNvPicPr>
            <a:picLocks noChangeAspect="1"/>
          </p:cNvPicPr>
          <p:nvPr/>
        </p:nvPicPr>
        <p:blipFill>
          <a:blip r:embed="rId6"/>
          <a:stretch>
            <a:fillRect/>
          </a:stretch>
        </p:blipFill>
        <p:spPr>
          <a:xfrm>
            <a:off x="5323546" y="4614746"/>
            <a:ext cx="1973740" cy="685223"/>
          </a:xfrm>
          <a:prstGeom prst="rect">
            <a:avLst/>
          </a:prstGeom>
        </p:spPr>
      </p:pic>
      <p:pic>
        <p:nvPicPr>
          <p:cNvPr id="23" name="Picture 22"/>
          <p:cNvPicPr>
            <a:picLocks noChangeAspect="1"/>
          </p:cNvPicPr>
          <p:nvPr/>
        </p:nvPicPr>
        <p:blipFill>
          <a:blip r:embed="rId7"/>
          <a:stretch>
            <a:fillRect/>
          </a:stretch>
        </p:blipFill>
        <p:spPr>
          <a:xfrm>
            <a:off x="8805210" y="1497835"/>
            <a:ext cx="3034171" cy="3459523"/>
          </a:xfrm>
          <a:prstGeom prst="rect">
            <a:avLst/>
          </a:prstGeom>
        </p:spPr>
      </p:pic>
      <p:sp>
        <p:nvSpPr>
          <p:cNvPr id="24" name="Right Arrow 23"/>
          <p:cNvSpPr/>
          <p:nvPr/>
        </p:nvSpPr>
        <p:spPr>
          <a:xfrm rot="5400000">
            <a:off x="6178109" y="2415533"/>
            <a:ext cx="480290" cy="35297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Rectangle 24"/>
          <p:cNvSpPr/>
          <p:nvPr/>
        </p:nvSpPr>
        <p:spPr>
          <a:xfrm>
            <a:off x="6310416" y="400816"/>
            <a:ext cx="4387181" cy="369332"/>
          </a:xfrm>
          <a:prstGeom prst="rect">
            <a:avLst/>
          </a:prstGeom>
          <a:solidFill>
            <a:schemeClr val="accent3">
              <a:lumMod val="20000"/>
              <a:lumOff val="80000"/>
            </a:schemeClr>
          </a:solidFill>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Quantum Mechanical Harmonic Oscillator</a:t>
            </a:r>
            <a:r>
              <a:rPr lang="en-US" dirty="0">
                <a:latin typeface="Times New Roman" panose="02020603050405020304" pitchFamily="18" charset="0"/>
                <a:cs typeface="Times New Roman" panose="02020603050405020304" pitchFamily="18" charset="0"/>
              </a:rPr>
              <a:t> </a:t>
            </a:r>
          </a:p>
        </p:txBody>
      </p:sp>
      <p:sp>
        <p:nvSpPr>
          <p:cNvPr id="26" name="Rectangle 25"/>
          <p:cNvSpPr/>
          <p:nvPr/>
        </p:nvSpPr>
        <p:spPr>
          <a:xfrm>
            <a:off x="665071" y="1128503"/>
            <a:ext cx="3048000" cy="369332"/>
          </a:xfrm>
          <a:prstGeom prst="rect">
            <a:avLst/>
          </a:prstGeom>
          <a:solidFill>
            <a:schemeClr val="accent3">
              <a:lumMod val="20000"/>
              <a:lumOff val="80000"/>
            </a:schemeClr>
          </a:solidFill>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Classical harmonic oscillator</a:t>
            </a:r>
            <a:r>
              <a:rPr lang="en-US" b="1" dirty="0">
                <a:latin typeface="Times New Roman" panose="02020603050405020304" pitchFamily="18" charset="0"/>
                <a:cs typeface="Times New Roman" panose="02020603050405020304" pitchFamily="18" charset="0"/>
              </a:rPr>
              <a:t> </a:t>
            </a:r>
          </a:p>
        </p:txBody>
      </p:sp>
      <p:grpSp>
        <p:nvGrpSpPr>
          <p:cNvPr id="29" name="Group 28"/>
          <p:cNvGrpSpPr/>
          <p:nvPr/>
        </p:nvGrpSpPr>
        <p:grpSpPr>
          <a:xfrm>
            <a:off x="7833267" y="5897508"/>
            <a:ext cx="4117941" cy="951256"/>
            <a:chOff x="186205" y="5866690"/>
            <a:chExt cx="4117941" cy="951256"/>
          </a:xfrm>
        </p:grpSpPr>
        <p:cxnSp>
          <p:nvCxnSpPr>
            <p:cNvPr id="30" name="Straight Connector 29"/>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32" name="Picture 31"/>
            <p:cNvPicPr>
              <a:picLocks noChangeAspect="1"/>
            </p:cNvPicPr>
            <p:nvPr/>
          </p:nvPicPr>
          <p:blipFill>
            <a:blip r:embed="rId9"/>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1907856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19</a:t>
            </a:fld>
            <a:endParaRPr lang="fa-IR"/>
          </a:p>
        </p:txBody>
      </p:sp>
      <p:sp>
        <p:nvSpPr>
          <p:cNvPr id="9" name="Rectangle 8"/>
          <p:cNvSpPr/>
          <p:nvPr/>
        </p:nvSpPr>
        <p:spPr>
          <a:xfrm>
            <a:off x="403080" y="194905"/>
            <a:ext cx="3254520"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Classical LC Resonant Circuit</a:t>
            </a:r>
            <a:endParaRPr lang="en-US" dirty="0">
              <a:latin typeface="Times New Roman" panose="02020603050405020304" pitchFamily="18" charset="0"/>
              <a:cs typeface="Times New Roman" panose="02020603050405020304" pitchFamily="18" charset="0"/>
            </a:endParaRPr>
          </a:p>
        </p:txBody>
      </p:sp>
      <p:cxnSp>
        <p:nvCxnSpPr>
          <p:cNvPr id="10" name="Straight Connector 9"/>
          <p:cNvCxnSpPr/>
          <p:nvPr/>
        </p:nvCxnSpPr>
        <p:spPr>
          <a:xfrm>
            <a:off x="403080" y="628889"/>
            <a:ext cx="3125032" cy="7440"/>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a:blip r:embed="rId3"/>
          <a:stretch>
            <a:fillRect/>
          </a:stretch>
        </p:blipFill>
        <p:spPr>
          <a:xfrm>
            <a:off x="3490456" y="1134427"/>
            <a:ext cx="2169246" cy="614231"/>
          </a:xfrm>
          <a:prstGeom prst="rect">
            <a:avLst/>
          </a:prstGeom>
        </p:spPr>
      </p:pic>
      <p:sp>
        <p:nvSpPr>
          <p:cNvPr id="12" name="Right Arrow 11"/>
          <p:cNvSpPr/>
          <p:nvPr/>
        </p:nvSpPr>
        <p:spPr>
          <a:xfrm>
            <a:off x="6326020" y="1215544"/>
            <a:ext cx="1828800" cy="4519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3" name="Picture 12"/>
          <p:cNvPicPr>
            <a:picLocks noChangeAspect="1"/>
          </p:cNvPicPr>
          <p:nvPr/>
        </p:nvPicPr>
        <p:blipFill>
          <a:blip r:embed="rId4"/>
          <a:stretch>
            <a:fillRect/>
          </a:stretch>
        </p:blipFill>
        <p:spPr>
          <a:xfrm>
            <a:off x="6758794" y="852294"/>
            <a:ext cx="907329" cy="291158"/>
          </a:xfrm>
          <a:prstGeom prst="rect">
            <a:avLst/>
          </a:prstGeom>
        </p:spPr>
      </p:pic>
      <p:pic>
        <p:nvPicPr>
          <p:cNvPr id="15" name="Picture 14"/>
          <p:cNvPicPr>
            <a:picLocks noChangeAspect="1"/>
          </p:cNvPicPr>
          <p:nvPr/>
        </p:nvPicPr>
        <p:blipFill>
          <a:blip r:embed="rId5"/>
          <a:stretch>
            <a:fillRect/>
          </a:stretch>
        </p:blipFill>
        <p:spPr>
          <a:xfrm>
            <a:off x="6802935" y="1799695"/>
            <a:ext cx="874969" cy="369599"/>
          </a:xfrm>
          <a:prstGeom prst="rect">
            <a:avLst/>
          </a:prstGeom>
        </p:spPr>
      </p:pic>
      <p:pic>
        <p:nvPicPr>
          <p:cNvPr id="16" name="Picture 15"/>
          <p:cNvPicPr>
            <a:picLocks noChangeAspect="1"/>
          </p:cNvPicPr>
          <p:nvPr/>
        </p:nvPicPr>
        <p:blipFill>
          <a:blip r:embed="rId6"/>
          <a:stretch>
            <a:fillRect/>
          </a:stretch>
        </p:blipFill>
        <p:spPr>
          <a:xfrm>
            <a:off x="8996523" y="1042797"/>
            <a:ext cx="1735044" cy="670358"/>
          </a:xfrm>
          <a:prstGeom prst="rect">
            <a:avLst/>
          </a:prstGeom>
        </p:spPr>
      </p:pic>
      <p:pic>
        <p:nvPicPr>
          <p:cNvPr id="17" name="Picture 16"/>
          <p:cNvPicPr>
            <a:picLocks noChangeAspect="1"/>
          </p:cNvPicPr>
          <p:nvPr/>
        </p:nvPicPr>
        <p:blipFill>
          <a:blip r:embed="rId7"/>
          <a:stretch>
            <a:fillRect/>
          </a:stretch>
        </p:blipFill>
        <p:spPr>
          <a:xfrm>
            <a:off x="9058127" y="3129652"/>
            <a:ext cx="1719432" cy="604549"/>
          </a:xfrm>
          <a:prstGeom prst="rect">
            <a:avLst/>
          </a:prstGeom>
        </p:spPr>
      </p:pic>
      <p:sp>
        <p:nvSpPr>
          <p:cNvPr id="18" name="Right Arrow 17"/>
          <p:cNvSpPr/>
          <p:nvPr/>
        </p:nvSpPr>
        <p:spPr>
          <a:xfrm rot="5400000">
            <a:off x="9117383" y="2238634"/>
            <a:ext cx="1041329" cy="4519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1" name="Picture 20"/>
          <p:cNvPicPr>
            <a:picLocks noChangeAspect="1"/>
          </p:cNvPicPr>
          <p:nvPr/>
        </p:nvPicPr>
        <p:blipFill>
          <a:blip r:embed="rId8"/>
          <a:stretch>
            <a:fillRect/>
          </a:stretch>
        </p:blipFill>
        <p:spPr>
          <a:xfrm>
            <a:off x="6584421" y="3988363"/>
            <a:ext cx="1311996" cy="370257"/>
          </a:xfrm>
          <a:prstGeom prst="rect">
            <a:avLst/>
          </a:prstGeom>
        </p:spPr>
      </p:pic>
      <p:sp>
        <p:nvSpPr>
          <p:cNvPr id="22" name="Right Arrow 21"/>
          <p:cNvSpPr/>
          <p:nvPr/>
        </p:nvSpPr>
        <p:spPr>
          <a:xfrm rot="10800000">
            <a:off x="5453985" y="3347965"/>
            <a:ext cx="3516946" cy="4519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Rectangle 22"/>
          <p:cNvSpPr/>
          <p:nvPr/>
        </p:nvSpPr>
        <p:spPr>
          <a:xfrm>
            <a:off x="5612963" y="2898840"/>
            <a:ext cx="3445164"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Quantization of the </a:t>
            </a:r>
            <a:r>
              <a:rPr lang="en-US" b="1" i="1" dirty="0">
                <a:solidFill>
                  <a:srgbClr val="000000"/>
                </a:solidFill>
                <a:latin typeface="Times New Roman" panose="02020603050405020304" pitchFamily="18" charset="0"/>
                <a:cs typeface="Times New Roman" panose="02020603050405020304" pitchFamily="18" charset="0"/>
              </a:rPr>
              <a:t>LC </a:t>
            </a:r>
            <a:r>
              <a:rPr lang="en-US" b="1" dirty="0">
                <a:solidFill>
                  <a:srgbClr val="000000"/>
                </a:solidFill>
                <a:latin typeface="Times New Roman" panose="02020603050405020304" pitchFamily="18" charset="0"/>
                <a:cs typeface="Times New Roman" panose="02020603050405020304" pitchFamily="18" charset="0"/>
              </a:rPr>
              <a:t>Circuit</a:t>
            </a:r>
            <a:r>
              <a:rPr lang="en-US" dirty="0">
                <a:latin typeface="Times New Roman" panose="02020603050405020304" pitchFamily="18" charset="0"/>
                <a:cs typeface="Times New Roman" panose="02020603050405020304" pitchFamily="18" charset="0"/>
              </a:rPr>
              <a:t> </a:t>
            </a:r>
          </a:p>
        </p:txBody>
      </p:sp>
      <p:pic>
        <p:nvPicPr>
          <p:cNvPr id="24" name="Picture 23"/>
          <p:cNvPicPr>
            <a:picLocks noChangeAspect="1"/>
          </p:cNvPicPr>
          <p:nvPr/>
        </p:nvPicPr>
        <p:blipFill>
          <a:blip r:embed="rId9"/>
          <a:stretch>
            <a:fillRect/>
          </a:stretch>
        </p:blipFill>
        <p:spPr>
          <a:xfrm>
            <a:off x="2895188" y="2898840"/>
            <a:ext cx="2556985" cy="1446715"/>
          </a:xfrm>
          <a:prstGeom prst="rect">
            <a:avLst/>
          </a:prstGeom>
        </p:spPr>
      </p:pic>
      <p:sp>
        <p:nvSpPr>
          <p:cNvPr id="25" name="Right Arrow 24"/>
          <p:cNvSpPr/>
          <p:nvPr/>
        </p:nvSpPr>
        <p:spPr>
          <a:xfrm rot="5400000">
            <a:off x="3846166" y="4663237"/>
            <a:ext cx="623642" cy="4519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6" name="Picture 25"/>
          <p:cNvPicPr>
            <a:picLocks noChangeAspect="1"/>
          </p:cNvPicPr>
          <p:nvPr/>
        </p:nvPicPr>
        <p:blipFill>
          <a:blip r:embed="rId10"/>
          <a:stretch>
            <a:fillRect/>
          </a:stretch>
        </p:blipFill>
        <p:spPr>
          <a:xfrm>
            <a:off x="2817319" y="5288442"/>
            <a:ext cx="2229340" cy="714632"/>
          </a:xfrm>
          <a:prstGeom prst="rect">
            <a:avLst/>
          </a:prstGeom>
        </p:spPr>
      </p:pic>
      <p:pic>
        <p:nvPicPr>
          <p:cNvPr id="27" name="Picture 26"/>
          <p:cNvPicPr>
            <a:picLocks noChangeAspect="1"/>
          </p:cNvPicPr>
          <p:nvPr/>
        </p:nvPicPr>
        <p:blipFill>
          <a:blip r:embed="rId11"/>
          <a:stretch>
            <a:fillRect/>
          </a:stretch>
        </p:blipFill>
        <p:spPr>
          <a:xfrm>
            <a:off x="503963" y="1354684"/>
            <a:ext cx="2006421" cy="2816996"/>
          </a:xfrm>
          <a:prstGeom prst="rect">
            <a:avLst/>
          </a:prstGeom>
        </p:spPr>
      </p:pic>
      <p:sp>
        <p:nvSpPr>
          <p:cNvPr id="3" name="Rectangle 2"/>
          <p:cNvSpPr/>
          <p:nvPr/>
        </p:nvSpPr>
        <p:spPr>
          <a:xfrm>
            <a:off x="9864045" y="2014845"/>
            <a:ext cx="1992783" cy="646331"/>
          </a:xfrm>
          <a:prstGeom prst="rect">
            <a:avLst/>
          </a:prstGeom>
        </p:spPr>
        <p:txBody>
          <a:bodyPr wrap="square">
            <a:spAutoFit/>
          </a:bodyPr>
          <a:lstStyle/>
          <a:p>
            <a:pPr algn="ctr"/>
            <a:r>
              <a:rPr lang="en-US" dirty="0">
                <a:solidFill>
                  <a:srgbClr val="000000"/>
                </a:solidFill>
                <a:latin typeface="Times New Roman" panose="02020603050405020304" pitchFamily="18" charset="0"/>
                <a:cs typeface="Times New Roman" panose="02020603050405020304" pitchFamily="18" charset="0"/>
              </a:rPr>
              <a:t>Euler-Lagrange equation of motion</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5659702" y="5181054"/>
            <a:ext cx="3660297" cy="369332"/>
          </a:xfrm>
          <a:prstGeom prst="rect">
            <a:avLst/>
          </a:prstGeom>
          <a:solidFill>
            <a:schemeClr val="tx2">
              <a:lumMod val="20000"/>
              <a:lumOff val="80000"/>
            </a:schemeClr>
          </a:solidFill>
        </p:spPr>
        <p:txBody>
          <a:bodyPr wrap="none">
            <a:spAutoFit/>
          </a:bodyPr>
          <a:lstStyle/>
          <a:p>
            <a:r>
              <a:rPr lang="en-US" b="1" dirty="0">
                <a:solidFill>
                  <a:srgbClr val="000000"/>
                </a:solidFill>
                <a:latin typeface="Times New Roman" panose="02020603050405020304" pitchFamily="18" charset="0"/>
                <a:cs typeface="Times New Roman" panose="02020603050405020304" pitchFamily="18" charset="0"/>
              </a:rPr>
              <a:t>LC Circuit is Harmonic Oscillator.</a:t>
            </a:r>
            <a:r>
              <a:rPr lang="en-US" dirty="0">
                <a:latin typeface="Times New Roman" panose="02020603050405020304" pitchFamily="18" charset="0"/>
                <a:cs typeface="Times New Roman" panose="02020603050405020304" pitchFamily="18" charset="0"/>
              </a:rPr>
              <a:t> </a:t>
            </a:r>
            <a:endParaRPr lang="en-US" dirty="0"/>
          </a:p>
        </p:txBody>
      </p:sp>
      <p:grpSp>
        <p:nvGrpSpPr>
          <p:cNvPr id="28" name="Group 27"/>
          <p:cNvGrpSpPr/>
          <p:nvPr/>
        </p:nvGrpSpPr>
        <p:grpSpPr>
          <a:xfrm>
            <a:off x="7833267" y="5897508"/>
            <a:ext cx="4117941" cy="951256"/>
            <a:chOff x="186205" y="5866690"/>
            <a:chExt cx="4117941" cy="951256"/>
          </a:xfrm>
        </p:grpSpPr>
        <p:cxnSp>
          <p:nvCxnSpPr>
            <p:cNvPr id="29" name="Straight Connector 28"/>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31" name="Picture 30"/>
            <p:cNvPicPr>
              <a:picLocks noChangeAspect="1"/>
            </p:cNvPicPr>
            <p:nvPr/>
          </p:nvPicPr>
          <p:blipFill>
            <a:blip r:embed="rId13"/>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585496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a:t>
            </a:fld>
            <a:endParaRPr lang="fa-IR"/>
          </a:p>
        </p:txBody>
      </p:sp>
      <p:sp>
        <p:nvSpPr>
          <p:cNvPr id="11" name="Rectangle 10"/>
          <p:cNvSpPr/>
          <p:nvPr/>
        </p:nvSpPr>
        <p:spPr>
          <a:xfrm>
            <a:off x="461939" y="20359"/>
            <a:ext cx="1127232" cy="369332"/>
          </a:xfrm>
          <a:prstGeom prst="rect">
            <a:avLst/>
          </a:prstGeom>
        </p:spPr>
        <p:txBody>
          <a:bodyPr wrap="none">
            <a:spAutoFit/>
          </a:bodyPr>
          <a:lstStyle/>
          <a:p>
            <a:pPr lvl="0"/>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Contents </a:t>
            </a:r>
            <a:endParaRPr lang="en-US" dirty="0">
              <a:latin typeface="Times New Roman" panose="02020603050405020304" pitchFamily="18" charset="0"/>
              <a:cs typeface="Times New Roman" panose="02020603050405020304" pitchFamily="18" charset="0"/>
            </a:endParaRPr>
          </a:p>
        </p:txBody>
      </p:sp>
      <p:sp>
        <p:nvSpPr>
          <p:cNvPr id="12" name="Rectangle 11"/>
          <p:cNvSpPr/>
          <p:nvPr/>
        </p:nvSpPr>
        <p:spPr>
          <a:xfrm>
            <a:off x="1500150" y="1271939"/>
            <a:ext cx="6216074" cy="3416320"/>
          </a:xfrm>
          <a:prstGeom prst="rect">
            <a:avLst/>
          </a:prstGeom>
        </p:spPr>
        <p:txBody>
          <a:bodyPr wrap="square" numCol="1">
            <a:spAutoFit/>
          </a:bodyPr>
          <a:lstStyle/>
          <a:p>
            <a:r>
              <a:rPr lang="en-US" sz="2000" dirty="0">
                <a:latin typeface="Times New Roman" panose="02020603050405020304" pitchFamily="18" charset="0"/>
                <a:cs typeface="Times New Roman" panose="02020603050405020304" pitchFamily="18" charset="0"/>
              </a:rPr>
              <a:t>History of Quantum</a:t>
            </a:r>
          </a:p>
          <a:p>
            <a:r>
              <a:rPr lang="en-US" sz="2000" dirty="0">
                <a:latin typeface="Times New Roman" panose="02020603050405020304" pitchFamily="18" charset="0"/>
                <a:cs typeface="Times New Roman" panose="02020603050405020304" pitchFamily="18" charset="0"/>
              </a:rPr>
              <a:t>Why Quantum computer?</a:t>
            </a:r>
          </a:p>
          <a:p>
            <a:pPr lvl="0"/>
            <a:r>
              <a:rPr lang="en-US" sz="2000" dirty="0">
                <a:latin typeface="Times New Roman" panose="02020603050405020304" pitchFamily="18" charset="0"/>
                <a:cs typeface="Times New Roman" panose="02020603050405020304" pitchFamily="18" charset="0"/>
              </a:rPr>
              <a:t>What is a Quantum Computer?</a:t>
            </a:r>
          </a:p>
          <a:p>
            <a:pPr lvl="0"/>
            <a:r>
              <a:rPr lang="en-US" sz="2000" dirty="0">
                <a:latin typeface="Times New Roman" panose="02020603050405020304" pitchFamily="18" charset="0"/>
                <a:cs typeface="Times New Roman" panose="02020603050405020304" pitchFamily="18" charset="0"/>
              </a:rPr>
              <a:t>Quantum Superposition </a:t>
            </a:r>
          </a:p>
          <a:p>
            <a:pPr lvl="0"/>
            <a:r>
              <a:rPr lang="en-US" sz="2000" dirty="0">
                <a:latin typeface="Times New Roman" panose="02020603050405020304" pitchFamily="18" charset="0"/>
                <a:cs typeface="Times New Roman" panose="02020603050405020304" pitchFamily="18" charset="0"/>
              </a:rPr>
              <a:t>Quantum Entanglement</a:t>
            </a:r>
          </a:p>
          <a:p>
            <a:pPr lvl="0"/>
            <a:r>
              <a:rPr lang="en-US" sz="2000" dirty="0">
                <a:latin typeface="Times New Roman" panose="02020603050405020304" pitchFamily="18" charset="0"/>
                <a:cs typeface="Times New Roman" panose="02020603050405020304" pitchFamily="18" charset="0"/>
              </a:rPr>
              <a:t>Superconducting  qubits </a:t>
            </a:r>
          </a:p>
          <a:p>
            <a:pPr lvl="0"/>
            <a:r>
              <a:rPr lang="en-US" sz="2000" dirty="0">
                <a:latin typeface="Times New Roman" panose="02020603050405020304" pitchFamily="18" charset="0"/>
                <a:cs typeface="Times New Roman" panose="02020603050405020304" pitchFamily="18" charset="0"/>
              </a:rPr>
              <a:t>Coupling between resonator and qubit</a:t>
            </a:r>
          </a:p>
          <a:p>
            <a:pPr lvl="0"/>
            <a:r>
              <a:rPr lang="en-US" sz="2000" dirty="0">
                <a:latin typeface="Times New Roman" panose="02020603050405020304" pitchFamily="18" charset="0"/>
                <a:cs typeface="Times New Roman" panose="02020603050405020304" pitchFamily="18" charset="0"/>
              </a:rPr>
              <a:t>Dispersive readout</a:t>
            </a:r>
          </a:p>
          <a:p>
            <a:pPr lvl="0"/>
            <a:r>
              <a:rPr lang="en-US" sz="2000" dirty="0">
                <a:latin typeface="Times New Roman" panose="02020603050405020304" pitchFamily="18" charset="0"/>
                <a:cs typeface="Times New Roman" panose="02020603050405020304" pitchFamily="18" charset="0"/>
              </a:rPr>
              <a:t>Quantum gate </a:t>
            </a:r>
          </a:p>
          <a:p>
            <a:pPr lvl="0"/>
            <a:r>
              <a:rPr lang="en-US" sz="2000" dirty="0">
                <a:latin typeface="Times New Roman" panose="02020603050405020304" pitchFamily="18" charset="0"/>
                <a:cs typeface="Times New Roman" panose="02020603050405020304" pitchFamily="18" charset="0"/>
              </a:rPr>
              <a:t>A quantum algorithm </a:t>
            </a:r>
          </a:p>
          <a:p>
            <a:pPr lvl="0"/>
            <a:endParaRPr lang="en-US" dirty="0">
              <a:latin typeface="Times New Roman" panose="02020603050405020304" pitchFamily="18" charset="0"/>
              <a:cs typeface="Times New Roman" panose="02020603050405020304" pitchFamily="18" charset="0"/>
            </a:endParaRPr>
          </a:p>
        </p:txBody>
      </p:sp>
      <p:cxnSp>
        <p:nvCxnSpPr>
          <p:cNvPr id="19" name="Straight Connector 18"/>
          <p:cNvCxnSpPr/>
          <p:nvPr/>
        </p:nvCxnSpPr>
        <p:spPr>
          <a:xfrm>
            <a:off x="225533" y="458061"/>
            <a:ext cx="11534741" cy="51830"/>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7286349" y="88729"/>
            <a:ext cx="6096000" cy="369332"/>
          </a:xfrm>
          <a:prstGeom prst="rect">
            <a:avLst/>
          </a:prstGeom>
        </p:spPr>
        <p:txBody>
          <a:bodyPr>
            <a:spAutoFit/>
          </a:bodyPr>
          <a:lstStyle/>
          <a:p>
            <a:pPr lvl="0"/>
            <a:r>
              <a:rPr lang="en-US" b="1" dirty="0">
                <a:latin typeface="Times New Roman" panose="02020603050405020304" pitchFamily="18" charset="0"/>
                <a:cs typeface="Times New Roman" panose="02020603050405020304" pitchFamily="18" charset="0"/>
              </a:rPr>
              <a:t>Circuit quantum electrodynamics (QED) </a:t>
            </a:r>
          </a:p>
        </p:txBody>
      </p:sp>
      <p:grpSp>
        <p:nvGrpSpPr>
          <p:cNvPr id="13" name="Group 12"/>
          <p:cNvGrpSpPr/>
          <p:nvPr/>
        </p:nvGrpSpPr>
        <p:grpSpPr>
          <a:xfrm>
            <a:off x="7833267" y="5897508"/>
            <a:ext cx="4117941" cy="951256"/>
            <a:chOff x="186205" y="5866690"/>
            <a:chExt cx="4117941" cy="951256"/>
          </a:xfrm>
        </p:grpSpPr>
        <p:cxnSp>
          <p:nvCxnSpPr>
            <p:cNvPr id="15" name="Straight Connector 14"/>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7" name="Picture 16"/>
            <p:cNvPicPr>
              <a:picLocks noChangeAspect="1"/>
            </p:cNvPicPr>
            <p:nvPr/>
          </p:nvPicPr>
          <p:blipFill>
            <a:blip r:embed="rId4"/>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289108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20</a:t>
            </a:fld>
            <a:endParaRPr lang="fa-IR"/>
          </a:p>
        </p:txBody>
      </p:sp>
      <p:grpSp>
        <p:nvGrpSpPr>
          <p:cNvPr id="9" name="Group 8"/>
          <p:cNvGrpSpPr/>
          <p:nvPr/>
        </p:nvGrpSpPr>
        <p:grpSpPr>
          <a:xfrm>
            <a:off x="290980" y="133022"/>
            <a:ext cx="2817922" cy="433984"/>
            <a:chOff x="6456218" y="216150"/>
            <a:chExt cx="2817922" cy="433984"/>
          </a:xfrm>
        </p:grpSpPr>
        <p:cxnSp>
          <p:nvCxnSpPr>
            <p:cNvPr id="10" name="Straight Connector 9"/>
            <p:cNvCxnSpPr/>
            <p:nvPr/>
          </p:nvCxnSpPr>
          <p:spPr>
            <a:xfrm flipV="1">
              <a:off x="6456218" y="632078"/>
              <a:ext cx="2410691" cy="18056"/>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6620185" y="216150"/>
              <a:ext cx="2653955"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Transmission lines</a:t>
              </a:r>
              <a:endParaRPr lang="en-US" b="1" dirty="0">
                <a:latin typeface="Times New Roman" panose="02020603050405020304" pitchFamily="18" charset="0"/>
                <a:cs typeface="Times New Roman" panose="02020603050405020304" pitchFamily="18" charset="0"/>
              </a:endParaRPr>
            </a:p>
          </p:txBody>
        </p:sp>
      </p:grpSp>
      <p:grpSp>
        <p:nvGrpSpPr>
          <p:cNvPr id="12" name="Group 11"/>
          <p:cNvGrpSpPr/>
          <p:nvPr/>
        </p:nvGrpSpPr>
        <p:grpSpPr>
          <a:xfrm>
            <a:off x="1681017" y="751041"/>
            <a:ext cx="9800868" cy="2253070"/>
            <a:chOff x="1091325" y="905164"/>
            <a:chExt cx="10679409" cy="2610691"/>
          </a:xfrm>
        </p:grpSpPr>
        <p:pic>
          <p:nvPicPr>
            <p:cNvPr id="13" name="Picture 12"/>
            <p:cNvPicPr>
              <a:picLocks noChangeAspect="1"/>
            </p:cNvPicPr>
            <p:nvPr/>
          </p:nvPicPr>
          <p:blipFill>
            <a:blip r:embed="rId2"/>
            <a:stretch>
              <a:fillRect/>
            </a:stretch>
          </p:blipFill>
          <p:spPr>
            <a:xfrm>
              <a:off x="1091325" y="905164"/>
              <a:ext cx="2155978" cy="2169246"/>
            </a:xfrm>
            <a:prstGeom prst="rect">
              <a:avLst/>
            </a:prstGeom>
          </p:spPr>
        </p:pic>
        <p:pic>
          <p:nvPicPr>
            <p:cNvPr id="15" name="Picture 14"/>
            <p:cNvPicPr>
              <a:picLocks noChangeAspect="1"/>
            </p:cNvPicPr>
            <p:nvPr/>
          </p:nvPicPr>
          <p:blipFill>
            <a:blip r:embed="rId3"/>
            <a:stretch>
              <a:fillRect/>
            </a:stretch>
          </p:blipFill>
          <p:spPr>
            <a:xfrm>
              <a:off x="4245140" y="1028303"/>
              <a:ext cx="3441844" cy="1592101"/>
            </a:xfrm>
            <a:prstGeom prst="rect">
              <a:avLst/>
            </a:prstGeom>
          </p:spPr>
        </p:pic>
        <p:pic>
          <p:nvPicPr>
            <p:cNvPr id="16" name="Picture 15"/>
            <p:cNvPicPr>
              <a:picLocks noChangeAspect="1"/>
            </p:cNvPicPr>
            <p:nvPr/>
          </p:nvPicPr>
          <p:blipFill>
            <a:blip r:embed="rId4"/>
            <a:stretch>
              <a:fillRect/>
            </a:stretch>
          </p:blipFill>
          <p:spPr>
            <a:xfrm>
              <a:off x="8340436" y="980623"/>
              <a:ext cx="3430298" cy="1963081"/>
            </a:xfrm>
            <a:prstGeom prst="rect">
              <a:avLst/>
            </a:prstGeom>
          </p:spPr>
        </p:pic>
        <p:sp>
          <p:nvSpPr>
            <p:cNvPr id="17" name="Rectangle 16"/>
            <p:cNvSpPr/>
            <p:nvPr/>
          </p:nvSpPr>
          <p:spPr>
            <a:xfrm>
              <a:off x="1254914" y="3109336"/>
              <a:ext cx="1828800"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Coaxial Lines</a:t>
              </a:r>
              <a:r>
                <a:rPr lang="en-US" dirty="0">
                  <a:latin typeface="Times New Roman" panose="02020603050405020304" pitchFamily="18" charset="0"/>
                  <a:cs typeface="Times New Roman" panose="02020603050405020304" pitchFamily="18" charset="0"/>
                </a:rPr>
                <a:t> </a:t>
              </a:r>
            </a:p>
          </p:txBody>
        </p:sp>
        <p:sp>
          <p:nvSpPr>
            <p:cNvPr id="18" name="Rectangle 17"/>
            <p:cNvSpPr/>
            <p:nvPr/>
          </p:nvSpPr>
          <p:spPr>
            <a:xfrm>
              <a:off x="4939146" y="3143022"/>
              <a:ext cx="2041236" cy="372833"/>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Microstrip Lines</a:t>
              </a:r>
              <a:r>
                <a:rPr lang="en-US" dirty="0">
                  <a:latin typeface="Times New Roman" panose="02020603050405020304" pitchFamily="18" charset="0"/>
                  <a:cs typeface="Times New Roman" panose="02020603050405020304" pitchFamily="18" charset="0"/>
                </a:rPr>
                <a:t> </a:t>
              </a:r>
            </a:p>
          </p:txBody>
        </p:sp>
        <p:sp>
          <p:nvSpPr>
            <p:cNvPr id="21" name="Rectangle 20"/>
            <p:cNvSpPr/>
            <p:nvPr/>
          </p:nvSpPr>
          <p:spPr>
            <a:xfrm>
              <a:off x="8925436" y="3109336"/>
              <a:ext cx="2260299"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Coplanar Waveguide</a:t>
              </a:r>
            </a:p>
          </p:txBody>
        </p:sp>
      </p:grpSp>
      <p:pic>
        <p:nvPicPr>
          <p:cNvPr id="22" name="Picture 21"/>
          <p:cNvPicPr>
            <a:picLocks noChangeAspect="1"/>
          </p:cNvPicPr>
          <p:nvPr/>
        </p:nvPicPr>
        <p:blipFill>
          <a:blip r:embed="rId5"/>
          <a:stretch>
            <a:fillRect/>
          </a:stretch>
        </p:blipFill>
        <p:spPr>
          <a:xfrm>
            <a:off x="3572785" y="3223013"/>
            <a:ext cx="5915457" cy="1477319"/>
          </a:xfrm>
          <a:prstGeom prst="rect">
            <a:avLst/>
          </a:prstGeom>
        </p:spPr>
      </p:pic>
      <p:pic>
        <p:nvPicPr>
          <p:cNvPr id="23" name="Picture 22"/>
          <p:cNvPicPr>
            <a:picLocks noChangeAspect="1"/>
          </p:cNvPicPr>
          <p:nvPr/>
        </p:nvPicPr>
        <p:blipFill>
          <a:blip r:embed="rId6"/>
          <a:stretch>
            <a:fillRect/>
          </a:stretch>
        </p:blipFill>
        <p:spPr>
          <a:xfrm>
            <a:off x="328273" y="4579002"/>
            <a:ext cx="4899121" cy="1602228"/>
          </a:xfrm>
          <a:prstGeom prst="rect">
            <a:avLst/>
          </a:prstGeom>
          <a:ln>
            <a:solidFill>
              <a:schemeClr val="accent2">
                <a:lumMod val="60000"/>
                <a:lumOff val="40000"/>
              </a:schemeClr>
            </a:solidFill>
          </a:ln>
        </p:spPr>
      </p:pic>
      <p:sp>
        <p:nvSpPr>
          <p:cNvPr id="24" name="Bent-Up Arrow 23"/>
          <p:cNvSpPr/>
          <p:nvPr/>
        </p:nvSpPr>
        <p:spPr>
          <a:xfrm>
            <a:off x="5227394" y="4787799"/>
            <a:ext cx="1090330" cy="734381"/>
          </a:xfrm>
          <a:prstGeom prst="bentUpArrow">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19" name="Rectangle 18"/>
          <p:cNvSpPr/>
          <p:nvPr/>
        </p:nvSpPr>
        <p:spPr>
          <a:xfrm>
            <a:off x="178030" y="6484020"/>
            <a:ext cx="7697825"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D. M. </a:t>
            </a:r>
            <a:r>
              <a:rPr lang="en-US" sz="1400" dirty="0" err="1">
                <a:latin typeface="Times New Roman" panose="02020603050405020304" pitchFamily="18" charset="0"/>
                <a:cs typeface="Times New Roman" panose="02020603050405020304" pitchFamily="18" charset="0"/>
              </a:rPr>
              <a:t>Pozar</a:t>
            </a:r>
            <a:r>
              <a:rPr lang="en-US" sz="1400" dirty="0">
                <a:latin typeface="Times New Roman" panose="02020603050405020304" pitchFamily="18" charset="0"/>
                <a:cs typeface="Times New Roman" panose="02020603050405020304" pitchFamily="18" charset="0"/>
              </a:rPr>
              <a:t>. Microwave Engineering. Addison-Wesley Publishing Company (1993).</a:t>
            </a:r>
          </a:p>
        </p:txBody>
      </p:sp>
      <p:grpSp>
        <p:nvGrpSpPr>
          <p:cNvPr id="25" name="Group 24"/>
          <p:cNvGrpSpPr/>
          <p:nvPr/>
        </p:nvGrpSpPr>
        <p:grpSpPr>
          <a:xfrm>
            <a:off x="7833267" y="5897508"/>
            <a:ext cx="4117941" cy="951256"/>
            <a:chOff x="186205" y="5866690"/>
            <a:chExt cx="4117941" cy="951256"/>
          </a:xfrm>
        </p:grpSpPr>
        <p:cxnSp>
          <p:nvCxnSpPr>
            <p:cNvPr id="26" name="Straight Connector 25"/>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7" name="Picture 2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8" name="Picture 27"/>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18942816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21</a:t>
            </a:fld>
            <a:endParaRPr lang="fa-IR"/>
          </a:p>
        </p:txBody>
      </p:sp>
      <p:pic>
        <p:nvPicPr>
          <p:cNvPr id="12" name="Picture 11"/>
          <p:cNvPicPr>
            <a:picLocks noChangeAspect="1"/>
          </p:cNvPicPr>
          <p:nvPr/>
        </p:nvPicPr>
        <p:blipFill>
          <a:blip r:embed="rId2"/>
          <a:stretch>
            <a:fillRect/>
          </a:stretch>
        </p:blipFill>
        <p:spPr>
          <a:xfrm>
            <a:off x="2733474" y="1586781"/>
            <a:ext cx="7298113" cy="1806720"/>
          </a:xfrm>
          <a:prstGeom prst="rect">
            <a:avLst/>
          </a:prstGeom>
        </p:spPr>
      </p:pic>
      <p:sp>
        <p:nvSpPr>
          <p:cNvPr id="13" name="Rectangle 12"/>
          <p:cNvSpPr/>
          <p:nvPr/>
        </p:nvSpPr>
        <p:spPr>
          <a:xfrm>
            <a:off x="1885024" y="890427"/>
            <a:ext cx="8493658" cy="376215"/>
          </a:xfrm>
          <a:prstGeom prst="rect">
            <a:avLst/>
          </a:prstGeom>
          <a:solidFill>
            <a:schemeClr val="accent3">
              <a:lumMod val="20000"/>
              <a:lumOff val="80000"/>
            </a:schemeClr>
          </a:solidFill>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Lumped circuit model for an open-circuited section of transmission line of length </a:t>
            </a:r>
            <a:r>
              <a:rPr lang="en-US" i="1" dirty="0" err="1">
                <a:solidFill>
                  <a:srgbClr val="000000"/>
                </a:solidFill>
                <a:latin typeface="Times New Roman" panose="02020603050405020304" pitchFamily="18" charset="0"/>
                <a:cs typeface="Times New Roman" panose="02020603050405020304" pitchFamily="18" charset="0"/>
              </a:rPr>
              <a:t>N</a:t>
            </a:r>
            <a:r>
              <a:rPr lang="en-US" dirty="0" err="1">
                <a:solidFill>
                  <a:srgbClr val="000000"/>
                </a:solidFill>
                <a:latin typeface="Times New Roman" panose="02020603050405020304" pitchFamily="18" charset="0"/>
                <a:cs typeface="Times New Roman" panose="02020603050405020304" pitchFamily="18" charset="0"/>
              </a:rPr>
              <a:t>∆</a:t>
            </a:r>
            <a:r>
              <a:rPr lang="en-US" i="1" dirty="0" err="1">
                <a:solidFill>
                  <a:srgbClr val="000000"/>
                </a:solidFill>
                <a:latin typeface="Times New Roman" panose="02020603050405020304" pitchFamily="18" charset="0"/>
                <a:cs typeface="Times New Roman" panose="02020603050405020304" pitchFamily="18" charset="0"/>
              </a:rPr>
              <a:t>z</a:t>
            </a:r>
            <a:r>
              <a:rPr lang="en-US" i="1" dirty="0">
                <a:solidFill>
                  <a:srgbClr val="000000"/>
                </a:solidFill>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 𝓁.</a:t>
            </a:r>
            <a:r>
              <a:rPr lang="en-US" dirty="0">
                <a:latin typeface="Times New Roman" panose="02020603050405020304" pitchFamily="18" charset="0"/>
                <a:cs typeface="Times New Roman" panose="02020603050405020304" pitchFamily="18" charset="0"/>
              </a:rPr>
              <a:t> </a:t>
            </a:r>
          </a:p>
        </p:txBody>
      </p:sp>
      <p:grpSp>
        <p:nvGrpSpPr>
          <p:cNvPr id="15" name="Group 14"/>
          <p:cNvGrpSpPr/>
          <p:nvPr/>
        </p:nvGrpSpPr>
        <p:grpSpPr>
          <a:xfrm>
            <a:off x="629560" y="3866368"/>
            <a:ext cx="2103914" cy="642793"/>
            <a:chOff x="5806709" y="4240961"/>
            <a:chExt cx="2103914" cy="642793"/>
          </a:xfrm>
        </p:grpSpPr>
        <p:pic>
          <p:nvPicPr>
            <p:cNvPr id="18" name="Picture 17"/>
            <p:cNvPicPr>
              <a:picLocks noChangeAspect="1"/>
            </p:cNvPicPr>
            <p:nvPr/>
          </p:nvPicPr>
          <p:blipFill>
            <a:blip r:embed="rId3"/>
            <a:stretch>
              <a:fillRect/>
            </a:stretch>
          </p:blipFill>
          <p:spPr>
            <a:xfrm>
              <a:off x="6095678" y="4240961"/>
              <a:ext cx="1814945" cy="642793"/>
            </a:xfrm>
            <a:prstGeom prst="rect">
              <a:avLst/>
            </a:prstGeom>
          </p:spPr>
        </p:pic>
        <p:pic>
          <p:nvPicPr>
            <p:cNvPr id="21" name="Picture 20"/>
            <p:cNvPicPr>
              <a:picLocks noChangeAspect="1"/>
            </p:cNvPicPr>
            <p:nvPr/>
          </p:nvPicPr>
          <p:blipFill>
            <a:blip r:embed="rId4"/>
            <a:stretch>
              <a:fillRect/>
            </a:stretch>
          </p:blipFill>
          <p:spPr>
            <a:xfrm>
              <a:off x="5806709" y="4407792"/>
              <a:ext cx="288969" cy="309130"/>
            </a:xfrm>
            <a:prstGeom prst="rect">
              <a:avLst/>
            </a:prstGeom>
          </p:spPr>
        </p:pic>
      </p:grpSp>
      <p:sp>
        <p:nvSpPr>
          <p:cNvPr id="22" name="Rectangle 21"/>
          <p:cNvSpPr/>
          <p:nvPr/>
        </p:nvSpPr>
        <p:spPr>
          <a:xfrm>
            <a:off x="3085944" y="3607379"/>
            <a:ext cx="121058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Quantizing</a:t>
            </a:r>
          </a:p>
        </p:txBody>
      </p:sp>
      <p:pic>
        <p:nvPicPr>
          <p:cNvPr id="24" name="Picture 23"/>
          <p:cNvPicPr>
            <a:picLocks noChangeAspect="1"/>
          </p:cNvPicPr>
          <p:nvPr/>
        </p:nvPicPr>
        <p:blipFill>
          <a:blip r:embed="rId5"/>
          <a:stretch>
            <a:fillRect/>
          </a:stretch>
        </p:blipFill>
        <p:spPr>
          <a:xfrm>
            <a:off x="4529983" y="3811325"/>
            <a:ext cx="2475079" cy="736387"/>
          </a:xfrm>
          <a:prstGeom prst="rect">
            <a:avLst/>
          </a:prstGeom>
        </p:spPr>
      </p:pic>
      <p:sp>
        <p:nvSpPr>
          <p:cNvPr id="26" name="Rectangle 25"/>
          <p:cNvSpPr/>
          <p:nvPr/>
        </p:nvSpPr>
        <p:spPr>
          <a:xfrm>
            <a:off x="7182711" y="3607379"/>
            <a:ext cx="130676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single mode</a:t>
            </a:r>
          </a:p>
        </p:txBody>
      </p:sp>
      <p:pic>
        <p:nvPicPr>
          <p:cNvPr id="27" name="Picture 26"/>
          <p:cNvPicPr>
            <a:picLocks noChangeAspect="1"/>
          </p:cNvPicPr>
          <p:nvPr/>
        </p:nvPicPr>
        <p:blipFill>
          <a:blip r:embed="rId6"/>
          <a:stretch>
            <a:fillRect/>
          </a:stretch>
        </p:blipFill>
        <p:spPr>
          <a:xfrm>
            <a:off x="8943399" y="3900312"/>
            <a:ext cx="2348778" cy="650313"/>
          </a:xfrm>
          <a:prstGeom prst="rect">
            <a:avLst/>
          </a:prstGeom>
          <a:ln>
            <a:solidFill>
              <a:srgbClr val="00B050"/>
            </a:solidFill>
          </a:ln>
        </p:spPr>
      </p:pic>
      <p:grpSp>
        <p:nvGrpSpPr>
          <p:cNvPr id="28" name="Group 27"/>
          <p:cNvGrpSpPr/>
          <p:nvPr/>
        </p:nvGrpSpPr>
        <p:grpSpPr>
          <a:xfrm>
            <a:off x="238512" y="107970"/>
            <a:ext cx="4989924" cy="454104"/>
            <a:chOff x="5415661" y="207651"/>
            <a:chExt cx="4989924" cy="454104"/>
          </a:xfrm>
        </p:grpSpPr>
        <p:cxnSp>
          <p:nvCxnSpPr>
            <p:cNvPr id="29" name="Straight Connector 28"/>
            <p:cNvCxnSpPr/>
            <p:nvPr/>
          </p:nvCxnSpPr>
          <p:spPr>
            <a:xfrm>
              <a:off x="5415661" y="650134"/>
              <a:ext cx="4989924" cy="11621"/>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0" name="Rectangle 29"/>
            <p:cNvSpPr/>
            <p:nvPr/>
          </p:nvSpPr>
          <p:spPr>
            <a:xfrm>
              <a:off x="5415661" y="207651"/>
              <a:ext cx="4989924"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Circuit Model for Transmission Line Resonator</a:t>
              </a:r>
              <a:endParaRPr lang="en-US" b="1" dirty="0">
                <a:latin typeface="Times New Roman" panose="02020603050405020304" pitchFamily="18" charset="0"/>
                <a:cs typeface="Times New Roman" panose="02020603050405020304" pitchFamily="18" charset="0"/>
              </a:endParaRPr>
            </a:p>
          </p:txBody>
        </p:sp>
      </p:grpSp>
      <p:sp>
        <p:nvSpPr>
          <p:cNvPr id="31" name="Right Arrow 30"/>
          <p:cNvSpPr/>
          <p:nvPr/>
        </p:nvSpPr>
        <p:spPr>
          <a:xfrm>
            <a:off x="3085944" y="4019097"/>
            <a:ext cx="1250966" cy="33733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2" name="Right Arrow 31"/>
          <p:cNvSpPr/>
          <p:nvPr/>
        </p:nvSpPr>
        <p:spPr>
          <a:xfrm>
            <a:off x="7238513" y="4019097"/>
            <a:ext cx="1250966" cy="33733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p:cNvSpPr/>
          <p:nvPr/>
        </p:nvSpPr>
        <p:spPr>
          <a:xfrm>
            <a:off x="238512" y="6266915"/>
            <a:ext cx="7697825"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D. M. </a:t>
            </a:r>
            <a:r>
              <a:rPr lang="en-US" sz="1400" dirty="0" err="1">
                <a:latin typeface="Times New Roman" panose="02020603050405020304" pitchFamily="18" charset="0"/>
                <a:cs typeface="Times New Roman" panose="02020603050405020304" pitchFamily="18" charset="0"/>
              </a:rPr>
              <a:t>Pozar</a:t>
            </a:r>
            <a:r>
              <a:rPr lang="en-US" sz="1400" dirty="0">
                <a:latin typeface="Times New Roman" panose="02020603050405020304" pitchFamily="18" charset="0"/>
                <a:cs typeface="Times New Roman" panose="02020603050405020304" pitchFamily="18" charset="0"/>
              </a:rPr>
              <a:t>. Microwave Engineering. Addison-Wesley Publishing Company (1993).</a:t>
            </a:r>
          </a:p>
        </p:txBody>
      </p:sp>
      <p:grpSp>
        <p:nvGrpSpPr>
          <p:cNvPr id="23" name="Group 22"/>
          <p:cNvGrpSpPr/>
          <p:nvPr/>
        </p:nvGrpSpPr>
        <p:grpSpPr>
          <a:xfrm>
            <a:off x="7833267" y="5897508"/>
            <a:ext cx="4117941" cy="951256"/>
            <a:chOff x="186205" y="5866690"/>
            <a:chExt cx="4117941" cy="951256"/>
          </a:xfrm>
        </p:grpSpPr>
        <p:cxnSp>
          <p:nvCxnSpPr>
            <p:cNvPr id="25" name="Straight Connector 24"/>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34" name="Picture 33"/>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004393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22</a:t>
            </a:fld>
            <a:endParaRPr lang="fa-IR"/>
          </a:p>
        </p:txBody>
      </p:sp>
      <p:sp>
        <p:nvSpPr>
          <p:cNvPr id="9" name="Rectangle 8"/>
          <p:cNvSpPr/>
          <p:nvPr/>
        </p:nvSpPr>
        <p:spPr>
          <a:xfrm>
            <a:off x="384608" y="114410"/>
            <a:ext cx="6096000" cy="369332"/>
          </a:xfrm>
          <a:prstGeom prst="rect">
            <a:avLst/>
          </a:prstGeom>
        </p:spPr>
        <p:txBody>
          <a:bodyPr>
            <a:spAutoFit/>
          </a:bodyPr>
          <a:lstStyle/>
          <a:p>
            <a:r>
              <a:rPr lang="en-US" b="1" dirty="0">
                <a:solidFill>
                  <a:srgbClr val="000000"/>
                </a:solidFill>
                <a:latin typeface="Times New Roman" panose="02020603050405020304" pitchFamily="18" charset="0"/>
                <a:cs typeface="Times New Roman" panose="02020603050405020304" pitchFamily="18" charset="0"/>
              </a:rPr>
              <a:t>Can a Harmonic Oscillator Be Used as a Qubit?</a:t>
            </a:r>
            <a:r>
              <a:rPr lang="en-US" dirty="0">
                <a:latin typeface="Times New Roman" panose="02020603050405020304" pitchFamily="18" charset="0"/>
                <a:cs typeface="Times New Roman" panose="02020603050405020304" pitchFamily="18" charset="0"/>
              </a:rPr>
              <a:t> </a:t>
            </a:r>
          </a:p>
        </p:txBody>
      </p:sp>
      <p:cxnSp>
        <p:nvCxnSpPr>
          <p:cNvPr id="10" name="Straight Connector 9"/>
          <p:cNvCxnSpPr/>
          <p:nvPr/>
        </p:nvCxnSpPr>
        <p:spPr>
          <a:xfrm>
            <a:off x="279775" y="581630"/>
            <a:ext cx="5012661" cy="9497"/>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1904454" y="1458726"/>
            <a:ext cx="8169534" cy="369332"/>
          </a:xfrm>
          <a:prstGeom prst="rect">
            <a:avLst/>
          </a:prstGeom>
          <a:solidFill>
            <a:schemeClr val="accent3">
              <a:lumMod val="20000"/>
              <a:lumOff val="80000"/>
            </a:schemeClr>
          </a:solidFill>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The harmonic oscillator has an unlimited number of states with identical spacing</a:t>
            </a:r>
            <a:r>
              <a:rPr lang="en-US" b="1" dirty="0">
                <a:latin typeface="Times New Roman" panose="02020603050405020304" pitchFamily="18" charset="0"/>
                <a:cs typeface="Times New Roman" panose="02020603050405020304" pitchFamily="18" charset="0"/>
              </a:rPr>
              <a:t> </a:t>
            </a:r>
          </a:p>
        </p:txBody>
      </p:sp>
      <p:grpSp>
        <p:nvGrpSpPr>
          <p:cNvPr id="12" name="Group 11"/>
          <p:cNvGrpSpPr/>
          <p:nvPr/>
        </p:nvGrpSpPr>
        <p:grpSpPr>
          <a:xfrm>
            <a:off x="1648791" y="2803042"/>
            <a:ext cx="8990359" cy="1862282"/>
            <a:chOff x="1142635" y="2732194"/>
            <a:chExt cx="8990359" cy="1862282"/>
          </a:xfrm>
        </p:grpSpPr>
        <p:pic>
          <p:nvPicPr>
            <p:cNvPr id="13" name="Picture 12"/>
            <p:cNvPicPr>
              <a:picLocks noChangeAspect="1"/>
            </p:cNvPicPr>
            <p:nvPr/>
          </p:nvPicPr>
          <p:blipFill rotWithShape="1">
            <a:blip r:embed="rId2"/>
            <a:srcRect r="53307"/>
            <a:stretch/>
          </p:blipFill>
          <p:spPr>
            <a:xfrm>
              <a:off x="1142635" y="2732194"/>
              <a:ext cx="3050674" cy="1862282"/>
            </a:xfrm>
            <a:prstGeom prst="rect">
              <a:avLst/>
            </a:prstGeom>
          </p:spPr>
        </p:pic>
        <p:pic>
          <p:nvPicPr>
            <p:cNvPr id="15" name="Picture 14"/>
            <p:cNvPicPr>
              <a:picLocks noChangeAspect="1"/>
            </p:cNvPicPr>
            <p:nvPr/>
          </p:nvPicPr>
          <p:blipFill rotWithShape="1">
            <a:blip r:embed="rId2"/>
            <a:srcRect l="48736"/>
            <a:stretch/>
          </p:blipFill>
          <p:spPr>
            <a:xfrm>
              <a:off x="6783647" y="2732194"/>
              <a:ext cx="3349347" cy="1862282"/>
            </a:xfrm>
            <a:prstGeom prst="rect">
              <a:avLst/>
            </a:prstGeom>
          </p:spPr>
        </p:pic>
        <p:sp>
          <p:nvSpPr>
            <p:cNvPr id="16" name="Right Arrow 15"/>
            <p:cNvSpPr/>
            <p:nvPr/>
          </p:nvSpPr>
          <p:spPr>
            <a:xfrm>
              <a:off x="4574078" y="3437337"/>
              <a:ext cx="1828800" cy="451995"/>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17" name="Group 16"/>
          <p:cNvGrpSpPr/>
          <p:nvPr/>
        </p:nvGrpSpPr>
        <p:grpSpPr>
          <a:xfrm>
            <a:off x="7833267" y="5897508"/>
            <a:ext cx="4117941" cy="951256"/>
            <a:chOff x="186205" y="5866690"/>
            <a:chExt cx="4117941" cy="951256"/>
          </a:xfrm>
        </p:grpSpPr>
        <p:cxnSp>
          <p:nvCxnSpPr>
            <p:cNvPr id="18" name="Straight Connector 17"/>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1" name="Picture 20"/>
            <p:cNvPicPr>
              <a:picLocks noChangeAspect="1"/>
            </p:cNvPicPr>
            <p:nvPr/>
          </p:nvPicPr>
          <p:blipFill>
            <a:blip r:embed="rId4"/>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1670706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23</a:t>
            </a:fld>
            <a:endParaRPr lang="fa-IR"/>
          </a:p>
        </p:txBody>
      </p:sp>
      <p:pic>
        <p:nvPicPr>
          <p:cNvPr id="10" name="Picture 9"/>
          <p:cNvPicPr>
            <a:picLocks noChangeAspect="1"/>
          </p:cNvPicPr>
          <p:nvPr/>
        </p:nvPicPr>
        <p:blipFill>
          <a:blip r:embed="rId2"/>
          <a:stretch>
            <a:fillRect/>
          </a:stretch>
        </p:blipFill>
        <p:spPr>
          <a:xfrm>
            <a:off x="6328939" y="1676526"/>
            <a:ext cx="1481137" cy="477525"/>
          </a:xfrm>
          <a:prstGeom prst="rect">
            <a:avLst/>
          </a:prstGeom>
        </p:spPr>
      </p:pic>
      <p:pic>
        <p:nvPicPr>
          <p:cNvPr id="11" name="Picture 10"/>
          <p:cNvPicPr>
            <a:picLocks noChangeAspect="1"/>
          </p:cNvPicPr>
          <p:nvPr/>
        </p:nvPicPr>
        <p:blipFill>
          <a:blip r:embed="rId3"/>
          <a:stretch>
            <a:fillRect/>
          </a:stretch>
        </p:blipFill>
        <p:spPr>
          <a:xfrm>
            <a:off x="6329865" y="2360085"/>
            <a:ext cx="1155844" cy="656574"/>
          </a:xfrm>
          <a:prstGeom prst="rect">
            <a:avLst/>
          </a:prstGeom>
        </p:spPr>
      </p:pic>
      <p:sp>
        <p:nvSpPr>
          <p:cNvPr id="13" name="Left Brace 12"/>
          <p:cNvSpPr/>
          <p:nvPr/>
        </p:nvSpPr>
        <p:spPr>
          <a:xfrm>
            <a:off x="5951007" y="1613993"/>
            <a:ext cx="438912" cy="1434320"/>
          </a:xfrm>
          <a:prstGeom prst="leftBrace">
            <a:avLst>
              <a:gd name="adj1" fmla="val 39695"/>
              <a:gd name="adj2" fmla="val 50000"/>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5" name="Picture 14"/>
          <p:cNvPicPr>
            <a:picLocks noChangeAspect="1"/>
          </p:cNvPicPr>
          <p:nvPr/>
        </p:nvPicPr>
        <p:blipFill>
          <a:blip r:embed="rId4"/>
          <a:stretch>
            <a:fillRect/>
          </a:stretch>
        </p:blipFill>
        <p:spPr>
          <a:xfrm>
            <a:off x="9448993" y="1127945"/>
            <a:ext cx="2281959" cy="2464280"/>
          </a:xfrm>
          <a:prstGeom prst="rect">
            <a:avLst/>
          </a:prstGeom>
        </p:spPr>
      </p:pic>
      <p:sp>
        <p:nvSpPr>
          <p:cNvPr id="16" name="Right Arrow 15"/>
          <p:cNvSpPr/>
          <p:nvPr/>
        </p:nvSpPr>
        <p:spPr>
          <a:xfrm rot="5400000">
            <a:off x="10148445" y="3953642"/>
            <a:ext cx="883053" cy="397855"/>
          </a:xfrm>
          <a:prstGeom prst="rightArrow">
            <a:avLst>
              <a:gd name="adj1" fmla="val 50000"/>
              <a:gd name="adj2" fmla="val 7301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8" name="Picture 17"/>
          <p:cNvPicPr>
            <a:picLocks noChangeAspect="1"/>
          </p:cNvPicPr>
          <p:nvPr/>
        </p:nvPicPr>
        <p:blipFill>
          <a:blip r:embed="rId5"/>
          <a:stretch>
            <a:fillRect/>
          </a:stretch>
        </p:blipFill>
        <p:spPr>
          <a:xfrm>
            <a:off x="9454471" y="4686310"/>
            <a:ext cx="2276481" cy="704625"/>
          </a:xfrm>
          <a:prstGeom prst="rect">
            <a:avLst/>
          </a:prstGeom>
        </p:spPr>
      </p:pic>
      <p:sp>
        <p:nvSpPr>
          <p:cNvPr id="21" name="Rectangle 20"/>
          <p:cNvSpPr/>
          <p:nvPr/>
        </p:nvSpPr>
        <p:spPr>
          <a:xfrm>
            <a:off x="1163715" y="4655947"/>
            <a:ext cx="6646361" cy="646331"/>
          </a:xfrm>
          <a:prstGeom prst="rect">
            <a:avLst/>
          </a:prstGeom>
          <a:solidFill>
            <a:schemeClr val="accent3">
              <a:lumMod val="20000"/>
              <a:lumOff val="80000"/>
            </a:schemeClr>
          </a:solidFill>
        </p:spPr>
        <p:txBody>
          <a:bodyPr wrap="square">
            <a:spAutoFit/>
          </a:bodyPr>
          <a:lstStyle/>
          <a:p>
            <a:pPr algn="ctr"/>
            <a:r>
              <a:rPr lang="en-US" dirty="0">
                <a:latin typeface="Times New Roman" panose="02020603050405020304" pitchFamily="18" charset="0"/>
                <a:cs typeface="Times New Roman" panose="02020603050405020304" pitchFamily="18" charset="0"/>
              </a:rPr>
              <a:t>The Josephson junction therefore looks like a non-linear inductor; i.e., an inductor whose value depends on the current through it.</a:t>
            </a:r>
          </a:p>
        </p:txBody>
      </p:sp>
      <p:grpSp>
        <p:nvGrpSpPr>
          <p:cNvPr id="23" name="Group 22"/>
          <p:cNvGrpSpPr/>
          <p:nvPr/>
        </p:nvGrpSpPr>
        <p:grpSpPr>
          <a:xfrm>
            <a:off x="249382" y="115879"/>
            <a:ext cx="2817922" cy="433984"/>
            <a:chOff x="6456218" y="216150"/>
            <a:chExt cx="2817922" cy="433984"/>
          </a:xfrm>
        </p:grpSpPr>
        <p:cxnSp>
          <p:nvCxnSpPr>
            <p:cNvPr id="24" name="Straight Connector 23"/>
            <p:cNvCxnSpPr/>
            <p:nvPr/>
          </p:nvCxnSpPr>
          <p:spPr>
            <a:xfrm flipV="1">
              <a:off x="6456218" y="632078"/>
              <a:ext cx="2410691" cy="18056"/>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25" name="Rectangle 24"/>
            <p:cNvSpPr/>
            <p:nvPr/>
          </p:nvSpPr>
          <p:spPr>
            <a:xfrm>
              <a:off x="6620185" y="216150"/>
              <a:ext cx="2653955"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Josephson junction</a:t>
              </a:r>
              <a:r>
                <a:rPr lang="en-US" b="1" dirty="0">
                  <a:latin typeface="Times New Roman" panose="02020603050405020304" pitchFamily="18" charset="0"/>
                  <a:cs typeface="Times New Roman" panose="02020603050405020304" pitchFamily="18" charset="0"/>
                </a:rPr>
                <a:t> </a:t>
              </a:r>
            </a:p>
          </p:txBody>
        </p:sp>
      </p:grpSp>
      <p:pic>
        <p:nvPicPr>
          <p:cNvPr id="26" name="Picture 25"/>
          <p:cNvPicPr>
            <a:picLocks noChangeAspect="1"/>
          </p:cNvPicPr>
          <p:nvPr/>
        </p:nvPicPr>
        <p:blipFill>
          <a:blip r:embed="rId6"/>
          <a:stretch>
            <a:fillRect/>
          </a:stretch>
        </p:blipFill>
        <p:spPr>
          <a:xfrm>
            <a:off x="130785" y="1103679"/>
            <a:ext cx="5023689" cy="2420577"/>
          </a:xfrm>
          <a:prstGeom prst="rect">
            <a:avLst/>
          </a:prstGeom>
        </p:spPr>
      </p:pic>
      <p:sp>
        <p:nvSpPr>
          <p:cNvPr id="27" name="Right Arrow 26"/>
          <p:cNvSpPr/>
          <p:nvPr/>
        </p:nvSpPr>
        <p:spPr>
          <a:xfrm>
            <a:off x="8188008" y="2154051"/>
            <a:ext cx="883053" cy="397855"/>
          </a:xfrm>
          <a:prstGeom prst="rightArrow">
            <a:avLst>
              <a:gd name="adj1" fmla="val 50000"/>
              <a:gd name="adj2" fmla="val 6065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Right Arrow 27"/>
          <p:cNvSpPr/>
          <p:nvPr/>
        </p:nvSpPr>
        <p:spPr>
          <a:xfrm rot="10800000">
            <a:off x="8295004" y="4839694"/>
            <a:ext cx="883053" cy="397855"/>
          </a:xfrm>
          <a:prstGeom prst="rightArrow">
            <a:avLst>
              <a:gd name="adj1" fmla="val 50000"/>
              <a:gd name="adj2" fmla="val 7301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9" name="Group 18"/>
          <p:cNvGrpSpPr/>
          <p:nvPr/>
        </p:nvGrpSpPr>
        <p:grpSpPr>
          <a:xfrm>
            <a:off x="7833267" y="5897508"/>
            <a:ext cx="4117941" cy="951256"/>
            <a:chOff x="186205" y="5866690"/>
            <a:chExt cx="4117941" cy="951256"/>
          </a:xfrm>
        </p:grpSpPr>
        <p:cxnSp>
          <p:nvCxnSpPr>
            <p:cNvPr id="22" name="Straight Connector 21"/>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9" name="Picture 2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30" name="Picture 29"/>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071771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24</a:t>
            </a:fld>
            <a:endParaRPr lang="fa-IR"/>
          </a:p>
        </p:txBody>
      </p:sp>
      <p:grpSp>
        <p:nvGrpSpPr>
          <p:cNvPr id="9" name="Group 8"/>
          <p:cNvGrpSpPr/>
          <p:nvPr/>
        </p:nvGrpSpPr>
        <p:grpSpPr>
          <a:xfrm>
            <a:off x="220830" y="128080"/>
            <a:ext cx="5054579" cy="424427"/>
            <a:chOff x="5415661" y="225707"/>
            <a:chExt cx="5054579" cy="424427"/>
          </a:xfrm>
        </p:grpSpPr>
        <p:cxnSp>
          <p:nvCxnSpPr>
            <p:cNvPr id="10" name="Straight Connector 9"/>
            <p:cNvCxnSpPr/>
            <p:nvPr/>
          </p:nvCxnSpPr>
          <p:spPr>
            <a:xfrm>
              <a:off x="5415661" y="650134"/>
              <a:ext cx="3515903" cy="0"/>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5480316" y="225707"/>
              <a:ext cx="4989924"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Josephson Junction Hamiltonian</a:t>
              </a:r>
              <a:endParaRPr lang="en-US" b="1" dirty="0">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3"/>
          <a:stretch>
            <a:fillRect/>
          </a:stretch>
        </p:blipFill>
        <p:spPr>
          <a:xfrm>
            <a:off x="308436" y="696614"/>
            <a:ext cx="2322061" cy="2322061"/>
          </a:xfrm>
          <a:prstGeom prst="rect">
            <a:avLst/>
          </a:prstGeom>
        </p:spPr>
      </p:pic>
      <p:grpSp>
        <p:nvGrpSpPr>
          <p:cNvPr id="25" name="Group 24"/>
          <p:cNvGrpSpPr/>
          <p:nvPr/>
        </p:nvGrpSpPr>
        <p:grpSpPr>
          <a:xfrm>
            <a:off x="3312338" y="1030985"/>
            <a:ext cx="3718191" cy="748275"/>
            <a:chOff x="6161805" y="4464852"/>
            <a:chExt cx="3718191" cy="748275"/>
          </a:xfrm>
          <a:solidFill>
            <a:srgbClr val="92D050"/>
          </a:solidFill>
        </p:grpSpPr>
        <p:pic>
          <p:nvPicPr>
            <p:cNvPr id="26" name="Picture 25"/>
            <p:cNvPicPr>
              <a:picLocks noChangeAspect="1"/>
            </p:cNvPicPr>
            <p:nvPr/>
          </p:nvPicPr>
          <p:blipFill>
            <a:blip r:embed="rId4"/>
            <a:stretch>
              <a:fillRect/>
            </a:stretch>
          </p:blipFill>
          <p:spPr>
            <a:xfrm>
              <a:off x="6161805" y="4696115"/>
              <a:ext cx="352273" cy="336261"/>
            </a:xfrm>
            <a:prstGeom prst="rect">
              <a:avLst/>
            </a:prstGeom>
            <a:grpFill/>
          </p:spPr>
        </p:pic>
        <p:pic>
          <p:nvPicPr>
            <p:cNvPr id="27" name="Picture 26"/>
            <p:cNvPicPr>
              <a:picLocks noChangeAspect="1"/>
            </p:cNvPicPr>
            <p:nvPr/>
          </p:nvPicPr>
          <p:blipFill>
            <a:blip r:embed="rId5"/>
            <a:stretch>
              <a:fillRect/>
            </a:stretch>
          </p:blipFill>
          <p:spPr>
            <a:xfrm>
              <a:off x="6437932" y="4464852"/>
              <a:ext cx="3442064" cy="748275"/>
            </a:xfrm>
            <a:prstGeom prst="rect">
              <a:avLst/>
            </a:prstGeom>
            <a:grpFill/>
          </p:spPr>
        </p:pic>
      </p:grpSp>
      <p:pic>
        <p:nvPicPr>
          <p:cNvPr id="30" name="Picture 29"/>
          <p:cNvPicPr>
            <a:picLocks noChangeAspect="1"/>
          </p:cNvPicPr>
          <p:nvPr/>
        </p:nvPicPr>
        <p:blipFill>
          <a:blip r:embed="rId6"/>
          <a:stretch>
            <a:fillRect/>
          </a:stretch>
        </p:blipFill>
        <p:spPr>
          <a:xfrm>
            <a:off x="10050398" y="1259657"/>
            <a:ext cx="1409555" cy="368326"/>
          </a:xfrm>
          <a:prstGeom prst="rect">
            <a:avLst/>
          </a:prstGeom>
        </p:spPr>
      </p:pic>
      <p:pic>
        <p:nvPicPr>
          <p:cNvPr id="31" name="Picture 30"/>
          <p:cNvPicPr>
            <a:picLocks noChangeAspect="1"/>
          </p:cNvPicPr>
          <p:nvPr/>
        </p:nvPicPr>
        <p:blipFill>
          <a:blip r:embed="rId7"/>
          <a:stretch>
            <a:fillRect/>
          </a:stretch>
        </p:blipFill>
        <p:spPr>
          <a:xfrm>
            <a:off x="7684934" y="1257867"/>
            <a:ext cx="1711059" cy="349651"/>
          </a:xfrm>
          <a:prstGeom prst="rect">
            <a:avLst/>
          </a:prstGeom>
        </p:spPr>
      </p:pic>
      <p:pic>
        <p:nvPicPr>
          <p:cNvPr id="32" name="Picture 31"/>
          <p:cNvPicPr>
            <a:picLocks noChangeAspect="1"/>
          </p:cNvPicPr>
          <p:nvPr/>
        </p:nvPicPr>
        <p:blipFill>
          <a:blip r:embed="rId8"/>
          <a:stretch>
            <a:fillRect/>
          </a:stretch>
        </p:blipFill>
        <p:spPr>
          <a:xfrm>
            <a:off x="3041804" y="2082458"/>
            <a:ext cx="3193761" cy="1523292"/>
          </a:xfrm>
          <a:prstGeom prst="rect">
            <a:avLst/>
          </a:prstGeom>
        </p:spPr>
      </p:pic>
      <p:pic>
        <p:nvPicPr>
          <p:cNvPr id="33" name="Picture 32"/>
          <p:cNvPicPr>
            <a:picLocks noChangeAspect="1"/>
          </p:cNvPicPr>
          <p:nvPr/>
        </p:nvPicPr>
        <p:blipFill>
          <a:blip r:embed="rId9"/>
          <a:stretch>
            <a:fillRect/>
          </a:stretch>
        </p:blipFill>
        <p:spPr>
          <a:xfrm>
            <a:off x="587970" y="4662784"/>
            <a:ext cx="6354618" cy="753383"/>
          </a:xfrm>
          <a:prstGeom prst="rect">
            <a:avLst/>
          </a:prstGeom>
        </p:spPr>
      </p:pic>
      <p:pic>
        <p:nvPicPr>
          <p:cNvPr id="34" name="Picture 33"/>
          <p:cNvPicPr>
            <a:picLocks noChangeAspect="1"/>
          </p:cNvPicPr>
          <p:nvPr/>
        </p:nvPicPr>
        <p:blipFill>
          <a:blip r:embed="rId10">
            <a:duotone>
              <a:prstClr val="black"/>
              <a:srgbClr val="D9C3A5">
                <a:tint val="50000"/>
                <a:satMod val="180000"/>
              </a:srgbClr>
            </a:duotone>
          </a:blip>
          <a:stretch>
            <a:fillRect/>
          </a:stretch>
        </p:blipFill>
        <p:spPr>
          <a:xfrm>
            <a:off x="616992" y="5911375"/>
            <a:ext cx="3896013" cy="534263"/>
          </a:xfrm>
          <a:prstGeom prst="rect">
            <a:avLst/>
          </a:prstGeom>
        </p:spPr>
      </p:pic>
      <p:sp>
        <p:nvSpPr>
          <p:cNvPr id="35" name="Bent Arrow 34"/>
          <p:cNvSpPr/>
          <p:nvPr/>
        </p:nvSpPr>
        <p:spPr>
          <a:xfrm rot="10800000">
            <a:off x="4785418" y="5434237"/>
            <a:ext cx="1526891" cy="889116"/>
          </a:xfrm>
          <a:prstGeom prst="bentArrow">
            <a:avLst>
              <a:gd name="adj1" fmla="val 16648"/>
              <a:gd name="adj2" fmla="val 16648"/>
              <a:gd name="adj3" fmla="val 50000"/>
              <a:gd name="adj4" fmla="val 422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sp>
        <p:nvSpPr>
          <p:cNvPr id="36" name="Right Arrow 35"/>
          <p:cNvSpPr/>
          <p:nvPr/>
        </p:nvSpPr>
        <p:spPr>
          <a:xfrm rot="5400000">
            <a:off x="4051513" y="3993998"/>
            <a:ext cx="642445" cy="280538"/>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7" name="Picture 36"/>
          <p:cNvPicPr>
            <a:picLocks noChangeAspect="1"/>
          </p:cNvPicPr>
          <p:nvPr/>
        </p:nvPicPr>
        <p:blipFill>
          <a:blip r:embed="rId11"/>
          <a:stretch>
            <a:fillRect/>
          </a:stretch>
        </p:blipFill>
        <p:spPr>
          <a:xfrm>
            <a:off x="3076641" y="3918479"/>
            <a:ext cx="1023648" cy="281675"/>
          </a:xfrm>
          <a:prstGeom prst="rect">
            <a:avLst/>
          </a:prstGeom>
        </p:spPr>
      </p:pic>
      <p:sp>
        <p:nvSpPr>
          <p:cNvPr id="38" name="Rectangle 37"/>
          <p:cNvSpPr/>
          <p:nvPr/>
        </p:nvSpPr>
        <p:spPr>
          <a:xfrm>
            <a:off x="1090300" y="3891043"/>
            <a:ext cx="1776961" cy="369332"/>
          </a:xfrm>
          <a:prstGeom prst="rect">
            <a:avLst/>
          </a:prstGeom>
          <a:solidFill>
            <a:srgbClr val="CCFF66"/>
          </a:solidFill>
        </p:spPr>
        <p:txBody>
          <a:bodyPr wrap="none">
            <a:spAutoFit/>
          </a:bodyPr>
          <a:lstStyle/>
          <a:p>
            <a:r>
              <a:rPr lang="en-US" b="1" dirty="0">
                <a:latin typeface="Times New Roman" panose="02020603050405020304" pitchFamily="18" charset="0"/>
                <a:cs typeface="Times New Roman" panose="02020603050405020304" pitchFamily="18" charset="0"/>
              </a:rPr>
              <a:t>Transmon qubit</a:t>
            </a:r>
          </a:p>
        </p:txBody>
      </p:sp>
      <p:pic>
        <p:nvPicPr>
          <p:cNvPr id="39" name="Picture 38"/>
          <p:cNvPicPr>
            <a:picLocks noChangeAspect="1"/>
          </p:cNvPicPr>
          <p:nvPr/>
        </p:nvPicPr>
        <p:blipFill rotWithShape="1">
          <a:blip r:embed="rId12"/>
          <a:srcRect b="10839"/>
          <a:stretch/>
        </p:blipFill>
        <p:spPr>
          <a:xfrm>
            <a:off x="7486978" y="2641061"/>
            <a:ext cx="4520734" cy="2021723"/>
          </a:xfrm>
          <a:prstGeom prst="rect">
            <a:avLst/>
          </a:prstGeom>
        </p:spPr>
      </p:pic>
      <p:grpSp>
        <p:nvGrpSpPr>
          <p:cNvPr id="23" name="Group 22"/>
          <p:cNvGrpSpPr/>
          <p:nvPr/>
        </p:nvGrpSpPr>
        <p:grpSpPr>
          <a:xfrm>
            <a:off x="7833267" y="5897508"/>
            <a:ext cx="4117941" cy="951256"/>
            <a:chOff x="186205" y="5866690"/>
            <a:chExt cx="4117941" cy="951256"/>
          </a:xfrm>
        </p:grpSpPr>
        <p:cxnSp>
          <p:nvCxnSpPr>
            <p:cNvPr id="24" name="Straight Connector 23"/>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8" name="Picture 2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9" name="Picture 28"/>
            <p:cNvPicPr>
              <a:picLocks noChangeAspect="1"/>
            </p:cNvPicPr>
            <p:nvPr/>
          </p:nvPicPr>
          <p:blipFill>
            <a:blip r:embed="rId14"/>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130981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25</a:t>
            </a:fld>
            <a:endParaRPr lang="fa-IR"/>
          </a:p>
        </p:txBody>
      </p:sp>
      <p:grpSp>
        <p:nvGrpSpPr>
          <p:cNvPr id="9" name="Group 8"/>
          <p:cNvGrpSpPr/>
          <p:nvPr/>
        </p:nvGrpSpPr>
        <p:grpSpPr>
          <a:xfrm>
            <a:off x="217375" y="106426"/>
            <a:ext cx="2744034" cy="433984"/>
            <a:chOff x="6456218" y="216150"/>
            <a:chExt cx="2744034" cy="433984"/>
          </a:xfrm>
        </p:grpSpPr>
        <p:cxnSp>
          <p:nvCxnSpPr>
            <p:cNvPr id="10" name="Straight Connector 9"/>
            <p:cNvCxnSpPr/>
            <p:nvPr/>
          </p:nvCxnSpPr>
          <p:spPr>
            <a:xfrm flipV="1">
              <a:off x="6456218" y="631549"/>
              <a:ext cx="1976582" cy="18585"/>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6546297" y="216150"/>
              <a:ext cx="2653955"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Transmon qubits</a:t>
              </a:r>
              <a:endParaRPr lang="en-US" b="1" dirty="0">
                <a:latin typeface="Times New Roman" panose="02020603050405020304" pitchFamily="18" charset="0"/>
                <a:cs typeface="Times New Roman" panose="02020603050405020304" pitchFamily="18" charset="0"/>
              </a:endParaRPr>
            </a:p>
          </p:txBody>
        </p:sp>
      </p:grpSp>
      <p:pic>
        <p:nvPicPr>
          <p:cNvPr id="12" name="Picture 4" descr="quantum mechanics - Why do excited states of charge qubits have higher  charge sensitivity than the ground state? - Physics Stack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2389" y="762940"/>
            <a:ext cx="4911138" cy="34326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rotWithShape="1">
          <a:blip r:embed="rId3"/>
          <a:srcRect l="64889" t="10183" b="13768"/>
          <a:stretch/>
        </p:blipFill>
        <p:spPr>
          <a:xfrm>
            <a:off x="5021661" y="1372506"/>
            <a:ext cx="1930398" cy="2512291"/>
          </a:xfrm>
          <a:prstGeom prst="rect">
            <a:avLst/>
          </a:prstGeom>
        </p:spPr>
      </p:pic>
      <p:sp>
        <p:nvSpPr>
          <p:cNvPr id="15" name="Rectangle 14"/>
          <p:cNvSpPr/>
          <p:nvPr/>
        </p:nvSpPr>
        <p:spPr>
          <a:xfrm>
            <a:off x="217375" y="4398498"/>
            <a:ext cx="7434856" cy="923330"/>
          </a:xfrm>
          <a:prstGeom prst="rect">
            <a:avLst/>
          </a:prstGeom>
        </p:spPr>
        <p:txBody>
          <a:bodyPr wrap="square">
            <a:spAutoFit/>
          </a:bodyPr>
          <a:lstStyle/>
          <a:p>
            <a:pPr marL="342900" indent="-342900" algn="just">
              <a:buAutoNum type="alphaLcParenBoth"/>
            </a:pPr>
            <a:r>
              <a:rPr lang="en-US" dirty="0">
                <a:latin typeface="Times New Roman" panose="02020603050405020304" pitchFamily="18" charset="0"/>
                <a:cs typeface="Times New Roman" panose="02020603050405020304" pitchFamily="18" charset="0"/>
              </a:rPr>
              <a:t>A transmon qubit.</a:t>
            </a:r>
          </a:p>
          <a:p>
            <a:pPr marL="342900" indent="-342900" algn="just">
              <a:buAutoNum type="alphaLcParenBoth"/>
            </a:pPr>
            <a:r>
              <a:rPr lang="en-US" dirty="0">
                <a:latin typeface="Times New Roman" panose="02020603050405020304" pitchFamily="18" charset="0"/>
                <a:cs typeface="Times New Roman" panose="02020603050405020304" pitchFamily="18" charset="0"/>
              </a:rPr>
              <a:t>Circuit for the fixed-frequency transmon qubit.</a:t>
            </a:r>
          </a:p>
          <a:p>
            <a:pPr algn="just"/>
            <a:r>
              <a:rPr lang="en-US" dirty="0">
                <a:latin typeface="Times New Roman" panose="02020603050405020304" pitchFamily="18" charset="0"/>
                <a:cs typeface="Times New Roman" panose="02020603050405020304" pitchFamily="18" charset="0"/>
              </a:rPr>
              <a:t>(c) Circuit for the flux tunable-frequency transmon qubit By using a SQUID.</a:t>
            </a:r>
          </a:p>
        </p:txBody>
      </p:sp>
      <p:sp>
        <p:nvSpPr>
          <p:cNvPr id="16" name="Rectangle 15"/>
          <p:cNvSpPr/>
          <p:nvPr/>
        </p:nvSpPr>
        <p:spPr>
          <a:xfrm>
            <a:off x="8185535" y="4398498"/>
            <a:ext cx="3064846"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first three energy levels of the transmon Hamiltonian.</a:t>
            </a:r>
          </a:p>
        </p:txBody>
      </p:sp>
      <p:pic>
        <p:nvPicPr>
          <p:cNvPr id="17" name="Picture 16"/>
          <p:cNvPicPr>
            <a:picLocks noChangeAspect="1"/>
          </p:cNvPicPr>
          <p:nvPr/>
        </p:nvPicPr>
        <p:blipFill>
          <a:blip r:embed="rId4"/>
          <a:stretch>
            <a:fillRect/>
          </a:stretch>
        </p:blipFill>
        <p:spPr>
          <a:xfrm>
            <a:off x="87592" y="1439808"/>
            <a:ext cx="4623739" cy="2259771"/>
          </a:xfrm>
          <a:prstGeom prst="rect">
            <a:avLst/>
          </a:prstGeom>
        </p:spPr>
      </p:pic>
      <p:sp>
        <p:nvSpPr>
          <p:cNvPr id="3" name="Rectangle 2"/>
          <p:cNvSpPr/>
          <p:nvPr/>
        </p:nvSpPr>
        <p:spPr>
          <a:xfrm>
            <a:off x="217376" y="6193736"/>
            <a:ext cx="6977752"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A. </a:t>
            </a:r>
            <a:r>
              <a:rPr lang="en-US" sz="1400" dirty="0" err="1">
                <a:latin typeface="Times New Roman" panose="02020603050405020304" pitchFamily="18" charset="0"/>
                <a:cs typeface="Times New Roman" panose="02020603050405020304" pitchFamily="18" charset="0"/>
              </a:rPr>
              <a:t>Blais</a:t>
            </a:r>
            <a:r>
              <a:rPr lang="en-US" sz="1400" dirty="0">
                <a:latin typeface="Times New Roman" panose="02020603050405020304" pitchFamily="18" charset="0"/>
                <a:cs typeface="Times New Roman" panose="02020603050405020304" pitchFamily="18" charset="0"/>
              </a:rPr>
              <a:t>, et al., Cavity quantum electrodynamics for superconducting electrical circuits: An architecture for quantum computation. Phys. Rev. A, 69 062320 (2004)</a:t>
            </a:r>
          </a:p>
        </p:txBody>
      </p:sp>
      <p:grpSp>
        <p:nvGrpSpPr>
          <p:cNvPr id="18" name="Group 17"/>
          <p:cNvGrpSpPr/>
          <p:nvPr/>
        </p:nvGrpSpPr>
        <p:grpSpPr>
          <a:xfrm>
            <a:off x="7833267" y="5897508"/>
            <a:ext cx="4117941" cy="951256"/>
            <a:chOff x="186205" y="5866690"/>
            <a:chExt cx="4117941" cy="951256"/>
          </a:xfrm>
        </p:grpSpPr>
        <p:cxnSp>
          <p:nvCxnSpPr>
            <p:cNvPr id="19" name="Straight Connector 18"/>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2" name="Picture 21"/>
            <p:cNvPicPr>
              <a:picLocks noChangeAspect="1"/>
            </p:cNvPicPr>
            <p:nvPr/>
          </p:nvPicPr>
          <p:blipFill>
            <a:blip r:embed="rId6"/>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174684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26</a:t>
            </a:fld>
            <a:endParaRPr lang="fa-IR"/>
          </a:p>
        </p:txBody>
      </p:sp>
      <p:pic>
        <p:nvPicPr>
          <p:cNvPr id="6" name="Picture 5"/>
          <p:cNvPicPr>
            <a:picLocks noChangeAspect="1"/>
          </p:cNvPicPr>
          <p:nvPr/>
        </p:nvPicPr>
        <p:blipFill>
          <a:blip r:embed="rId2">
            <a:duotone>
              <a:prstClr val="black"/>
              <a:srgbClr val="D9C3A5">
                <a:tint val="50000"/>
                <a:satMod val="180000"/>
              </a:srgbClr>
            </a:duotone>
          </a:blip>
          <a:stretch>
            <a:fillRect/>
          </a:stretch>
        </p:blipFill>
        <p:spPr>
          <a:xfrm>
            <a:off x="7105880" y="3082796"/>
            <a:ext cx="4632432" cy="1322409"/>
          </a:xfrm>
          <a:prstGeom prst="rect">
            <a:avLst/>
          </a:prstGeom>
        </p:spPr>
      </p:pic>
      <p:pic>
        <p:nvPicPr>
          <p:cNvPr id="7" name="Picture 6"/>
          <p:cNvPicPr>
            <a:picLocks noChangeAspect="1"/>
          </p:cNvPicPr>
          <p:nvPr/>
        </p:nvPicPr>
        <p:blipFill>
          <a:blip r:embed="rId3">
            <a:duotone>
              <a:prstClr val="black"/>
              <a:srgbClr val="D9C3A5">
                <a:tint val="50000"/>
                <a:satMod val="180000"/>
              </a:srgbClr>
            </a:duotone>
          </a:blip>
          <a:stretch>
            <a:fillRect/>
          </a:stretch>
        </p:blipFill>
        <p:spPr>
          <a:xfrm>
            <a:off x="8152380" y="4532516"/>
            <a:ext cx="2253205" cy="993054"/>
          </a:xfrm>
          <a:prstGeom prst="rect">
            <a:avLst/>
          </a:prstGeom>
        </p:spPr>
      </p:pic>
      <p:grpSp>
        <p:nvGrpSpPr>
          <p:cNvPr id="9" name="Group 8"/>
          <p:cNvGrpSpPr/>
          <p:nvPr/>
        </p:nvGrpSpPr>
        <p:grpSpPr>
          <a:xfrm>
            <a:off x="314924" y="147628"/>
            <a:ext cx="4435742" cy="431686"/>
            <a:chOff x="5615396" y="225890"/>
            <a:chExt cx="4435742" cy="431686"/>
          </a:xfrm>
        </p:grpSpPr>
        <p:cxnSp>
          <p:nvCxnSpPr>
            <p:cNvPr id="10" name="Straight Connector 9"/>
            <p:cNvCxnSpPr/>
            <p:nvPr/>
          </p:nvCxnSpPr>
          <p:spPr>
            <a:xfrm flipV="1">
              <a:off x="5615396" y="650134"/>
              <a:ext cx="4276841" cy="7442"/>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5615396" y="225890"/>
              <a:ext cx="4435742"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Quantized Coupled LC Resonant Circuits</a:t>
              </a:r>
              <a:endParaRPr lang="en-US" b="1" dirty="0">
                <a:latin typeface="Times New Roman" panose="02020603050405020304" pitchFamily="18" charset="0"/>
                <a:cs typeface="Times New Roman" panose="02020603050405020304" pitchFamily="18" charset="0"/>
              </a:endParaRPr>
            </a:p>
          </p:txBody>
        </p:sp>
      </p:grpSp>
      <p:pic>
        <p:nvPicPr>
          <p:cNvPr id="12" name="Picture 11"/>
          <p:cNvPicPr>
            <a:picLocks noChangeAspect="1"/>
          </p:cNvPicPr>
          <p:nvPr/>
        </p:nvPicPr>
        <p:blipFill>
          <a:blip r:embed="rId4"/>
          <a:stretch>
            <a:fillRect/>
          </a:stretch>
        </p:blipFill>
        <p:spPr>
          <a:xfrm>
            <a:off x="7551809" y="409117"/>
            <a:ext cx="4186503" cy="2113977"/>
          </a:xfrm>
          <a:prstGeom prst="rect">
            <a:avLst/>
          </a:prstGeom>
        </p:spPr>
      </p:pic>
      <p:pic>
        <p:nvPicPr>
          <p:cNvPr id="13" name="Picture 12"/>
          <p:cNvPicPr>
            <a:picLocks noChangeAspect="1"/>
          </p:cNvPicPr>
          <p:nvPr/>
        </p:nvPicPr>
        <p:blipFill>
          <a:blip r:embed="rId5"/>
          <a:stretch>
            <a:fillRect/>
          </a:stretch>
        </p:blipFill>
        <p:spPr>
          <a:xfrm>
            <a:off x="441759" y="1185838"/>
            <a:ext cx="4129520" cy="560536"/>
          </a:xfrm>
          <a:prstGeom prst="rect">
            <a:avLst/>
          </a:prstGeom>
        </p:spPr>
      </p:pic>
      <p:pic>
        <p:nvPicPr>
          <p:cNvPr id="15" name="Picture 14"/>
          <p:cNvPicPr>
            <a:picLocks noChangeAspect="1"/>
          </p:cNvPicPr>
          <p:nvPr/>
        </p:nvPicPr>
        <p:blipFill>
          <a:blip r:embed="rId6"/>
          <a:stretch>
            <a:fillRect/>
          </a:stretch>
        </p:blipFill>
        <p:spPr>
          <a:xfrm>
            <a:off x="4900332" y="1193635"/>
            <a:ext cx="1904591" cy="1165686"/>
          </a:xfrm>
          <a:prstGeom prst="rect">
            <a:avLst/>
          </a:prstGeom>
        </p:spPr>
      </p:pic>
      <p:grpSp>
        <p:nvGrpSpPr>
          <p:cNvPr id="16" name="Group 15"/>
          <p:cNvGrpSpPr/>
          <p:nvPr/>
        </p:nvGrpSpPr>
        <p:grpSpPr>
          <a:xfrm>
            <a:off x="441759" y="2396106"/>
            <a:ext cx="4299671" cy="869539"/>
            <a:chOff x="2735210" y="2442152"/>
            <a:chExt cx="4299671" cy="869539"/>
          </a:xfrm>
        </p:grpSpPr>
        <p:pic>
          <p:nvPicPr>
            <p:cNvPr id="17" name="Picture 16"/>
            <p:cNvPicPr>
              <a:picLocks noChangeAspect="1"/>
            </p:cNvPicPr>
            <p:nvPr/>
          </p:nvPicPr>
          <p:blipFill>
            <a:blip r:embed="rId7"/>
            <a:stretch>
              <a:fillRect/>
            </a:stretch>
          </p:blipFill>
          <p:spPr>
            <a:xfrm>
              <a:off x="3144063" y="2442152"/>
              <a:ext cx="3890818" cy="869539"/>
            </a:xfrm>
            <a:prstGeom prst="rect">
              <a:avLst/>
            </a:prstGeom>
          </p:spPr>
        </p:pic>
        <p:pic>
          <p:nvPicPr>
            <p:cNvPr id="18" name="Picture 17"/>
            <p:cNvPicPr>
              <a:picLocks noChangeAspect="1"/>
            </p:cNvPicPr>
            <p:nvPr/>
          </p:nvPicPr>
          <p:blipFill>
            <a:blip r:embed="rId8"/>
            <a:stretch>
              <a:fillRect/>
            </a:stretch>
          </p:blipFill>
          <p:spPr>
            <a:xfrm>
              <a:off x="2735210" y="2674119"/>
              <a:ext cx="408853" cy="333758"/>
            </a:xfrm>
            <a:prstGeom prst="rect">
              <a:avLst/>
            </a:prstGeom>
          </p:spPr>
        </p:pic>
      </p:grpSp>
      <p:pic>
        <p:nvPicPr>
          <p:cNvPr id="19" name="Picture 18"/>
          <p:cNvPicPr>
            <a:picLocks noChangeAspect="1"/>
          </p:cNvPicPr>
          <p:nvPr/>
        </p:nvPicPr>
        <p:blipFill>
          <a:blip r:embed="rId9"/>
          <a:stretch>
            <a:fillRect/>
          </a:stretch>
        </p:blipFill>
        <p:spPr>
          <a:xfrm>
            <a:off x="717145" y="3599285"/>
            <a:ext cx="2715327" cy="2946545"/>
          </a:xfrm>
          <a:prstGeom prst="rect">
            <a:avLst/>
          </a:prstGeom>
        </p:spPr>
      </p:pic>
      <p:pic>
        <p:nvPicPr>
          <p:cNvPr id="21" name="Picture 20"/>
          <p:cNvPicPr>
            <a:picLocks noChangeAspect="1"/>
          </p:cNvPicPr>
          <p:nvPr/>
        </p:nvPicPr>
        <p:blipFill>
          <a:blip r:embed="rId10"/>
          <a:stretch>
            <a:fillRect/>
          </a:stretch>
        </p:blipFill>
        <p:spPr>
          <a:xfrm>
            <a:off x="3713043" y="4734441"/>
            <a:ext cx="2651667" cy="695991"/>
          </a:xfrm>
          <a:prstGeom prst="rect">
            <a:avLst/>
          </a:prstGeom>
        </p:spPr>
      </p:pic>
      <p:grpSp>
        <p:nvGrpSpPr>
          <p:cNvPr id="22" name="Group 21"/>
          <p:cNvGrpSpPr/>
          <p:nvPr/>
        </p:nvGrpSpPr>
        <p:grpSpPr>
          <a:xfrm>
            <a:off x="7833267" y="5897508"/>
            <a:ext cx="4117941" cy="951256"/>
            <a:chOff x="186205" y="5866690"/>
            <a:chExt cx="4117941" cy="951256"/>
          </a:xfrm>
        </p:grpSpPr>
        <p:cxnSp>
          <p:nvCxnSpPr>
            <p:cNvPr id="23" name="Straight Connector 22"/>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4" name="Picture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5" name="Picture 24"/>
            <p:cNvPicPr>
              <a:picLocks noChangeAspect="1"/>
            </p:cNvPicPr>
            <p:nvPr/>
          </p:nvPicPr>
          <p:blipFill>
            <a:blip r:embed="rId12"/>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740756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27</a:t>
            </a:fld>
            <a:endParaRPr lang="fa-IR"/>
          </a:p>
        </p:txBody>
      </p:sp>
      <p:grpSp>
        <p:nvGrpSpPr>
          <p:cNvPr id="6" name="Group 5"/>
          <p:cNvGrpSpPr/>
          <p:nvPr/>
        </p:nvGrpSpPr>
        <p:grpSpPr>
          <a:xfrm>
            <a:off x="313723" y="117165"/>
            <a:ext cx="6715149" cy="455490"/>
            <a:chOff x="5615395" y="225890"/>
            <a:chExt cx="6715149" cy="455490"/>
          </a:xfrm>
        </p:grpSpPr>
        <p:cxnSp>
          <p:nvCxnSpPr>
            <p:cNvPr id="7" name="Straight Connector 6"/>
            <p:cNvCxnSpPr/>
            <p:nvPr/>
          </p:nvCxnSpPr>
          <p:spPr>
            <a:xfrm>
              <a:off x="5615396" y="657576"/>
              <a:ext cx="6493476" cy="23804"/>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5615395" y="225890"/>
              <a:ext cx="6715149"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Quantized Coupled LC Resonant Circuits: in interaction picture</a:t>
              </a:r>
              <a:endParaRPr lang="en-US" b="1" dirty="0">
                <a:latin typeface="Times New Roman" panose="02020603050405020304" pitchFamily="18" charset="0"/>
                <a:cs typeface="Times New Roman" panose="02020603050405020304" pitchFamily="18" charset="0"/>
              </a:endParaRPr>
            </a:p>
          </p:txBody>
        </p:sp>
      </p:grpSp>
      <p:pic>
        <p:nvPicPr>
          <p:cNvPr id="10" name="Picture 9"/>
          <p:cNvPicPr>
            <a:picLocks noChangeAspect="1"/>
          </p:cNvPicPr>
          <p:nvPr/>
        </p:nvPicPr>
        <p:blipFill rotWithShape="1">
          <a:blip r:embed="rId3"/>
          <a:srcRect r="3568"/>
          <a:stretch/>
        </p:blipFill>
        <p:spPr>
          <a:xfrm>
            <a:off x="1842726" y="1203197"/>
            <a:ext cx="3435469" cy="1025364"/>
          </a:xfrm>
          <a:prstGeom prst="rect">
            <a:avLst/>
          </a:prstGeom>
        </p:spPr>
      </p:pic>
      <p:pic>
        <p:nvPicPr>
          <p:cNvPr id="11" name="Picture 10"/>
          <p:cNvPicPr>
            <a:picLocks noChangeAspect="1"/>
          </p:cNvPicPr>
          <p:nvPr/>
        </p:nvPicPr>
        <p:blipFill>
          <a:blip r:embed="rId4"/>
          <a:stretch>
            <a:fillRect/>
          </a:stretch>
        </p:blipFill>
        <p:spPr>
          <a:xfrm>
            <a:off x="6187347" y="1473324"/>
            <a:ext cx="3899477" cy="491673"/>
          </a:xfrm>
          <a:prstGeom prst="rect">
            <a:avLst/>
          </a:prstGeom>
        </p:spPr>
      </p:pic>
      <p:pic>
        <p:nvPicPr>
          <p:cNvPr id="12" name="Picture 11"/>
          <p:cNvPicPr>
            <a:picLocks noChangeAspect="1"/>
          </p:cNvPicPr>
          <p:nvPr/>
        </p:nvPicPr>
        <p:blipFill>
          <a:blip r:embed="rId5"/>
          <a:stretch>
            <a:fillRect/>
          </a:stretch>
        </p:blipFill>
        <p:spPr>
          <a:xfrm>
            <a:off x="6888003" y="3525474"/>
            <a:ext cx="2151881" cy="497886"/>
          </a:xfrm>
          <a:prstGeom prst="rect">
            <a:avLst/>
          </a:prstGeom>
        </p:spPr>
      </p:pic>
      <p:pic>
        <p:nvPicPr>
          <p:cNvPr id="13" name="Picture 12"/>
          <p:cNvPicPr>
            <a:picLocks noChangeAspect="1"/>
          </p:cNvPicPr>
          <p:nvPr/>
        </p:nvPicPr>
        <p:blipFill>
          <a:blip r:embed="rId6"/>
          <a:stretch>
            <a:fillRect/>
          </a:stretch>
        </p:blipFill>
        <p:spPr>
          <a:xfrm>
            <a:off x="6822347" y="4141564"/>
            <a:ext cx="2399866" cy="459180"/>
          </a:xfrm>
          <a:prstGeom prst="rect">
            <a:avLst/>
          </a:prstGeom>
        </p:spPr>
      </p:pic>
      <p:sp>
        <p:nvSpPr>
          <p:cNvPr id="15" name="Rectangle 14"/>
          <p:cNvSpPr/>
          <p:nvPr/>
        </p:nvSpPr>
        <p:spPr>
          <a:xfrm>
            <a:off x="9309358" y="3772232"/>
            <a:ext cx="244810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coupled-mode equations</a:t>
            </a:r>
          </a:p>
        </p:txBody>
      </p:sp>
      <p:sp>
        <p:nvSpPr>
          <p:cNvPr id="16" name="Rectangle 15"/>
          <p:cNvSpPr/>
          <p:nvPr/>
        </p:nvSpPr>
        <p:spPr>
          <a:xfrm>
            <a:off x="1144996" y="3802273"/>
            <a:ext cx="4830931" cy="646331"/>
          </a:xfrm>
          <a:prstGeom prst="rect">
            <a:avLst/>
          </a:prstGeom>
          <a:solidFill>
            <a:srgbClr val="FFFF99"/>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The probability of finding the photon on a particular resonator to vary sinusoidally with time. </a:t>
            </a:r>
          </a:p>
        </p:txBody>
      </p:sp>
      <p:grpSp>
        <p:nvGrpSpPr>
          <p:cNvPr id="17" name="Group 16"/>
          <p:cNvGrpSpPr/>
          <p:nvPr/>
        </p:nvGrpSpPr>
        <p:grpSpPr>
          <a:xfrm>
            <a:off x="1606814" y="2686051"/>
            <a:ext cx="6938735" cy="436326"/>
            <a:chOff x="-31426" y="3065504"/>
            <a:chExt cx="7594420" cy="436326"/>
          </a:xfrm>
        </p:grpSpPr>
        <p:pic>
          <p:nvPicPr>
            <p:cNvPr id="18" name="Picture 17"/>
            <p:cNvPicPr>
              <a:picLocks noChangeAspect="1"/>
            </p:cNvPicPr>
            <p:nvPr/>
          </p:nvPicPr>
          <p:blipFill rotWithShape="1">
            <a:blip r:embed="rId7"/>
            <a:srcRect b="79180"/>
            <a:stretch/>
          </p:blipFill>
          <p:spPr>
            <a:xfrm>
              <a:off x="-31426" y="3078928"/>
              <a:ext cx="6048013" cy="408439"/>
            </a:xfrm>
            <a:prstGeom prst="rect">
              <a:avLst/>
            </a:prstGeom>
          </p:spPr>
        </p:pic>
        <p:pic>
          <p:nvPicPr>
            <p:cNvPr id="19" name="Picture 18"/>
            <p:cNvPicPr>
              <a:picLocks noChangeAspect="1"/>
            </p:cNvPicPr>
            <p:nvPr/>
          </p:nvPicPr>
          <p:blipFill>
            <a:blip r:embed="rId8"/>
            <a:stretch>
              <a:fillRect/>
            </a:stretch>
          </p:blipFill>
          <p:spPr>
            <a:xfrm>
              <a:off x="3842327" y="3065504"/>
              <a:ext cx="3720667" cy="436326"/>
            </a:xfrm>
            <a:prstGeom prst="rect">
              <a:avLst/>
            </a:prstGeom>
          </p:spPr>
        </p:pic>
      </p:grpSp>
      <p:sp>
        <p:nvSpPr>
          <p:cNvPr id="24" name="Rectangle 23"/>
          <p:cNvSpPr/>
          <p:nvPr/>
        </p:nvSpPr>
        <p:spPr>
          <a:xfrm>
            <a:off x="918714" y="4975778"/>
            <a:ext cx="6461141" cy="646331"/>
          </a:xfrm>
          <a:prstGeom prst="rect">
            <a:avLst/>
          </a:prstGeom>
          <a:solidFill>
            <a:srgbClr val="FFFF99"/>
          </a:solidFill>
        </p:spPr>
        <p:txBody>
          <a:bodyPr wrap="square">
            <a:spAutoFit/>
          </a:bodyPr>
          <a:lstStyle/>
          <a:p>
            <a:pPr algn="just"/>
            <a:r>
              <a:rPr lang="en-US" dirty="0">
                <a:latin typeface="Times New Roman" panose="02020603050405020304" pitchFamily="18" charset="0"/>
                <a:cs typeface="Times New Roman" panose="02020603050405020304" pitchFamily="18" charset="0"/>
              </a:rPr>
              <a:t>When there is a finite probability for the photon to be on either resonator, the states |01⟩ and |10⟩ are </a:t>
            </a:r>
            <a:r>
              <a:rPr lang="en-US" b="1" dirty="0">
                <a:solidFill>
                  <a:srgbClr val="7030A0"/>
                </a:solidFill>
                <a:latin typeface="Times New Roman" panose="02020603050405020304" pitchFamily="18" charset="0"/>
                <a:cs typeface="Times New Roman" panose="02020603050405020304" pitchFamily="18" charset="0"/>
              </a:rPr>
              <a:t>entangled</a:t>
            </a:r>
            <a:r>
              <a:rPr lang="en-US" dirty="0">
                <a:latin typeface="Times New Roman" panose="02020603050405020304" pitchFamily="18" charset="0"/>
                <a:cs typeface="Times New Roman" panose="02020603050405020304" pitchFamily="18" charset="0"/>
              </a:rPr>
              <a:t>. </a:t>
            </a:r>
          </a:p>
        </p:txBody>
      </p:sp>
      <p:grpSp>
        <p:nvGrpSpPr>
          <p:cNvPr id="21" name="Group 20"/>
          <p:cNvGrpSpPr/>
          <p:nvPr/>
        </p:nvGrpSpPr>
        <p:grpSpPr>
          <a:xfrm>
            <a:off x="7833267" y="5897508"/>
            <a:ext cx="4117941" cy="951256"/>
            <a:chOff x="186205" y="5866690"/>
            <a:chExt cx="4117941" cy="951256"/>
          </a:xfrm>
        </p:grpSpPr>
        <p:cxnSp>
          <p:nvCxnSpPr>
            <p:cNvPr id="22" name="Straight Connector 21"/>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5" name="Picture 24"/>
            <p:cNvPicPr>
              <a:picLocks noChangeAspect="1"/>
            </p:cNvPicPr>
            <p:nvPr/>
          </p:nvPicPr>
          <p:blipFill>
            <a:blip r:embed="rId10"/>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999167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28</a:t>
            </a:fld>
            <a:endParaRPr lang="fa-IR"/>
          </a:p>
        </p:txBody>
      </p:sp>
      <p:grpSp>
        <p:nvGrpSpPr>
          <p:cNvPr id="6" name="Group 5"/>
          <p:cNvGrpSpPr/>
          <p:nvPr/>
        </p:nvGrpSpPr>
        <p:grpSpPr>
          <a:xfrm>
            <a:off x="229431" y="82714"/>
            <a:ext cx="4472686" cy="439128"/>
            <a:chOff x="5615396" y="225890"/>
            <a:chExt cx="4472686" cy="439128"/>
          </a:xfrm>
        </p:grpSpPr>
        <p:cxnSp>
          <p:nvCxnSpPr>
            <p:cNvPr id="7" name="Straight Connector 6"/>
            <p:cNvCxnSpPr/>
            <p:nvPr/>
          </p:nvCxnSpPr>
          <p:spPr>
            <a:xfrm>
              <a:off x="5615396" y="657576"/>
              <a:ext cx="3103731" cy="7442"/>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5652340" y="225890"/>
              <a:ext cx="4435742"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Resonant Circuits and Qubit</a:t>
              </a:r>
            </a:p>
          </p:txBody>
        </p:sp>
      </p:grpSp>
      <p:pic>
        <p:nvPicPr>
          <p:cNvPr id="10" name="Picture 9"/>
          <p:cNvPicPr>
            <a:picLocks noChangeAspect="1"/>
          </p:cNvPicPr>
          <p:nvPr/>
        </p:nvPicPr>
        <p:blipFill>
          <a:blip r:embed="rId2"/>
          <a:stretch>
            <a:fillRect/>
          </a:stretch>
        </p:blipFill>
        <p:spPr>
          <a:xfrm>
            <a:off x="8453412" y="756726"/>
            <a:ext cx="2552737" cy="2156768"/>
          </a:xfrm>
          <a:prstGeom prst="rect">
            <a:avLst/>
          </a:prstGeom>
        </p:spPr>
      </p:pic>
      <p:sp>
        <p:nvSpPr>
          <p:cNvPr id="11" name="Rectangle 10"/>
          <p:cNvSpPr/>
          <p:nvPr/>
        </p:nvSpPr>
        <p:spPr>
          <a:xfrm>
            <a:off x="7063845" y="220430"/>
            <a:ext cx="5128155"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Coupling between a transmission line and a qubit</a:t>
            </a:r>
            <a:endParaRPr lang="en-US" b="1"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3"/>
          <a:stretch>
            <a:fillRect/>
          </a:stretch>
        </p:blipFill>
        <p:spPr>
          <a:xfrm>
            <a:off x="837158" y="1397890"/>
            <a:ext cx="2087130" cy="394418"/>
          </a:xfrm>
          <a:prstGeom prst="rect">
            <a:avLst/>
          </a:prstGeom>
        </p:spPr>
      </p:pic>
      <p:pic>
        <p:nvPicPr>
          <p:cNvPr id="13" name="Picture 12"/>
          <p:cNvPicPr>
            <a:picLocks noChangeAspect="1"/>
          </p:cNvPicPr>
          <p:nvPr/>
        </p:nvPicPr>
        <p:blipFill>
          <a:blip r:embed="rId4"/>
          <a:stretch>
            <a:fillRect/>
          </a:stretch>
        </p:blipFill>
        <p:spPr>
          <a:xfrm>
            <a:off x="5461806" y="1453215"/>
            <a:ext cx="1133066" cy="339093"/>
          </a:xfrm>
          <a:prstGeom prst="rect">
            <a:avLst/>
          </a:prstGeom>
        </p:spPr>
      </p:pic>
      <p:sp>
        <p:nvSpPr>
          <p:cNvPr id="15" name="Right Arrow 14"/>
          <p:cNvSpPr/>
          <p:nvPr/>
        </p:nvSpPr>
        <p:spPr>
          <a:xfrm>
            <a:off x="3606940" y="1496295"/>
            <a:ext cx="1172214" cy="274701"/>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Rectangle 15"/>
          <p:cNvSpPr/>
          <p:nvPr/>
        </p:nvSpPr>
        <p:spPr>
          <a:xfrm>
            <a:off x="294176" y="1908639"/>
            <a:ext cx="3269673" cy="369332"/>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harmonic oscillator Hamiltonian</a:t>
            </a:r>
            <a:r>
              <a:rPr lang="en-US" dirty="0">
                <a:latin typeface="Times New Roman" panose="02020603050405020304" pitchFamily="18" charset="0"/>
                <a:cs typeface="Times New Roman" panose="02020603050405020304" pitchFamily="18" charset="0"/>
              </a:rPr>
              <a:t> </a:t>
            </a:r>
          </a:p>
        </p:txBody>
      </p:sp>
      <p:sp>
        <p:nvSpPr>
          <p:cNvPr id="17" name="Rectangle 16"/>
          <p:cNvSpPr/>
          <p:nvPr/>
        </p:nvSpPr>
        <p:spPr>
          <a:xfrm>
            <a:off x="4650398" y="1908639"/>
            <a:ext cx="2755883"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two state qubit Hamiltonian</a:t>
            </a:r>
          </a:p>
        </p:txBody>
      </p:sp>
      <p:pic>
        <p:nvPicPr>
          <p:cNvPr id="18" name="Picture 17"/>
          <p:cNvPicPr>
            <a:picLocks noChangeAspect="1"/>
          </p:cNvPicPr>
          <p:nvPr/>
        </p:nvPicPr>
        <p:blipFill>
          <a:blip r:embed="rId5">
            <a:duotone>
              <a:prstClr val="black"/>
              <a:schemeClr val="accent3">
                <a:tint val="45000"/>
                <a:satMod val="400000"/>
              </a:schemeClr>
            </a:duotone>
          </a:blip>
          <a:stretch>
            <a:fillRect/>
          </a:stretch>
        </p:blipFill>
        <p:spPr>
          <a:xfrm>
            <a:off x="1124069" y="3038933"/>
            <a:ext cx="5618267" cy="620760"/>
          </a:xfrm>
          <a:prstGeom prst="rect">
            <a:avLst/>
          </a:prstGeom>
        </p:spPr>
      </p:pic>
      <p:sp>
        <p:nvSpPr>
          <p:cNvPr id="19" name="Rectangle 18"/>
          <p:cNvSpPr/>
          <p:nvPr/>
        </p:nvSpPr>
        <p:spPr>
          <a:xfrm>
            <a:off x="2279545" y="4147323"/>
            <a:ext cx="3307316"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Jaynes-Cummings Hamiltonian</a:t>
            </a:r>
          </a:p>
        </p:txBody>
      </p:sp>
      <p:sp>
        <p:nvSpPr>
          <p:cNvPr id="26" name="Rectangle 25"/>
          <p:cNvSpPr/>
          <p:nvPr/>
        </p:nvSpPr>
        <p:spPr>
          <a:xfrm>
            <a:off x="8288216" y="4742155"/>
            <a:ext cx="3662992" cy="646331"/>
          </a:xfrm>
          <a:prstGeom prst="rect">
            <a:avLst/>
          </a:prstGeom>
        </p:spPr>
        <p:txBody>
          <a:bodyPr wrap="square">
            <a:spAutoFit/>
          </a:bodyPr>
          <a:lstStyle/>
          <a:p>
            <a:r>
              <a:rPr lang="en-US" dirty="0">
                <a:solidFill>
                  <a:srgbClr val="242021"/>
                </a:solidFill>
                <a:latin typeface="Times New Roman" panose="02020603050405020304" pitchFamily="18" charset="0"/>
                <a:cs typeface="Times New Roman" panose="02020603050405020304" pitchFamily="18" charset="0"/>
              </a:rPr>
              <a:t>Excitations are coherently swapped between the two systems. </a:t>
            </a:r>
            <a:endParaRPr lang="en-US" dirty="0"/>
          </a:p>
        </p:txBody>
      </p:sp>
      <p:pic>
        <p:nvPicPr>
          <p:cNvPr id="3" name="Picture 2"/>
          <p:cNvPicPr>
            <a:picLocks noChangeAspect="1"/>
          </p:cNvPicPr>
          <p:nvPr/>
        </p:nvPicPr>
        <p:blipFill>
          <a:blip r:embed="rId6"/>
          <a:stretch>
            <a:fillRect/>
          </a:stretch>
        </p:blipFill>
        <p:spPr>
          <a:xfrm>
            <a:off x="8452698" y="2973213"/>
            <a:ext cx="2473902" cy="1633834"/>
          </a:xfrm>
          <a:prstGeom prst="rect">
            <a:avLst/>
          </a:prstGeom>
        </p:spPr>
      </p:pic>
      <p:sp>
        <p:nvSpPr>
          <p:cNvPr id="4" name="Rectangle 3"/>
          <p:cNvSpPr/>
          <p:nvPr/>
        </p:nvSpPr>
        <p:spPr>
          <a:xfrm>
            <a:off x="294766" y="6272784"/>
            <a:ext cx="7038907"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A. </a:t>
            </a:r>
            <a:r>
              <a:rPr lang="en-US" sz="1400" dirty="0" err="1">
                <a:latin typeface="Times New Roman" panose="02020603050405020304" pitchFamily="18" charset="0"/>
                <a:cs typeface="Times New Roman" panose="02020603050405020304" pitchFamily="18" charset="0"/>
              </a:rPr>
              <a:t>Wallraff</a:t>
            </a:r>
            <a:r>
              <a:rPr lang="en-US" sz="1400" dirty="0">
                <a:latin typeface="Times New Roman" panose="02020603050405020304" pitchFamily="18" charset="0"/>
                <a:cs typeface="Times New Roman" panose="02020603050405020304" pitchFamily="18" charset="0"/>
              </a:rPr>
              <a:t>, et al,. Strong coupling of a single photon to a superconducting qubit using circuit quantum electrodynamics. Nature, 431 162 (2004)</a:t>
            </a:r>
          </a:p>
        </p:txBody>
      </p:sp>
      <p:grpSp>
        <p:nvGrpSpPr>
          <p:cNvPr id="21" name="Group 20"/>
          <p:cNvGrpSpPr/>
          <p:nvPr/>
        </p:nvGrpSpPr>
        <p:grpSpPr>
          <a:xfrm>
            <a:off x="7833267" y="5897508"/>
            <a:ext cx="4117941" cy="951256"/>
            <a:chOff x="186205" y="5866690"/>
            <a:chExt cx="4117941" cy="951256"/>
          </a:xfrm>
        </p:grpSpPr>
        <p:cxnSp>
          <p:nvCxnSpPr>
            <p:cNvPr id="22" name="Straight Connector 21"/>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3" name="Picture 2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4" name="Picture 23"/>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0703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29</a:t>
            </a:fld>
            <a:endParaRPr lang="fa-IR"/>
          </a:p>
        </p:txBody>
      </p:sp>
      <p:sp>
        <p:nvSpPr>
          <p:cNvPr id="3" name="Rectangle 2"/>
          <p:cNvSpPr/>
          <p:nvPr/>
        </p:nvSpPr>
        <p:spPr>
          <a:xfrm>
            <a:off x="280405" y="150152"/>
            <a:ext cx="3448701" cy="369332"/>
          </a:xfrm>
          <a:prstGeom prst="rect">
            <a:avLst/>
          </a:prstGeom>
        </p:spPr>
        <p:txBody>
          <a:bodyPr wrap="none">
            <a:spAutoFit/>
          </a:bodyPr>
          <a:lstStyle/>
          <a:p>
            <a:r>
              <a:rPr lang="en-US" b="1" dirty="0">
                <a:solidFill>
                  <a:srgbClr val="000000"/>
                </a:solidFill>
                <a:latin typeface="Times New Roman" panose="02020603050405020304" pitchFamily="18" charset="0"/>
                <a:cs typeface="Times New Roman" panose="02020603050405020304" pitchFamily="18" charset="0"/>
              </a:rPr>
              <a:t>Strong qubit–resonator coupling</a:t>
            </a:r>
            <a:endParaRPr lang="en-US" b="1" dirty="0"/>
          </a:p>
        </p:txBody>
      </p:sp>
      <p:cxnSp>
        <p:nvCxnSpPr>
          <p:cNvPr id="10" name="Straight Connector 9"/>
          <p:cNvCxnSpPr/>
          <p:nvPr/>
        </p:nvCxnSpPr>
        <p:spPr>
          <a:xfrm flipV="1">
            <a:off x="126419" y="544947"/>
            <a:ext cx="3571159" cy="85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2"/>
          <a:stretch>
            <a:fillRect/>
          </a:stretch>
        </p:blipFill>
        <p:spPr>
          <a:xfrm>
            <a:off x="7431752" y="2772296"/>
            <a:ext cx="4414896" cy="1615569"/>
          </a:xfrm>
          <a:prstGeom prst="rect">
            <a:avLst/>
          </a:prstGeom>
        </p:spPr>
      </p:pic>
      <p:grpSp>
        <p:nvGrpSpPr>
          <p:cNvPr id="31" name="Group 30"/>
          <p:cNvGrpSpPr/>
          <p:nvPr/>
        </p:nvGrpSpPr>
        <p:grpSpPr>
          <a:xfrm>
            <a:off x="346971" y="3774553"/>
            <a:ext cx="6932259" cy="2342890"/>
            <a:chOff x="126419" y="2524969"/>
            <a:chExt cx="6932259" cy="2342890"/>
          </a:xfrm>
        </p:grpSpPr>
        <p:pic>
          <p:nvPicPr>
            <p:cNvPr id="18" name="Picture 17"/>
            <p:cNvPicPr>
              <a:picLocks noChangeAspect="1"/>
            </p:cNvPicPr>
            <p:nvPr/>
          </p:nvPicPr>
          <p:blipFill>
            <a:blip r:embed="rId3"/>
            <a:stretch>
              <a:fillRect/>
            </a:stretch>
          </p:blipFill>
          <p:spPr>
            <a:xfrm>
              <a:off x="1858868" y="2524969"/>
              <a:ext cx="2054016" cy="379370"/>
            </a:xfrm>
            <a:prstGeom prst="rect">
              <a:avLst/>
            </a:prstGeom>
          </p:spPr>
        </p:pic>
        <p:sp>
          <p:nvSpPr>
            <p:cNvPr id="21" name="Rectangle 20"/>
            <p:cNvSpPr/>
            <p:nvPr/>
          </p:nvSpPr>
          <p:spPr>
            <a:xfrm>
              <a:off x="126419" y="3384430"/>
              <a:ext cx="2124364" cy="368433"/>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Coupling strength</a:t>
              </a:r>
              <a:r>
                <a:rPr lang="en-US" b="1" dirty="0">
                  <a:latin typeface="Times New Roman" panose="02020603050405020304" pitchFamily="18" charset="0"/>
                  <a:cs typeface="Times New Roman" panose="02020603050405020304" pitchFamily="18" charset="0"/>
                </a:rPr>
                <a:t> </a:t>
              </a:r>
            </a:p>
          </p:txBody>
        </p:sp>
        <p:sp>
          <p:nvSpPr>
            <p:cNvPr id="22" name="Right Arrow 21"/>
            <p:cNvSpPr/>
            <p:nvPr/>
          </p:nvSpPr>
          <p:spPr>
            <a:xfrm rot="8905246">
              <a:off x="1172140" y="3033604"/>
              <a:ext cx="769939" cy="154852"/>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 name="Rectangle 22"/>
            <p:cNvSpPr/>
            <p:nvPr/>
          </p:nvSpPr>
          <p:spPr>
            <a:xfrm>
              <a:off x="989412" y="4221528"/>
              <a:ext cx="4446220" cy="646331"/>
            </a:xfrm>
            <a:prstGeom prst="rect">
              <a:avLst/>
            </a:prstGeom>
          </p:spPr>
          <p:txBody>
            <a:bodyPr wrap="square">
              <a:spAutoFit/>
            </a:bodyPr>
            <a:lstStyle/>
            <a:p>
              <a:pPr algn="just"/>
              <a:r>
                <a:rPr lang="en-US" b="1" dirty="0">
                  <a:solidFill>
                    <a:srgbClr val="000000"/>
                  </a:solidFill>
                  <a:latin typeface="Times New Roman" panose="02020603050405020304" pitchFamily="18" charset="0"/>
                  <a:cs typeface="Times New Roman" panose="02020603050405020304" pitchFamily="18" charset="0"/>
                </a:rPr>
                <a:t>Loss rate of photons from the resonator, i.e., the spectral linewidth of the resonator</a:t>
              </a:r>
              <a:r>
                <a:rPr lang="en-US" b="1" dirty="0">
                  <a:latin typeface="Times New Roman" panose="02020603050405020304" pitchFamily="18" charset="0"/>
                  <a:cs typeface="Times New Roman" panose="02020603050405020304" pitchFamily="18" charset="0"/>
                </a:rPr>
                <a:t> </a:t>
              </a:r>
            </a:p>
          </p:txBody>
        </p:sp>
        <p:sp>
          <p:nvSpPr>
            <p:cNvPr id="24" name="Right Arrow 23"/>
            <p:cNvSpPr/>
            <p:nvPr/>
          </p:nvSpPr>
          <p:spPr>
            <a:xfrm rot="5400000">
              <a:off x="2120477" y="3467057"/>
              <a:ext cx="1072741" cy="182968"/>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5" name="Rectangle 24"/>
            <p:cNvSpPr/>
            <p:nvPr/>
          </p:nvSpPr>
          <p:spPr>
            <a:xfrm>
              <a:off x="4145813" y="3027630"/>
              <a:ext cx="2912865" cy="923330"/>
            </a:xfrm>
            <a:prstGeom prst="rect">
              <a:avLst/>
            </a:prstGeom>
          </p:spPr>
          <p:txBody>
            <a:bodyPr wrap="square">
              <a:spAutoFit/>
            </a:bodyPr>
            <a:lstStyle/>
            <a:p>
              <a:pPr algn="just"/>
              <a:r>
                <a:rPr lang="en-US" b="1" dirty="0">
                  <a:solidFill>
                    <a:srgbClr val="000000"/>
                  </a:solidFill>
                  <a:latin typeface="Times New Roman" panose="02020603050405020304" pitchFamily="18" charset="0"/>
                  <a:cs typeface="Times New Roman" panose="02020603050405020304" pitchFamily="18" charset="0"/>
                </a:rPr>
                <a:t>relaxation rate, i.e., the spectral linewidth of the qubit </a:t>
              </a:r>
              <a:endParaRPr lang="en-US" b="1" dirty="0">
                <a:latin typeface="Times New Roman" panose="02020603050405020304" pitchFamily="18" charset="0"/>
                <a:cs typeface="Times New Roman" panose="02020603050405020304" pitchFamily="18" charset="0"/>
              </a:endParaRPr>
            </a:p>
          </p:txBody>
        </p:sp>
        <p:sp>
          <p:nvSpPr>
            <p:cNvPr id="26" name="Right Arrow 25"/>
            <p:cNvSpPr/>
            <p:nvPr/>
          </p:nvSpPr>
          <p:spPr>
            <a:xfrm rot="1841005">
              <a:off x="3409654" y="3060532"/>
              <a:ext cx="751255" cy="146942"/>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40" name="Group 39"/>
          <p:cNvGrpSpPr/>
          <p:nvPr/>
        </p:nvGrpSpPr>
        <p:grpSpPr>
          <a:xfrm>
            <a:off x="280405" y="899684"/>
            <a:ext cx="7976905" cy="1532277"/>
            <a:chOff x="767809" y="880893"/>
            <a:chExt cx="10788074" cy="1532277"/>
          </a:xfrm>
        </p:grpSpPr>
        <p:grpSp>
          <p:nvGrpSpPr>
            <p:cNvPr id="6" name="Group 5"/>
            <p:cNvGrpSpPr/>
            <p:nvPr/>
          </p:nvGrpSpPr>
          <p:grpSpPr>
            <a:xfrm>
              <a:off x="767810" y="880893"/>
              <a:ext cx="10788073" cy="369332"/>
              <a:chOff x="692727" y="2690336"/>
              <a:chExt cx="10788073" cy="369332"/>
            </a:xfrm>
          </p:grpSpPr>
          <p:sp>
            <p:nvSpPr>
              <p:cNvPr id="7" name="Rectangle 6"/>
              <p:cNvSpPr/>
              <p:nvPr/>
            </p:nvSpPr>
            <p:spPr>
              <a:xfrm>
                <a:off x="692727" y="2690336"/>
                <a:ext cx="10788073" cy="369332"/>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near on-resonance</a:t>
                </a:r>
              </a:p>
            </p:txBody>
          </p:sp>
          <p:pic>
            <p:nvPicPr>
              <p:cNvPr id="9" name="Picture 8"/>
              <p:cNvPicPr>
                <a:picLocks noChangeAspect="1"/>
              </p:cNvPicPr>
              <p:nvPr/>
            </p:nvPicPr>
            <p:blipFill>
              <a:blip r:embed="rId4"/>
              <a:stretch>
                <a:fillRect/>
              </a:stretch>
            </p:blipFill>
            <p:spPr>
              <a:xfrm>
                <a:off x="3169027" y="2778801"/>
                <a:ext cx="1159634" cy="235628"/>
              </a:xfrm>
              <a:prstGeom prst="rect">
                <a:avLst/>
              </a:prstGeom>
            </p:spPr>
          </p:pic>
        </p:grpSp>
        <p:sp>
          <p:nvSpPr>
            <p:cNvPr id="27" name="Right Arrow 26"/>
            <p:cNvSpPr/>
            <p:nvPr/>
          </p:nvSpPr>
          <p:spPr>
            <a:xfrm>
              <a:off x="4425907" y="991912"/>
              <a:ext cx="751255" cy="146942"/>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Right Arrow 27"/>
            <p:cNvSpPr/>
            <p:nvPr/>
          </p:nvSpPr>
          <p:spPr>
            <a:xfrm rot="5400000">
              <a:off x="7471771" y="1512042"/>
              <a:ext cx="702691" cy="170333"/>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6919386" y="2043838"/>
              <a:ext cx="3313728" cy="369332"/>
            </a:xfrm>
            <a:prstGeom prst="rect">
              <a:avLst/>
            </a:prstGeom>
          </p:spPr>
          <p:txBody>
            <a:bodyPr wrap="none">
              <a:spAutoFit/>
            </a:bodyPr>
            <a:lstStyle/>
            <a:p>
              <a:r>
                <a:rPr lang="en-US" dirty="0">
                  <a:solidFill>
                    <a:srgbClr val="000000"/>
                  </a:solidFill>
                  <a:latin typeface="Times New Roman" panose="02020603050405020304" pitchFamily="18" charset="0"/>
                  <a:cs typeface="Times New Roman" panose="02020603050405020304" pitchFamily="18" charset="0"/>
                </a:rPr>
                <a:t>strong qubit–resonator interaction</a:t>
              </a:r>
            </a:p>
          </p:txBody>
        </p:sp>
        <p:sp>
          <p:nvSpPr>
            <p:cNvPr id="12" name="Rectangle 11"/>
            <p:cNvSpPr/>
            <p:nvPr/>
          </p:nvSpPr>
          <p:spPr>
            <a:xfrm>
              <a:off x="6692972" y="1347700"/>
              <a:ext cx="736098" cy="369332"/>
            </a:xfrm>
            <a:prstGeom prst="rect">
              <a:avLst/>
            </a:prstGeom>
          </p:spPr>
          <p:txBody>
            <a:bodyPr wrap="none">
              <a:spAutoFit/>
            </a:bodyPr>
            <a:lstStyle/>
            <a:p>
              <a:r>
                <a:rPr lang="en-US" dirty="0">
                  <a:solidFill>
                    <a:srgbClr val="000000"/>
                  </a:solidFill>
                  <a:latin typeface="Times New Roman" panose="02020603050405020304" pitchFamily="18" charset="0"/>
                  <a:cs typeface="Times New Roman" panose="02020603050405020304" pitchFamily="18" charset="0"/>
                </a:rPr>
                <a:t>Why?</a:t>
              </a:r>
              <a:endParaRPr lang="en-US" dirty="0"/>
            </a:p>
          </p:txBody>
        </p:sp>
        <p:sp>
          <p:nvSpPr>
            <p:cNvPr id="29" name="Right Arrow 28"/>
            <p:cNvSpPr/>
            <p:nvPr/>
          </p:nvSpPr>
          <p:spPr>
            <a:xfrm rot="10800000">
              <a:off x="6060115" y="2172913"/>
              <a:ext cx="751255" cy="146942"/>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0" name="Rectangle 29"/>
            <p:cNvSpPr/>
            <p:nvPr/>
          </p:nvSpPr>
          <p:spPr>
            <a:xfrm>
              <a:off x="767809" y="2027080"/>
              <a:ext cx="3897220" cy="369332"/>
            </a:xfrm>
            <a:prstGeom prst="rect">
              <a:avLst/>
            </a:prstGeom>
          </p:spPr>
          <p:txBody>
            <a:bodyPr wrap="none">
              <a:spAutoFit/>
            </a:bodyPr>
            <a:lstStyle/>
            <a:p>
              <a:r>
                <a:rPr lang="en-US" dirty="0">
                  <a:solidFill>
                    <a:srgbClr val="000000"/>
                  </a:solidFill>
                  <a:latin typeface="Times New Roman" panose="02020603050405020304" pitchFamily="18" charset="0"/>
                  <a:cs typeface="Times New Roman" panose="02020603050405020304" pitchFamily="18" charset="0"/>
                </a:rPr>
                <a:t>hybridizes the qubit and resonator states</a:t>
              </a:r>
              <a:endParaRPr lang="en-US" dirty="0"/>
            </a:p>
          </p:txBody>
        </p:sp>
      </p:grpSp>
      <p:sp>
        <p:nvSpPr>
          <p:cNvPr id="43" name="Rectangle 42"/>
          <p:cNvSpPr/>
          <p:nvPr/>
        </p:nvSpPr>
        <p:spPr>
          <a:xfrm>
            <a:off x="3505368" y="864071"/>
            <a:ext cx="4884671" cy="369332"/>
          </a:xfrm>
          <a:prstGeom prst="rect">
            <a:avLst/>
          </a:prstGeom>
        </p:spPr>
        <p:txBody>
          <a:bodyPr wrap="none">
            <a:spAutoFit/>
          </a:bodyPr>
          <a:lstStyle/>
          <a:p>
            <a:r>
              <a:rPr lang="en-US" dirty="0">
                <a:solidFill>
                  <a:srgbClr val="000000"/>
                </a:solidFill>
                <a:latin typeface="Times New Roman" panose="02020603050405020304" pitchFamily="18" charset="0"/>
                <a:cs typeface="Times New Roman" panose="02020603050405020304" pitchFamily="18" charset="0"/>
              </a:rPr>
              <a:t> cannot selectively detect or control the qubit state </a:t>
            </a:r>
            <a:endParaRPr lang="en-US" dirty="0"/>
          </a:p>
        </p:txBody>
      </p:sp>
      <p:pic>
        <p:nvPicPr>
          <p:cNvPr id="44" name="Picture 43"/>
          <p:cNvPicPr>
            <a:picLocks noChangeAspect="1"/>
          </p:cNvPicPr>
          <p:nvPr/>
        </p:nvPicPr>
        <p:blipFill rotWithShape="1">
          <a:blip r:embed="rId5">
            <a:duotone>
              <a:prstClr val="black"/>
              <a:srgbClr val="D9C3A5">
                <a:tint val="50000"/>
                <a:satMod val="180000"/>
              </a:srgbClr>
            </a:duotone>
          </a:blip>
          <a:srcRect l="5504" t="1223"/>
          <a:stretch/>
        </p:blipFill>
        <p:spPr>
          <a:xfrm>
            <a:off x="1209964" y="2493818"/>
            <a:ext cx="1575953" cy="278478"/>
          </a:xfrm>
          <a:prstGeom prst="rect">
            <a:avLst/>
          </a:prstGeom>
        </p:spPr>
      </p:pic>
      <p:grpSp>
        <p:nvGrpSpPr>
          <p:cNvPr id="32" name="Group 31"/>
          <p:cNvGrpSpPr/>
          <p:nvPr/>
        </p:nvGrpSpPr>
        <p:grpSpPr>
          <a:xfrm>
            <a:off x="7833267" y="5897508"/>
            <a:ext cx="4117941" cy="951256"/>
            <a:chOff x="186205" y="5866690"/>
            <a:chExt cx="4117941" cy="951256"/>
          </a:xfrm>
        </p:grpSpPr>
        <p:cxnSp>
          <p:nvCxnSpPr>
            <p:cNvPr id="33" name="Straight Connector 32"/>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35" name="Picture 34"/>
            <p:cNvPicPr>
              <a:picLocks noChangeAspect="1"/>
            </p:cNvPicPr>
            <p:nvPr/>
          </p:nvPicPr>
          <p:blipFill>
            <a:blip r:embed="rId7"/>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1807820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a:t>
            </a:fld>
            <a:endParaRPr lang="fa-IR"/>
          </a:p>
        </p:txBody>
      </p:sp>
      <p:cxnSp>
        <p:nvCxnSpPr>
          <p:cNvPr id="19" name="Straight Connector 18"/>
          <p:cNvCxnSpPr/>
          <p:nvPr/>
        </p:nvCxnSpPr>
        <p:spPr>
          <a:xfrm flipV="1">
            <a:off x="186204" y="646545"/>
            <a:ext cx="2159832" cy="3589"/>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186204" y="174901"/>
            <a:ext cx="6096000" cy="369332"/>
          </a:xfrm>
          <a:prstGeom prst="rect">
            <a:avLst/>
          </a:prstGeom>
        </p:spPr>
        <p:txBody>
          <a:bodyPr>
            <a:spAutoFit/>
          </a:bodyPr>
          <a:lstStyle/>
          <a:p>
            <a:pPr lvl="0"/>
            <a:r>
              <a:rPr lang="en-US" b="1" dirty="0">
                <a:latin typeface="Times New Roman" panose="02020603050405020304" pitchFamily="18" charset="0"/>
                <a:cs typeface="Times New Roman" panose="02020603050405020304" pitchFamily="18" charset="0"/>
              </a:rPr>
              <a:t>History of Quantum</a:t>
            </a:r>
          </a:p>
        </p:txBody>
      </p:sp>
      <p:pic>
        <p:nvPicPr>
          <p:cNvPr id="10" name="Picture 9"/>
          <p:cNvPicPr>
            <a:picLocks noChangeAspect="1"/>
          </p:cNvPicPr>
          <p:nvPr/>
        </p:nvPicPr>
        <p:blipFill>
          <a:blip r:embed="rId2"/>
          <a:stretch>
            <a:fillRect/>
          </a:stretch>
        </p:blipFill>
        <p:spPr>
          <a:xfrm>
            <a:off x="473961" y="774037"/>
            <a:ext cx="10801350" cy="4943475"/>
          </a:xfrm>
          <a:prstGeom prst="rect">
            <a:avLst/>
          </a:prstGeom>
        </p:spPr>
      </p:pic>
      <p:grpSp>
        <p:nvGrpSpPr>
          <p:cNvPr id="9" name="Group 8"/>
          <p:cNvGrpSpPr/>
          <p:nvPr/>
        </p:nvGrpSpPr>
        <p:grpSpPr>
          <a:xfrm>
            <a:off x="7833267" y="5897508"/>
            <a:ext cx="4117941" cy="951256"/>
            <a:chOff x="186205" y="5866690"/>
            <a:chExt cx="4117941" cy="951256"/>
          </a:xfrm>
        </p:grpSpPr>
        <p:cxnSp>
          <p:nvCxnSpPr>
            <p:cNvPr id="11" name="Straight Connector 10"/>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3" name="Picture 12"/>
            <p:cNvPicPr>
              <a:picLocks noChangeAspect="1"/>
            </p:cNvPicPr>
            <p:nvPr/>
          </p:nvPicPr>
          <p:blipFill>
            <a:blip r:embed="rId4"/>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4266974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30</a:t>
            </a:fld>
            <a:endParaRPr lang="fa-IR"/>
          </a:p>
        </p:txBody>
      </p:sp>
      <p:sp>
        <p:nvSpPr>
          <p:cNvPr id="19" name="Rectangle 18"/>
          <p:cNvSpPr/>
          <p:nvPr/>
        </p:nvSpPr>
        <p:spPr>
          <a:xfrm>
            <a:off x="280405" y="150152"/>
            <a:ext cx="3448701" cy="369332"/>
          </a:xfrm>
          <a:prstGeom prst="rect">
            <a:avLst/>
          </a:prstGeom>
        </p:spPr>
        <p:txBody>
          <a:bodyPr wrap="none">
            <a:spAutoFit/>
          </a:bodyPr>
          <a:lstStyle/>
          <a:p>
            <a:r>
              <a:rPr lang="en-US" b="1" dirty="0">
                <a:solidFill>
                  <a:srgbClr val="000000"/>
                </a:solidFill>
                <a:latin typeface="Times New Roman" panose="02020603050405020304" pitchFamily="18" charset="0"/>
                <a:cs typeface="Times New Roman" panose="02020603050405020304" pitchFamily="18" charset="0"/>
              </a:rPr>
              <a:t>Strong qubit–resonator coupling</a:t>
            </a:r>
            <a:endParaRPr lang="en-US" b="1" dirty="0"/>
          </a:p>
        </p:txBody>
      </p:sp>
      <p:cxnSp>
        <p:nvCxnSpPr>
          <p:cNvPr id="21" name="Straight Connector 20"/>
          <p:cNvCxnSpPr/>
          <p:nvPr/>
        </p:nvCxnSpPr>
        <p:spPr>
          <a:xfrm flipV="1">
            <a:off x="126419" y="544947"/>
            <a:ext cx="3571159" cy="85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3" name="Rectangle 12"/>
          <p:cNvSpPr/>
          <p:nvPr/>
        </p:nvSpPr>
        <p:spPr>
          <a:xfrm>
            <a:off x="217375" y="6193736"/>
            <a:ext cx="7504225"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A. </a:t>
            </a:r>
            <a:r>
              <a:rPr lang="en-US" sz="1400" dirty="0" err="1">
                <a:latin typeface="Times New Roman" panose="02020603050405020304" pitchFamily="18" charset="0"/>
                <a:cs typeface="Times New Roman" panose="02020603050405020304" pitchFamily="18" charset="0"/>
              </a:rPr>
              <a:t>Blais</a:t>
            </a:r>
            <a:r>
              <a:rPr lang="en-US" sz="1400" dirty="0">
                <a:latin typeface="Times New Roman" panose="02020603050405020304" pitchFamily="18" charset="0"/>
                <a:cs typeface="Times New Roman" panose="02020603050405020304" pitchFamily="18" charset="0"/>
              </a:rPr>
              <a:t>, et al., Cavity quantum electrodynamics for superconducting electrical circuits: An architecture for quantum computation. Phys. Rev. A, 69 062320 (2004)</a:t>
            </a:r>
          </a:p>
        </p:txBody>
      </p:sp>
      <p:pic>
        <p:nvPicPr>
          <p:cNvPr id="4" name="Picture 3"/>
          <p:cNvPicPr>
            <a:picLocks noChangeAspect="1"/>
          </p:cNvPicPr>
          <p:nvPr/>
        </p:nvPicPr>
        <p:blipFill>
          <a:blip r:embed="rId2"/>
          <a:stretch>
            <a:fillRect/>
          </a:stretch>
        </p:blipFill>
        <p:spPr>
          <a:xfrm>
            <a:off x="3373120" y="5308538"/>
            <a:ext cx="3847147" cy="348268"/>
          </a:xfrm>
          <a:prstGeom prst="rect">
            <a:avLst/>
          </a:prstGeom>
        </p:spPr>
      </p:pic>
      <p:pic>
        <p:nvPicPr>
          <p:cNvPr id="15" name="Picture 14"/>
          <p:cNvPicPr>
            <a:picLocks noChangeAspect="1"/>
          </p:cNvPicPr>
          <p:nvPr/>
        </p:nvPicPr>
        <p:blipFill>
          <a:blip r:embed="rId3"/>
          <a:stretch>
            <a:fillRect/>
          </a:stretch>
        </p:blipFill>
        <p:spPr>
          <a:xfrm>
            <a:off x="698362" y="1374233"/>
            <a:ext cx="5186956" cy="3608317"/>
          </a:xfrm>
          <a:prstGeom prst="rect">
            <a:avLst/>
          </a:prstGeom>
        </p:spPr>
      </p:pic>
      <p:pic>
        <p:nvPicPr>
          <p:cNvPr id="5" name="Picture 4"/>
          <p:cNvPicPr>
            <a:picLocks noChangeAspect="1"/>
          </p:cNvPicPr>
          <p:nvPr/>
        </p:nvPicPr>
        <p:blipFill>
          <a:blip r:embed="rId4"/>
          <a:stretch>
            <a:fillRect/>
          </a:stretch>
        </p:blipFill>
        <p:spPr>
          <a:xfrm>
            <a:off x="6272918" y="1627345"/>
            <a:ext cx="5358250" cy="3492532"/>
          </a:xfrm>
          <a:prstGeom prst="rect">
            <a:avLst/>
          </a:prstGeom>
        </p:spPr>
      </p:pic>
      <p:grpSp>
        <p:nvGrpSpPr>
          <p:cNvPr id="12" name="Group 11"/>
          <p:cNvGrpSpPr/>
          <p:nvPr/>
        </p:nvGrpSpPr>
        <p:grpSpPr>
          <a:xfrm>
            <a:off x="7833267" y="5897508"/>
            <a:ext cx="4117941" cy="951256"/>
            <a:chOff x="186205" y="5866690"/>
            <a:chExt cx="4117941" cy="951256"/>
          </a:xfrm>
        </p:grpSpPr>
        <p:cxnSp>
          <p:nvCxnSpPr>
            <p:cNvPr id="16" name="Straight Connector 15"/>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8" name="Picture 17"/>
            <p:cNvPicPr>
              <a:picLocks noChangeAspect="1"/>
            </p:cNvPicPr>
            <p:nvPr/>
          </p:nvPicPr>
          <p:blipFill>
            <a:blip r:embed="rId6"/>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721000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31</a:t>
            </a:fld>
            <a:endParaRPr lang="fa-IR"/>
          </a:p>
        </p:txBody>
      </p:sp>
      <p:sp>
        <p:nvSpPr>
          <p:cNvPr id="6" name="Rectangle 5"/>
          <p:cNvSpPr/>
          <p:nvPr/>
        </p:nvSpPr>
        <p:spPr>
          <a:xfrm>
            <a:off x="3979675" y="3096188"/>
            <a:ext cx="3347904"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Two capacitively-coupled qubits</a:t>
            </a:r>
          </a:p>
        </p:txBody>
      </p:sp>
      <p:pic>
        <p:nvPicPr>
          <p:cNvPr id="7" name="Picture 6"/>
          <p:cNvPicPr>
            <a:picLocks noChangeAspect="1"/>
          </p:cNvPicPr>
          <p:nvPr/>
        </p:nvPicPr>
        <p:blipFill>
          <a:blip r:embed="rId3"/>
          <a:stretch>
            <a:fillRect/>
          </a:stretch>
        </p:blipFill>
        <p:spPr>
          <a:xfrm>
            <a:off x="8002958" y="4079342"/>
            <a:ext cx="3840585" cy="591998"/>
          </a:xfrm>
          <a:prstGeom prst="rect">
            <a:avLst/>
          </a:prstGeom>
        </p:spPr>
      </p:pic>
      <p:pic>
        <p:nvPicPr>
          <p:cNvPr id="9" name="Picture 8"/>
          <p:cNvPicPr>
            <a:picLocks noChangeAspect="1"/>
          </p:cNvPicPr>
          <p:nvPr/>
        </p:nvPicPr>
        <p:blipFill>
          <a:blip r:embed="rId4"/>
          <a:stretch>
            <a:fillRect/>
          </a:stretch>
        </p:blipFill>
        <p:spPr>
          <a:xfrm>
            <a:off x="2503527" y="841549"/>
            <a:ext cx="6300200" cy="2190500"/>
          </a:xfrm>
          <a:prstGeom prst="rect">
            <a:avLst/>
          </a:prstGeom>
        </p:spPr>
      </p:pic>
      <p:sp>
        <p:nvSpPr>
          <p:cNvPr id="10" name="Rectangle 9"/>
          <p:cNvSpPr/>
          <p:nvPr/>
        </p:nvSpPr>
        <p:spPr>
          <a:xfrm>
            <a:off x="385999" y="80416"/>
            <a:ext cx="5128155"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Coupling between two qubit</a:t>
            </a:r>
            <a:endParaRPr lang="en-US" b="1"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29431" y="514400"/>
            <a:ext cx="3103731" cy="7442"/>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2" name="Picture 11"/>
          <p:cNvPicPr>
            <a:picLocks noChangeAspect="1"/>
          </p:cNvPicPr>
          <p:nvPr/>
        </p:nvPicPr>
        <p:blipFill rotWithShape="1">
          <a:blip r:embed="rId5"/>
          <a:srcRect t="-3117" r="54606" b="-1"/>
          <a:stretch/>
        </p:blipFill>
        <p:spPr>
          <a:xfrm>
            <a:off x="6227014" y="3777302"/>
            <a:ext cx="1351228" cy="514435"/>
          </a:xfrm>
          <a:prstGeom prst="rect">
            <a:avLst/>
          </a:prstGeom>
        </p:spPr>
      </p:pic>
      <p:pic>
        <p:nvPicPr>
          <p:cNvPr id="13" name="Picture 12"/>
          <p:cNvPicPr>
            <a:picLocks noChangeAspect="1"/>
          </p:cNvPicPr>
          <p:nvPr/>
        </p:nvPicPr>
        <p:blipFill>
          <a:blip r:embed="rId6"/>
          <a:stretch>
            <a:fillRect/>
          </a:stretch>
        </p:blipFill>
        <p:spPr>
          <a:xfrm>
            <a:off x="140942" y="4079342"/>
            <a:ext cx="5618267" cy="620760"/>
          </a:xfrm>
          <a:prstGeom prst="rect">
            <a:avLst/>
          </a:prstGeom>
        </p:spPr>
      </p:pic>
      <p:sp>
        <p:nvSpPr>
          <p:cNvPr id="15" name="Right Arrow 14"/>
          <p:cNvSpPr/>
          <p:nvPr/>
        </p:nvSpPr>
        <p:spPr>
          <a:xfrm>
            <a:off x="6125022" y="4283911"/>
            <a:ext cx="1775944" cy="298989"/>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nvGrpSpPr>
          <p:cNvPr id="16" name="Group 15"/>
          <p:cNvGrpSpPr/>
          <p:nvPr/>
        </p:nvGrpSpPr>
        <p:grpSpPr>
          <a:xfrm>
            <a:off x="1768089" y="5160455"/>
            <a:ext cx="9611478" cy="707886"/>
            <a:chOff x="508000" y="1148050"/>
            <a:chExt cx="9611478" cy="707886"/>
          </a:xfrm>
        </p:grpSpPr>
        <p:sp>
          <p:nvSpPr>
            <p:cNvPr id="17" name="Rectangle 16"/>
            <p:cNvSpPr/>
            <p:nvPr/>
          </p:nvSpPr>
          <p:spPr>
            <a:xfrm>
              <a:off x="508000" y="1148050"/>
              <a:ext cx="9611478" cy="707886"/>
            </a:xfrm>
            <a:prstGeom prst="rect">
              <a:avLst/>
            </a:prstGeom>
          </p:spPr>
          <p:txBody>
            <a:bodyPr wrap="square">
              <a:spAutoFit/>
            </a:bodyPr>
            <a:lstStyle/>
            <a:p>
              <a:r>
                <a:rPr lang="en-US" sz="2000" b="1" dirty="0">
                  <a:solidFill>
                    <a:srgbClr val="000000"/>
                  </a:solidFill>
                  <a:latin typeface="Times New Roman" panose="02020603050405020304" pitchFamily="18" charset="0"/>
                  <a:cs typeface="Times New Roman" panose="02020603050405020304" pitchFamily="18" charset="0"/>
                </a:rPr>
                <a:t>Strong qubit–qubit interaction                for efficient two-qubit gate operation</a:t>
              </a:r>
              <a:r>
                <a:rPr lang="en-US" sz="2000" b="1" dirty="0">
                  <a:latin typeface="Times New Roman" panose="02020603050405020304" pitchFamily="18" charset="0"/>
                  <a:cs typeface="Times New Roman" panose="02020603050405020304" pitchFamily="18" charset="0"/>
                </a:rPr>
                <a:t> </a:t>
              </a:r>
              <a:br>
                <a:rPr lang="en-US" sz="2000" b="1" dirty="0"/>
              </a:br>
              <a:endParaRPr lang="en-US" sz="2000" b="1" dirty="0"/>
            </a:p>
          </p:txBody>
        </p:sp>
        <p:sp>
          <p:nvSpPr>
            <p:cNvPr id="18" name="Right Arrow 17"/>
            <p:cNvSpPr/>
            <p:nvPr/>
          </p:nvSpPr>
          <p:spPr>
            <a:xfrm>
              <a:off x="4008569" y="1297425"/>
              <a:ext cx="769939" cy="154852"/>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sp>
        <p:nvSpPr>
          <p:cNvPr id="3" name="Rectangle 2"/>
          <p:cNvSpPr/>
          <p:nvPr/>
        </p:nvSpPr>
        <p:spPr>
          <a:xfrm>
            <a:off x="140942" y="6424108"/>
            <a:ext cx="9563592" cy="307777"/>
          </a:xfrm>
          <a:prstGeom prst="rect">
            <a:avLst/>
          </a:prstGeom>
        </p:spPr>
        <p:txBody>
          <a:bodyPr wrap="square">
            <a:spAutoFit/>
          </a:bodyPr>
          <a:lstStyle/>
          <a:p>
            <a:r>
              <a:rPr lang="en-US" sz="1400" dirty="0">
                <a:solidFill>
                  <a:srgbClr val="000000"/>
                </a:solidFill>
                <a:latin typeface="Times New Roman" panose="02020603050405020304" pitchFamily="18" charset="0"/>
                <a:cs typeface="Times New Roman" panose="02020603050405020304" pitchFamily="18" charset="0"/>
              </a:rPr>
              <a:t>J. </a:t>
            </a:r>
            <a:r>
              <a:rPr lang="en-US" sz="1400" dirty="0" err="1">
                <a:solidFill>
                  <a:srgbClr val="000000"/>
                </a:solidFill>
                <a:latin typeface="Times New Roman" panose="02020603050405020304" pitchFamily="18" charset="0"/>
                <a:cs typeface="Times New Roman" panose="02020603050405020304" pitchFamily="18" charset="0"/>
              </a:rPr>
              <a:t>Majer</a:t>
            </a:r>
            <a:r>
              <a:rPr lang="en-US" sz="1400" dirty="0">
                <a:solidFill>
                  <a:srgbClr val="000000"/>
                </a:solidFill>
                <a:latin typeface="Times New Roman" panose="02020603050405020304" pitchFamily="18" charset="0"/>
                <a:cs typeface="Times New Roman" panose="02020603050405020304" pitchFamily="18" charset="0"/>
              </a:rPr>
              <a:t>., et al., Coupling superconducting qubits via a cavity bus. </a:t>
            </a:r>
            <a:r>
              <a:rPr lang="en-US" sz="1400" i="1" dirty="0">
                <a:solidFill>
                  <a:srgbClr val="000000"/>
                </a:solidFill>
                <a:latin typeface="Times New Roman" panose="02020603050405020304" pitchFamily="18" charset="0"/>
                <a:cs typeface="Times New Roman" panose="02020603050405020304" pitchFamily="18" charset="0"/>
              </a:rPr>
              <a:t>Nature</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449 </a:t>
            </a:r>
            <a:r>
              <a:rPr lang="en-US" sz="1400" dirty="0">
                <a:solidFill>
                  <a:srgbClr val="000000"/>
                </a:solidFill>
                <a:latin typeface="Times New Roman" panose="02020603050405020304" pitchFamily="18" charset="0"/>
                <a:cs typeface="Times New Roman" panose="02020603050405020304" pitchFamily="18" charset="0"/>
              </a:rPr>
              <a:t>443 (2007)</a:t>
            </a:r>
            <a:r>
              <a:rPr lang="en-US" sz="1400" dirty="0">
                <a:latin typeface="Times New Roman" panose="02020603050405020304" pitchFamily="18" charset="0"/>
                <a:cs typeface="Times New Roman" panose="02020603050405020304" pitchFamily="18" charset="0"/>
              </a:rPr>
              <a:t> </a:t>
            </a:r>
          </a:p>
        </p:txBody>
      </p:sp>
      <p:grpSp>
        <p:nvGrpSpPr>
          <p:cNvPr id="19" name="Group 18"/>
          <p:cNvGrpSpPr/>
          <p:nvPr/>
        </p:nvGrpSpPr>
        <p:grpSpPr>
          <a:xfrm>
            <a:off x="7833267" y="5897508"/>
            <a:ext cx="4117941" cy="951256"/>
            <a:chOff x="186205" y="5866690"/>
            <a:chExt cx="4117941" cy="951256"/>
          </a:xfrm>
        </p:grpSpPr>
        <p:cxnSp>
          <p:nvCxnSpPr>
            <p:cNvPr id="21" name="Straight Connector 20"/>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3" name="Picture 22"/>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315465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32</a:t>
            </a:fld>
            <a:endParaRPr lang="fa-IR"/>
          </a:p>
        </p:txBody>
      </p:sp>
      <p:sp>
        <p:nvSpPr>
          <p:cNvPr id="10" name="Rectangle 9"/>
          <p:cNvSpPr/>
          <p:nvPr/>
        </p:nvSpPr>
        <p:spPr>
          <a:xfrm>
            <a:off x="385999" y="80416"/>
            <a:ext cx="8320679"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Transferring quantum information between two stationary qubits via a cavity</a:t>
            </a:r>
            <a:endParaRPr lang="en-US" b="1" dirty="0">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229431" y="514400"/>
            <a:ext cx="7990230" cy="32252"/>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6" name="Picture 35"/>
          <p:cNvPicPr>
            <a:picLocks noChangeAspect="1"/>
          </p:cNvPicPr>
          <p:nvPr/>
        </p:nvPicPr>
        <p:blipFill>
          <a:blip r:embed="rId3"/>
          <a:stretch>
            <a:fillRect/>
          </a:stretch>
        </p:blipFill>
        <p:spPr>
          <a:xfrm>
            <a:off x="2037523" y="740700"/>
            <a:ext cx="7327328" cy="5153392"/>
          </a:xfrm>
          <a:prstGeom prst="rect">
            <a:avLst/>
          </a:prstGeom>
        </p:spPr>
      </p:pic>
      <p:sp>
        <p:nvSpPr>
          <p:cNvPr id="5" name="Rectangle 4"/>
          <p:cNvSpPr/>
          <p:nvPr/>
        </p:nvSpPr>
        <p:spPr>
          <a:xfrm>
            <a:off x="229431" y="6221291"/>
            <a:ext cx="1967205" cy="369332"/>
          </a:xfrm>
          <a:prstGeom prst="rect">
            <a:avLst/>
          </a:prstGeom>
        </p:spPr>
        <p:txBody>
          <a:bodyPr wrap="none">
            <a:spAutoFit/>
          </a:bodyPr>
          <a:lstStyle/>
          <a:p>
            <a:r>
              <a:rPr lang="en-US" dirty="0">
                <a:solidFill>
                  <a:srgbClr val="242021"/>
                </a:solidFill>
                <a:latin typeface="Times New Roman" panose="02020603050405020304" pitchFamily="18" charset="0"/>
                <a:cs typeface="Times New Roman" panose="02020603050405020304" pitchFamily="18" charset="0"/>
              </a:rPr>
              <a:t>superposition state </a:t>
            </a:r>
            <a:endParaRPr lang="en-US" dirty="0"/>
          </a:p>
        </p:txBody>
      </p:sp>
      <p:cxnSp>
        <p:nvCxnSpPr>
          <p:cNvPr id="38" name="Straight Arrow Connector 37"/>
          <p:cNvCxnSpPr/>
          <p:nvPr/>
        </p:nvCxnSpPr>
        <p:spPr>
          <a:xfrm flipH="1">
            <a:off x="1729409" y="5894092"/>
            <a:ext cx="834887" cy="2909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997924" y="6285628"/>
            <a:ext cx="1409360" cy="369332"/>
          </a:xfrm>
          <a:prstGeom prst="rect">
            <a:avLst/>
          </a:prstGeom>
        </p:spPr>
        <p:txBody>
          <a:bodyPr wrap="none">
            <a:spAutoFit/>
          </a:bodyPr>
          <a:lstStyle/>
          <a:p>
            <a:r>
              <a:rPr lang="en-US" dirty="0">
                <a:solidFill>
                  <a:srgbClr val="242021"/>
                </a:solidFill>
                <a:latin typeface="Times New Roman" panose="02020603050405020304" pitchFamily="18" charset="0"/>
                <a:cs typeface="Times New Roman" panose="02020603050405020304" pitchFamily="18" charset="0"/>
              </a:rPr>
              <a:t>ground states</a:t>
            </a:r>
            <a:endParaRPr lang="en-US" dirty="0"/>
          </a:p>
        </p:txBody>
      </p:sp>
      <p:sp>
        <p:nvSpPr>
          <p:cNvPr id="42" name="Left Brace 41"/>
          <p:cNvSpPr/>
          <p:nvPr/>
        </p:nvSpPr>
        <p:spPr>
          <a:xfrm rot="16200000">
            <a:off x="3510498" y="5594834"/>
            <a:ext cx="384213" cy="1000010"/>
          </a:xfrm>
          <a:prstGeom prst="leftBrace">
            <a:avLst>
              <a:gd name="adj1" fmla="val 26027"/>
              <a:gd name="adj2" fmla="val 46523"/>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142490" y="4075475"/>
            <a:ext cx="1740976" cy="1200329"/>
          </a:xfrm>
          <a:prstGeom prst="rect">
            <a:avLst/>
          </a:prstGeom>
        </p:spPr>
        <p:txBody>
          <a:bodyPr wrap="square">
            <a:spAutoFit/>
          </a:bodyPr>
          <a:lstStyle/>
          <a:p>
            <a:r>
              <a:rPr lang="en-US" dirty="0">
                <a:solidFill>
                  <a:srgbClr val="242021"/>
                </a:solidFill>
                <a:latin typeface="Times New Roman" panose="02020603050405020304" pitchFamily="18" charset="0"/>
                <a:cs typeface="Times New Roman" panose="02020603050405020304" pitchFamily="18" charset="0"/>
              </a:rPr>
              <a:t>both qubits A and B are off-resonance with the cavity</a:t>
            </a:r>
            <a:endParaRPr lang="en-US" dirty="0"/>
          </a:p>
        </p:txBody>
      </p:sp>
      <p:cxnSp>
        <p:nvCxnSpPr>
          <p:cNvPr id="44" name="Straight Arrow Connector 43"/>
          <p:cNvCxnSpPr/>
          <p:nvPr/>
        </p:nvCxnSpPr>
        <p:spPr>
          <a:xfrm flipH="1">
            <a:off x="1649896" y="4297205"/>
            <a:ext cx="545773" cy="64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Rectangle 45"/>
          <p:cNvSpPr/>
          <p:nvPr/>
        </p:nvSpPr>
        <p:spPr>
          <a:xfrm>
            <a:off x="4840913" y="6132180"/>
            <a:ext cx="2939916" cy="646331"/>
          </a:xfrm>
          <a:prstGeom prst="rect">
            <a:avLst/>
          </a:prstGeom>
        </p:spPr>
        <p:txBody>
          <a:bodyPr wrap="square">
            <a:spAutoFit/>
          </a:bodyPr>
          <a:lstStyle/>
          <a:p>
            <a:r>
              <a:rPr lang="en-US" dirty="0">
                <a:solidFill>
                  <a:srgbClr val="242021"/>
                </a:solidFill>
                <a:latin typeface="Times New Roman" panose="02020603050405020304" pitchFamily="18" charset="0"/>
                <a:cs typeface="Times New Roman" panose="02020603050405020304" pitchFamily="18" charset="0"/>
              </a:rPr>
              <a:t>Qubit A is shifted into resonance with the resonator</a:t>
            </a:r>
            <a:endParaRPr lang="en-US" dirty="0"/>
          </a:p>
        </p:txBody>
      </p:sp>
      <p:cxnSp>
        <p:nvCxnSpPr>
          <p:cNvPr id="47" name="Straight Arrow Connector 46"/>
          <p:cNvCxnSpPr/>
          <p:nvPr/>
        </p:nvCxnSpPr>
        <p:spPr>
          <a:xfrm>
            <a:off x="5796949" y="5691996"/>
            <a:ext cx="7503" cy="4401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9099500" y="372069"/>
            <a:ext cx="2698959" cy="646331"/>
          </a:xfrm>
          <a:prstGeom prst="rect">
            <a:avLst/>
          </a:prstGeom>
        </p:spPr>
        <p:txBody>
          <a:bodyPr wrap="square">
            <a:spAutoFit/>
          </a:bodyPr>
          <a:lstStyle/>
          <a:p>
            <a:r>
              <a:rPr lang="en-US" dirty="0">
                <a:solidFill>
                  <a:srgbClr val="242021"/>
                </a:solidFill>
                <a:latin typeface="Times New Roman" panose="02020603050405020304" pitchFamily="18" charset="0"/>
                <a:cs typeface="Times New Roman" panose="02020603050405020304" pitchFamily="18" charset="0"/>
              </a:rPr>
              <a:t>Shift qubit A off-resonance with the resonator </a:t>
            </a:r>
            <a:endParaRPr lang="en-US" dirty="0"/>
          </a:p>
        </p:txBody>
      </p:sp>
      <p:cxnSp>
        <p:nvCxnSpPr>
          <p:cNvPr id="51" name="Straight Arrow Connector 50"/>
          <p:cNvCxnSpPr/>
          <p:nvPr/>
        </p:nvCxnSpPr>
        <p:spPr>
          <a:xfrm flipV="1">
            <a:off x="8131277" y="784740"/>
            <a:ext cx="843758" cy="12966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7833267" y="5897508"/>
            <a:ext cx="4117941" cy="951256"/>
            <a:chOff x="186205" y="5866690"/>
            <a:chExt cx="4117941" cy="951256"/>
          </a:xfrm>
        </p:grpSpPr>
        <p:cxnSp>
          <p:nvCxnSpPr>
            <p:cNvPr id="21" name="Straight Connector 20"/>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2" name="Picture 2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3" name="Picture 22"/>
            <p:cNvPicPr>
              <a:picLocks noChangeAspect="1"/>
            </p:cNvPicPr>
            <p:nvPr/>
          </p:nvPicPr>
          <p:blipFill>
            <a:blip r:embed="rId5"/>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622178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33</a:t>
            </a:fld>
            <a:endParaRPr lang="fa-IR"/>
          </a:p>
        </p:txBody>
      </p:sp>
      <p:pic>
        <p:nvPicPr>
          <p:cNvPr id="3" name="Picture 2"/>
          <p:cNvPicPr>
            <a:picLocks noChangeAspect="1"/>
          </p:cNvPicPr>
          <p:nvPr/>
        </p:nvPicPr>
        <p:blipFill>
          <a:blip r:embed="rId2"/>
          <a:stretch>
            <a:fillRect/>
          </a:stretch>
        </p:blipFill>
        <p:spPr>
          <a:xfrm>
            <a:off x="2133553" y="972882"/>
            <a:ext cx="7647801" cy="4652889"/>
          </a:xfrm>
          <a:prstGeom prst="rect">
            <a:avLst/>
          </a:prstGeom>
        </p:spPr>
      </p:pic>
      <p:sp>
        <p:nvSpPr>
          <p:cNvPr id="7" name="Rectangle 6"/>
          <p:cNvSpPr/>
          <p:nvPr/>
        </p:nvSpPr>
        <p:spPr>
          <a:xfrm>
            <a:off x="331911" y="138544"/>
            <a:ext cx="5625543" cy="369332"/>
          </a:xfrm>
          <a:prstGeom prst="rect">
            <a:avLst/>
          </a:prstGeom>
        </p:spPr>
        <p:txBody>
          <a:bodyPr wrap="square">
            <a:spAutoFit/>
          </a:bodyPr>
          <a:lstStyle/>
          <a:p>
            <a:pPr lvl="0"/>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Measurements in circuit QED - Dispersive readout</a:t>
            </a:r>
          </a:p>
        </p:txBody>
      </p:sp>
      <p:cxnSp>
        <p:nvCxnSpPr>
          <p:cNvPr id="9" name="Straight Connector 8"/>
          <p:cNvCxnSpPr/>
          <p:nvPr/>
        </p:nvCxnSpPr>
        <p:spPr>
          <a:xfrm flipV="1">
            <a:off x="186204" y="600364"/>
            <a:ext cx="5300196" cy="49771"/>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grpSp>
        <p:nvGrpSpPr>
          <p:cNvPr id="10" name="Group 9"/>
          <p:cNvGrpSpPr/>
          <p:nvPr/>
        </p:nvGrpSpPr>
        <p:grpSpPr>
          <a:xfrm>
            <a:off x="7833267" y="5897508"/>
            <a:ext cx="4117941" cy="951256"/>
            <a:chOff x="186205" y="5866690"/>
            <a:chExt cx="4117941" cy="951256"/>
          </a:xfrm>
        </p:grpSpPr>
        <p:cxnSp>
          <p:nvCxnSpPr>
            <p:cNvPr id="11" name="Straight Connector 10"/>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3" name="Picture 12"/>
            <p:cNvPicPr>
              <a:picLocks noChangeAspect="1"/>
            </p:cNvPicPr>
            <p:nvPr/>
          </p:nvPicPr>
          <p:blipFill>
            <a:blip r:embed="rId4"/>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42825141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34</a:t>
            </a:fld>
            <a:endParaRPr lang="fa-IR"/>
          </a:p>
        </p:txBody>
      </p:sp>
      <p:sp>
        <p:nvSpPr>
          <p:cNvPr id="29" name="Rectangle 28"/>
          <p:cNvSpPr/>
          <p:nvPr/>
        </p:nvSpPr>
        <p:spPr>
          <a:xfrm>
            <a:off x="331911" y="138544"/>
            <a:ext cx="5625543" cy="369332"/>
          </a:xfrm>
          <a:prstGeom prst="rect">
            <a:avLst/>
          </a:prstGeom>
        </p:spPr>
        <p:txBody>
          <a:bodyPr wrap="square">
            <a:spAutoFit/>
          </a:bodyPr>
          <a:lstStyle/>
          <a:p>
            <a:pPr lvl="0"/>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Measurements in circuit QED - Dispersive readout</a:t>
            </a:r>
          </a:p>
        </p:txBody>
      </p:sp>
      <p:cxnSp>
        <p:nvCxnSpPr>
          <p:cNvPr id="30" name="Straight Connector 29"/>
          <p:cNvCxnSpPr/>
          <p:nvPr/>
        </p:nvCxnSpPr>
        <p:spPr>
          <a:xfrm flipV="1">
            <a:off x="186204" y="600364"/>
            <a:ext cx="5300196" cy="49771"/>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1" name="Picture 30"/>
          <p:cNvPicPr>
            <a:picLocks noChangeAspect="1"/>
          </p:cNvPicPr>
          <p:nvPr/>
        </p:nvPicPr>
        <p:blipFill>
          <a:blip r:embed="rId3"/>
          <a:stretch>
            <a:fillRect/>
          </a:stretch>
        </p:blipFill>
        <p:spPr>
          <a:xfrm>
            <a:off x="3556197" y="1756202"/>
            <a:ext cx="1330131" cy="364836"/>
          </a:xfrm>
          <a:prstGeom prst="rect">
            <a:avLst/>
          </a:prstGeom>
        </p:spPr>
      </p:pic>
      <p:pic>
        <p:nvPicPr>
          <p:cNvPr id="33" name="Picture 32"/>
          <p:cNvPicPr>
            <a:picLocks noChangeAspect="1"/>
          </p:cNvPicPr>
          <p:nvPr/>
        </p:nvPicPr>
        <p:blipFill>
          <a:blip r:embed="rId4"/>
          <a:stretch>
            <a:fillRect/>
          </a:stretch>
        </p:blipFill>
        <p:spPr>
          <a:xfrm>
            <a:off x="6054627" y="1653663"/>
            <a:ext cx="5256501" cy="558901"/>
          </a:xfrm>
          <a:prstGeom prst="rect">
            <a:avLst/>
          </a:prstGeom>
        </p:spPr>
      </p:pic>
      <p:sp>
        <p:nvSpPr>
          <p:cNvPr id="35" name="Rectangle 34"/>
          <p:cNvSpPr/>
          <p:nvPr/>
        </p:nvSpPr>
        <p:spPr>
          <a:xfrm>
            <a:off x="2686076" y="2862991"/>
            <a:ext cx="6939927" cy="368842"/>
          </a:xfrm>
          <a:prstGeom prst="rect">
            <a:avLst/>
          </a:prstGeom>
        </p:spPr>
        <p:txBody>
          <a:bodyPr wrap="square">
            <a:spAutoFit/>
          </a:bodyPr>
          <a:lstStyle/>
          <a:p>
            <a:pPr algn="just"/>
            <a:r>
              <a:rPr lang="en-US" b="1" dirty="0">
                <a:solidFill>
                  <a:srgbClr val="7030A0"/>
                </a:solidFill>
                <a:latin typeface="Times New Roman" panose="02020603050405020304" pitchFamily="18" charset="0"/>
                <a:cs typeface="Times New Roman" panose="02020603050405020304" pitchFamily="18" charset="0"/>
              </a:rPr>
              <a:t>Unitary transformation                   Schrieffer-Wolff transformation</a:t>
            </a:r>
            <a:r>
              <a:rPr lang="en-US" dirty="0">
                <a:latin typeface="Times New Roman" panose="02020603050405020304" pitchFamily="18" charset="0"/>
                <a:cs typeface="Times New Roman" panose="02020603050405020304" pitchFamily="18" charset="0"/>
              </a:rPr>
              <a:t>.</a:t>
            </a:r>
          </a:p>
        </p:txBody>
      </p:sp>
      <p:pic>
        <p:nvPicPr>
          <p:cNvPr id="45" name="Picture 44"/>
          <p:cNvPicPr>
            <a:picLocks noChangeAspect="1"/>
          </p:cNvPicPr>
          <p:nvPr/>
        </p:nvPicPr>
        <p:blipFill>
          <a:blip r:embed="rId5"/>
          <a:stretch>
            <a:fillRect/>
          </a:stretch>
        </p:blipFill>
        <p:spPr>
          <a:xfrm>
            <a:off x="1525794" y="4062797"/>
            <a:ext cx="2320563" cy="318083"/>
          </a:xfrm>
          <a:prstGeom prst="rect">
            <a:avLst/>
          </a:prstGeom>
        </p:spPr>
      </p:pic>
      <p:pic>
        <p:nvPicPr>
          <p:cNvPr id="46" name="Picture 45"/>
          <p:cNvPicPr>
            <a:picLocks noChangeAspect="1"/>
          </p:cNvPicPr>
          <p:nvPr/>
        </p:nvPicPr>
        <p:blipFill>
          <a:blip r:embed="rId6"/>
          <a:stretch>
            <a:fillRect/>
          </a:stretch>
        </p:blipFill>
        <p:spPr>
          <a:xfrm>
            <a:off x="5647789" y="3801112"/>
            <a:ext cx="5507477" cy="1203194"/>
          </a:xfrm>
          <a:prstGeom prst="rect">
            <a:avLst/>
          </a:prstGeom>
        </p:spPr>
      </p:pic>
      <p:sp>
        <p:nvSpPr>
          <p:cNvPr id="47" name="Rectangle 46"/>
          <p:cNvSpPr/>
          <p:nvPr/>
        </p:nvSpPr>
        <p:spPr>
          <a:xfrm>
            <a:off x="331911" y="1615455"/>
            <a:ext cx="288268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The qubit and resonator push each others’ frequencies</a:t>
            </a:r>
          </a:p>
        </p:txBody>
      </p:sp>
      <p:sp>
        <p:nvSpPr>
          <p:cNvPr id="50" name="Right Arrow 49"/>
          <p:cNvSpPr/>
          <p:nvPr/>
        </p:nvSpPr>
        <p:spPr>
          <a:xfrm>
            <a:off x="5338124" y="2953641"/>
            <a:ext cx="619330" cy="198395"/>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Right Arrow 26"/>
          <p:cNvSpPr/>
          <p:nvPr/>
        </p:nvSpPr>
        <p:spPr>
          <a:xfrm>
            <a:off x="4424341" y="4158066"/>
            <a:ext cx="619330" cy="198395"/>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3" name="Rectangle 2"/>
          <p:cNvSpPr/>
          <p:nvPr/>
        </p:nvSpPr>
        <p:spPr>
          <a:xfrm>
            <a:off x="186204" y="6144347"/>
            <a:ext cx="7535396" cy="523220"/>
          </a:xfrm>
          <a:prstGeom prst="rect">
            <a:avLst/>
          </a:prstGeom>
        </p:spPr>
        <p:txBody>
          <a:bodyPr wrap="square">
            <a:spAutoFit/>
          </a:bodyPr>
          <a:lstStyle/>
          <a:p>
            <a:r>
              <a:rPr lang="en-US" sz="1400" dirty="0">
                <a:solidFill>
                  <a:srgbClr val="000000"/>
                </a:solidFill>
                <a:latin typeface="Times New Roman" panose="02020603050405020304" pitchFamily="18" charset="0"/>
                <a:cs typeface="Times New Roman" panose="02020603050405020304" pitchFamily="18" charset="0"/>
              </a:rPr>
              <a:t>A. </a:t>
            </a:r>
            <a:r>
              <a:rPr lang="en-US" sz="1400" dirty="0" err="1">
                <a:solidFill>
                  <a:srgbClr val="000000"/>
                </a:solidFill>
                <a:latin typeface="Times New Roman" panose="02020603050405020304" pitchFamily="18" charset="0"/>
                <a:cs typeface="Times New Roman" panose="02020603050405020304" pitchFamily="18" charset="0"/>
              </a:rPr>
              <a:t>Wallraff</a:t>
            </a:r>
            <a:r>
              <a:rPr lang="en-US" sz="1400" dirty="0">
                <a:solidFill>
                  <a:srgbClr val="000000"/>
                </a:solidFill>
                <a:latin typeface="Times New Roman" panose="02020603050405020304" pitchFamily="18" charset="0"/>
                <a:cs typeface="Times New Roman" panose="02020603050405020304" pitchFamily="18" charset="0"/>
              </a:rPr>
              <a:t>., et al, Approaching unit visibility for control of a superconducting qubit with dispersive readout. </a:t>
            </a:r>
            <a:r>
              <a:rPr lang="en-US" sz="1400" i="1" dirty="0">
                <a:solidFill>
                  <a:srgbClr val="000000"/>
                </a:solidFill>
                <a:latin typeface="Times New Roman" panose="02020603050405020304" pitchFamily="18" charset="0"/>
                <a:cs typeface="Times New Roman" panose="02020603050405020304" pitchFamily="18" charset="0"/>
              </a:rPr>
              <a:t>Phys. Rev. Lett.</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95 </a:t>
            </a:r>
            <a:r>
              <a:rPr lang="en-US" sz="1400" dirty="0">
                <a:solidFill>
                  <a:srgbClr val="000000"/>
                </a:solidFill>
                <a:latin typeface="Times New Roman" panose="02020603050405020304" pitchFamily="18" charset="0"/>
                <a:cs typeface="Times New Roman" panose="02020603050405020304" pitchFamily="18" charset="0"/>
              </a:rPr>
              <a:t>060501 (2005).</a:t>
            </a:r>
            <a:r>
              <a:rPr lang="en-US" sz="1400" dirty="0">
                <a:latin typeface="Times New Roman" panose="02020603050405020304" pitchFamily="18" charset="0"/>
                <a:cs typeface="Times New Roman" panose="02020603050405020304" pitchFamily="18" charset="0"/>
              </a:rPr>
              <a:t> </a:t>
            </a:r>
          </a:p>
        </p:txBody>
      </p:sp>
      <p:grpSp>
        <p:nvGrpSpPr>
          <p:cNvPr id="17" name="Group 16"/>
          <p:cNvGrpSpPr/>
          <p:nvPr/>
        </p:nvGrpSpPr>
        <p:grpSpPr>
          <a:xfrm>
            <a:off x="7833267" y="5897508"/>
            <a:ext cx="4117941" cy="951256"/>
            <a:chOff x="186205" y="5866690"/>
            <a:chExt cx="4117941" cy="951256"/>
          </a:xfrm>
        </p:grpSpPr>
        <p:cxnSp>
          <p:nvCxnSpPr>
            <p:cNvPr id="18" name="Straight Connector 17"/>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1" name="Picture 20"/>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14823494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35</a:t>
            </a:fld>
            <a:endParaRPr lang="fa-IR"/>
          </a:p>
        </p:txBody>
      </p:sp>
      <p:pic>
        <p:nvPicPr>
          <p:cNvPr id="6" name="Picture 5"/>
          <p:cNvPicPr>
            <a:picLocks noChangeAspect="1"/>
          </p:cNvPicPr>
          <p:nvPr/>
        </p:nvPicPr>
        <p:blipFill>
          <a:blip r:embed="rId3"/>
          <a:stretch>
            <a:fillRect/>
          </a:stretch>
        </p:blipFill>
        <p:spPr>
          <a:xfrm>
            <a:off x="6266546" y="2232206"/>
            <a:ext cx="4517345" cy="3322324"/>
          </a:xfrm>
          <a:prstGeom prst="rect">
            <a:avLst/>
          </a:prstGeom>
        </p:spPr>
      </p:pic>
      <p:sp>
        <p:nvSpPr>
          <p:cNvPr id="7" name="Rectangle 6"/>
          <p:cNvSpPr/>
          <p:nvPr/>
        </p:nvSpPr>
        <p:spPr>
          <a:xfrm>
            <a:off x="331911" y="138544"/>
            <a:ext cx="5625543" cy="369332"/>
          </a:xfrm>
          <a:prstGeom prst="rect">
            <a:avLst/>
          </a:prstGeom>
        </p:spPr>
        <p:txBody>
          <a:bodyPr wrap="square">
            <a:spAutoFit/>
          </a:bodyPr>
          <a:lstStyle/>
          <a:p>
            <a:pPr lvl="0"/>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Measurements in circuit QED - Dispersive readout</a:t>
            </a:r>
          </a:p>
        </p:txBody>
      </p:sp>
      <p:cxnSp>
        <p:nvCxnSpPr>
          <p:cNvPr id="9" name="Straight Connector 8"/>
          <p:cNvCxnSpPr/>
          <p:nvPr/>
        </p:nvCxnSpPr>
        <p:spPr>
          <a:xfrm flipV="1">
            <a:off x="186204" y="600364"/>
            <a:ext cx="5300196" cy="49771"/>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8" name="Picture 17"/>
          <p:cNvPicPr>
            <a:picLocks noChangeAspect="1"/>
          </p:cNvPicPr>
          <p:nvPr/>
        </p:nvPicPr>
        <p:blipFill>
          <a:blip r:embed="rId4"/>
          <a:stretch>
            <a:fillRect/>
          </a:stretch>
        </p:blipFill>
        <p:spPr>
          <a:xfrm>
            <a:off x="3671275" y="1677826"/>
            <a:ext cx="1171575" cy="314325"/>
          </a:xfrm>
          <a:prstGeom prst="rect">
            <a:avLst/>
          </a:prstGeom>
        </p:spPr>
      </p:pic>
      <p:sp>
        <p:nvSpPr>
          <p:cNvPr id="21" name="Rectangle 20"/>
          <p:cNvSpPr/>
          <p:nvPr/>
        </p:nvSpPr>
        <p:spPr>
          <a:xfrm>
            <a:off x="10783891" y="412109"/>
            <a:ext cx="119135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Lamb shift</a:t>
            </a:r>
          </a:p>
        </p:txBody>
      </p:sp>
      <p:cxnSp>
        <p:nvCxnSpPr>
          <p:cNvPr id="22" name="Straight Arrow Connector 21"/>
          <p:cNvCxnSpPr/>
          <p:nvPr/>
        </p:nvCxnSpPr>
        <p:spPr>
          <a:xfrm flipV="1">
            <a:off x="11246668" y="799687"/>
            <a:ext cx="0" cy="3842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212826" y="415698"/>
            <a:ext cx="151836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AC Stark shift</a:t>
            </a:r>
          </a:p>
        </p:txBody>
      </p:sp>
      <p:cxnSp>
        <p:nvCxnSpPr>
          <p:cNvPr id="24" name="Straight Arrow Connector 23"/>
          <p:cNvCxnSpPr/>
          <p:nvPr/>
        </p:nvCxnSpPr>
        <p:spPr>
          <a:xfrm flipH="1" flipV="1">
            <a:off x="10129201" y="830739"/>
            <a:ext cx="9236" cy="3293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6013" y="5916930"/>
            <a:ext cx="7110523" cy="954107"/>
          </a:xfrm>
          <a:prstGeom prst="rect">
            <a:avLst/>
          </a:prstGeom>
        </p:spPr>
        <p:txBody>
          <a:bodyPr wrap="square">
            <a:spAutoFit/>
          </a:bodyPr>
          <a:lstStyle/>
          <a:p>
            <a:r>
              <a:rPr lang="en-US" sz="1400" dirty="0">
                <a:solidFill>
                  <a:srgbClr val="000000"/>
                </a:solidFill>
                <a:latin typeface="Times New Roman" panose="02020603050405020304" pitchFamily="18" charset="0"/>
                <a:cs typeface="Times New Roman" panose="02020603050405020304" pitchFamily="18" charset="0"/>
              </a:rPr>
              <a:t>D. I. Schuster, et al. AC Stark shift and dephasing of a superconducting qubit strongly coupled to a cavity field. </a:t>
            </a:r>
            <a:r>
              <a:rPr lang="en-US" sz="1400" i="1" dirty="0">
                <a:solidFill>
                  <a:srgbClr val="000000"/>
                </a:solidFill>
                <a:latin typeface="Times New Roman" panose="02020603050405020304" pitchFamily="18" charset="0"/>
                <a:cs typeface="Times New Roman" panose="02020603050405020304" pitchFamily="18" charset="0"/>
              </a:rPr>
              <a:t>Phys. Rev. Lett.</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94 </a:t>
            </a:r>
            <a:r>
              <a:rPr lang="en-US" sz="1400" dirty="0">
                <a:solidFill>
                  <a:srgbClr val="000000"/>
                </a:solidFill>
                <a:latin typeface="Times New Roman" panose="02020603050405020304" pitchFamily="18" charset="0"/>
                <a:cs typeface="Times New Roman" panose="02020603050405020304" pitchFamily="18" charset="0"/>
              </a:rPr>
              <a:t>123602 (2005)</a:t>
            </a:r>
            <a:r>
              <a:rPr lang="en-US" sz="1400" dirty="0">
                <a:latin typeface="Times New Roman" panose="02020603050405020304" pitchFamily="18" charset="0"/>
                <a:cs typeface="Times New Roman" panose="02020603050405020304" pitchFamily="18" charset="0"/>
              </a:rPr>
              <a:t> </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D. I. Schuster, et al,. Resolving photon number states in a superconducting circuit. Nature, 445 515 (2007).</a:t>
            </a:r>
          </a:p>
        </p:txBody>
      </p:sp>
      <p:pic>
        <p:nvPicPr>
          <p:cNvPr id="11" name="Picture 10"/>
          <p:cNvPicPr>
            <a:picLocks noChangeAspect="1"/>
          </p:cNvPicPr>
          <p:nvPr/>
        </p:nvPicPr>
        <p:blipFill>
          <a:blip r:embed="rId5"/>
          <a:stretch>
            <a:fillRect/>
          </a:stretch>
        </p:blipFill>
        <p:spPr>
          <a:xfrm>
            <a:off x="1203394" y="832442"/>
            <a:ext cx="3882575" cy="763127"/>
          </a:xfrm>
          <a:prstGeom prst="rect">
            <a:avLst/>
          </a:prstGeom>
        </p:spPr>
      </p:pic>
      <p:pic>
        <p:nvPicPr>
          <p:cNvPr id="12" name="Picture 11"/>
          <p:cNvPicPr>
            <a:picLocks noChangeAspect="1"/>
          </p:cNvPicPr>
          <p:nvPr/>
        </p:nvPicPr>
        <p:blipFill>
          <a:blip r:embed="rId6"/>
          <a:stretch>
            <a:fillRect/>
          </a:stretch>
        </p:blipFill>
        <p:spPr>
          <a:xfrm>
            <a:off x="1050576" y="1695975"/>
            <a:ext cx="1884049" cy="366131"/>
          </a:xfrm>
          <a:prstGeom prst="rect">
            <a:avLst/>
          </a:prstGeom>
        </p:spPr>
      </p:pic>
      <p:pic>
        <p:nvPicPr>
          <p:cNvPr id="13" name="Picture 12"/>
          <p:cNvPicPr>
            <a:picLocks noChangeAspect="1"/>
          </p:cNvPicPr>
          <p:nvPr/>
        </p:nvPicPr>
        <p:blipFill>
          <a:blip r:embed="rId7"/>
          <a:stretch>
            <a:fillRect/>
          </a:stretch>
        </p:blipFill>
        <p:spPr>
          <a:xfrm>
            <a:off x="6886660" y="1158184"/>
            <a:ext cx="4929994" cy="676805"/>
          </a:xfrm>
          <a:prstGeom prst="rect">
            <a:avLst/>
          </a:prstGeom>
        </p:spPr>
      </p:pic>
      <p:pic>
        <p:nvPicPr>
          <p:cNvPr id="15" name="Picture 14"/>
          <p:cNvPicPr>
            <a:picLocks noChangeAspect="1"/>
          </p:cNvPicPr>
          <p:nvPr/>
        </p:nvPicPr>
        <p:blipFill>
          <a:blip r:embed="rId8"/>
          <a:stretch>
            <a:fillRect/>
          </a:stretch>
        </p:blipFill>
        <p:spPr>
          <a:xfrm>
            <a:off x="1757164" y="2260381"/>
            <a:ext cx="2775034" cy="3406593"/>
          </a:xfrm>
          <a:prstGeom prst="rect">
            <a:avLst/>
          </a:prstGeom>
        </p:spPr>
      </p:pic>
      <p:grpSp>
        <p:nvGrpSpPr>
          <p:cNvPr id="19" name="Group 18"/>
          <p:cNvGrpSpPr/>
          <p:nvPr/>
        </p:nvGrpSpPr>
        <p:grpSpPr>
          <a:xfrm>
            <a:off x="7833267" y="5897508"/>
            <a:ext cx="4117941" cy="951256"/>
            <a:chOff x="186205" y="5866690"/>
            <a:chExt cx="4117941" cy="951256"/>
          </a:xfrm>
        </p:grpSpPr>
        <p:cxnSp>
          <p:nvCxnSpPr>
            <p:cNvPr id="25" name="Straight Connector 24"/>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6" name="Picture 2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7" name="Picture 26"/>
            <p:cNvPicPr>
              <a:picLocks noChangeAspect="1"/>
            </p:cNvPicPr>
            <p:nvPr/>
          </p:nvPicPr>
          <p:blipFill>
            <a:blip r:embed="rId10"/>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6319324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36</a:t>
            </a:fld>
            <a:endParaRPr lang="fa-IR"/>
          </a:p>
        </p:txBody>
      </p:sp>
      <p:sp>
        <p:nvSpPr>
          <p:cNvPr id="6" name="Rectangle 5"/>
          <p:cNvSpPr/>
          <p:nvPr/>
        </p:nvSpPr>
        <p:spPr>
          <a:xfrm>
            <a:off x="313439" y="184138"/>
            <a:ext cx="1659429" cy="369332"/>
          </a:xfrm>
          <a:prstGeom prst="rect">
            <a:avLst/>
          </a:prstGeom>
        </p:spPr>
        <p:txBody>
          <a:bodyPr wrap="none">
            <a:spAutoFit/>
          </a:bodyPr>
          <a:lstStyle/>
          <a:p>
            <a:pPr lvl="0"/>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Quantum gate </a:t>
            </a:r>
          </a:p>
        </p:txBody>
      </p:sp>
      <p:cxnSp>
        <p:nvCxnSpPr>
          <p:cNvPr id="7" name="Straight Connector 6"/>
          <p:cNvCxnSpPr/>
          <p:nvPr/>
        </p:nvCxnSpPr>
        <p:spPr>
          <a:xfrm flipV="1">
            <a:off x="186204" y="618836"/>
            <a:ext cx="1786664" cy="31299"/>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0" name="Picture 9"/>
          <p:cNvPicPr>
            <a:picLocks noChangeAspect="1"/>
          </p:cNvPicPr>
          <p:nvPr/>
        </p:nvPicPr>
        <p:blipFill>
          <a:blip r:embed="rId3"/>
          <a:stretch>
            <a:fillRect/>
          </a:stretch>
        </p:blipFill>
        <p:spPr>
          <a:xfrm>
            <a:off x="6487663" y="785979"/>
            <a:ext cx="4235887" cy="4235887"/>
          </a:xfrm>
          <a:prstGeom prst="rect">
            <a:avLst/>
          </a:prstGeom>
        </p:spPr>
      </p:pic>
      <p:pic>
        <p:nvPicPr>
          <p:cNvPr id="11" name="Picture 4" descr="Classical Versus Quantum. Goal: Fast, low-cost implementation of useful  algorithms using standard components (gates) and design techniques  Classical Logic. - ppt download"/>
          <p:cNvPicPr>
            <a:picLocks noChangeAspect="1" noChangeArrowheads="1"/>
          </p:cNvPicPr>
          <p:nvPr/>
        </p:nvPicPr>
        <p:blipFill rotWithShape="1">
          <a:blip r:embed="rId4">
            <a:extLst>
              <a:ext uri="{28A0092B-C50C-407E-A947-70E740481C1C}">
                <a14:useLocalDpi xmlns:a14="http://schemas.microsoft.com/office/drawing/2010/main" val="0"/>
              </a:ext>
            </a:extLst>
          </a:blip>
          <a:srcRect l="16484" t="38640" r="16705" b="23355"/>
          <a:stretch/>
        </p:blipFill>
        <p:spPr bwMode="auto">
          <a:xfrm>
            <a:off x="505044" y="3623716"/>
            <a:ext cx="5362079" cy="22876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743631" y="1644587"/>
            <a:ext cx="2222500" cy="429823"/>
          </a:xfrm>
          <a:prstGeom prst="rect">
            <a:avLst/>
          </a:prstGeom>
        </p:spPr>
      </p:pic>
      <p:pic>
        <p:nvPicPr>
          <p:cNvPr id="13" name="Picture 12"/>
          <p:cNvPicPr>
            <a:picLocks noChangeAspect="1"/>
          </p:cNvPicPr>
          <p:nvPr/>
        </p:nvPicPr>
        <p:blipFill>
          <a:blip r:embed="rId6"/>
          <a:stretch>
            <a:fillRect/>
          </a:stretch>
        </p:blipFill>
        <p:spPr>
          <a:xfrm>
            <a:off x="3665391" y="1580167"/>
            <a:ext cx="1841644" cy="494243"/>
          </a:xfrm>
          <a:prstGeom prst="rect">
            <a:avLst/>
          </a:prstGeom>
        </p:spPr>
      </p:pic>
      <p:sp>
        <p:nvSpPr>
          <p:cNvPr id="3" name="Rectangle 2"/>
          <p:cNvSpPr/>
          <p:nvPr/>
        </p:nvSpPr>
        <p:spPr>
          <a:xfrm>
            <a:off x="2356370" y="3165527"/>
            <a:ext cx="1659429" cy="369332"/>
          </a:xfrm>
          <a:prstGeom prst="rect">
            <a:avLst/>
          </a:prstGeom>
          <a:solidFill>
            <a:schemeClr val="tx2">
              <a:lumMod val="20000"/>
              <a:lumOff val="80000"/>
            </a:schemeClr>
          </a:solidFill>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Universal gate</a:t>
            </a:r>
            <a:endParaRPr lang="en-US" b="1" dirty="0"/>
          </a:p>
        </p:txBody>
      </p:sp>
      <p:grpSp>
        <p:nvGrpSpPr>
          <p:cNvPr id="15" name="Group 14"/>
          <p:cNvGrpSpPr/>
          <p:nvPr/>
        </p:nvGrpSpPr>
        <p:grpSpPr>
          <a:xfrm>
            <a:off x="7833267" y="5897508"/>
            <a:ext cx="4117941" cy="951256"/>
            <a:chOff x="186205" y="5866690"/>
            <a:chExt cx="4117941" cy="951256"/>
          </a:xfrm>
        </p:grpSpPr>
        <p:cxnSp>
          <p:nvCxnSpPr>
            <p:cNvPr id="16" name="Straight Connector 15"/>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8" name="Picture 17"/>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888414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37</a:t>
            </a:fld>
            <a:endParaRPr lang="fa-IR"/>
          </a:p>
        </p:txBody>
      </p:sp>
      <p:sp>
        <p:nvSpPr>
          <p:cNvPr id="6" name="Rectangle 5"/>
          <p:cNvSpPr/>
          <p:nvPr/>
        </p:nvSpPr>
        <p:spPr>
          <a:xfrm>
            <a:off x="331911" y="138544"/>
            <a:ext cx="5625543" cy="369332"/>
          </a:xfrm>
          <a:prstGeom prst="rect">
            <a:avLst/>
          </a:prstGeom>
        </p:spPr>
        <p:txBody>
          <a:bodyPr wrap="square">
            <a:spAutoFit/>
          </a:bodyPr>
          <a:lstStyle/>
          <a:p>
            <a:pPr lvl="0"/>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Single-qubit gate</a:t>
            </a:r>
          </a:p>
        </p:txBody>
      </p:sp>
      <p:cxnSp>
        <p:nvCxnSpPr>
          <p:cNvPr id="7" name="Straight Connector 6"/>
          <p:cNvCxnSpPr/>
          <p:nvPr/>
        </p:nvCxnSpPr>
        <p:spPr>
          <a:xfrm flipV="1">
            <a:off x="186204" y="645459"/>
            <a:ext cx="2019114" cy="4677"/>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5" name="Picture 24"/>
          <p:cNvPicPr>
            <a:picLocks noChangeAspect="1"/>
          </p:cNvPicPr>
          <p:nvPr/>
        </p:nvPicPr>
        <p:blipFill>
          <a:blip r:embed="rId2"/>
          <a:stretch>
            <a:fillRect/>
          </a:stretch>
        </p:blipFill>
        <p:spPr>
          <a:xfrm>
            <a:off x="462338" y="2420057"/>
            <a:ext cx="4454978" cy="1249059"/>
          </a:xfrm>
          <a:prstGeom prst="rect">
            <a:avLst/>
          </a:prstGeom>
        </p:spPr>
      </p:pic>
      <p:pic>
        <p:nvPicPr>
          <p:cNvPr id="26" name="Picture 25"/>
          <p:cNvPicPr>
            <a:picLocks noChangeAspect="1"/>
          </p:cNvPicPr>
          <p:nvPr/>
        </p:nvPicPr>
        <p:blipFill>
          <a:blip r:embed="rId3">
            <a:duotone>
              <a:prstClr val="black"/>
              <a:schemeClr val="accent5">
                <a:tint val="45000"/>
                <a:satMod val="400000"/>
              </a:schemeClr>
            </a:duotone>
          </a:blip>
          <a:stretch>
            <a:fillRect/>
          </a:stretch>
        </p:blipFill>
        <p:spPr>
          <a:xfrm>
            <a:off x="1379957" y="5151499"/>
            <a:ext cx="1241042" cy="429798"/>
          </a:xfrm>
          <a:prstGeom prst="rect">
            <a:avLst/>
          </a:prstGeom>
        </p:spPr>
      </p:pic>
      <p:pic>
        <p:nvPicPr>
          <p:cNvPr id="27" name="Picture 26"/>
          <p:cNvPicPr>
            <a:picLocks noChangeAspect="1"/>
          </p:cNvPicPr>
          <p:nvPr/>
        </p:nvPicPr>
        <p:blipFill>
          <a:blip r:embed="rId4">
            <a:duotone>
              <a:prstClr val="black"/>
              <a:srgbClr val="D9C3A5">
                <a:tint val="50000"/>
                <a:satMod val="180000"/>
              </a:srgbClr>
            </a:duotone>
          </a:blip>
          <a:stretch>
            <a:fillRect/>
          </a:stretch>
        </p:blipFill>
        <p:spPr>
          <a:xfrm>
            <a:off x="848204" y="4154304"/>
            <a:ext cx="816266" cy="344436"/>
          </a:xfrm>
          <a:prstGeom prst="rect">
            <a:avLst/>
          </a:prstGeom>
        </p:spPr>
      </p:pic>
      <p:sp>
        <p:nvSpPr>
          <p:cNvPr id="30" name="Right Arrow 29"/>
          <p:cNvSpPr/>
          <p:nvPr/>
        </p:nvSpPr>
        <p:spPr>
          <a:xfrm rot="5400000">
            <a:off x="1458684" y="4200633"/>
            <a:ext cx="1083588" cy="251779"/>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5592987" y="1173517"/>
            <a:ext cx="6038181" cy="4582384"/>
          </a:xfrm>
          <a:prstGeom prst="rect">
            <a:avLst/>
          </a:prstGeom>
        </p:spPr>
      </p:pic>
      <p:pic>
        <p:nvPicPr>
          <p:cNvPr id="4" name="Picture 3"/>
          <p:cNvPicPr>
            <a:picLocks noChangeAspect="1"/>
          </p:cNvPicPr>
          <p:nvPr/>
        </p:nvPicPr>
        <p:blipFill>
          <a:blip r:embed="rId6">
            <a:extLst>
              <a:ext uri="{BEBA8EAE-BF5A-486C-A8C5-ECC9F3942E4B}">
                <a14:imgProps xmlns:a14="http://schemas.microsoft.com/office/drawing/2010/main">
                  <a14:imgLayer r:embed="rId7">
                    <a14:imgEffect>
                      <a14:colorTemperature colorTemp="8800"/>
                    </a14:imgEffect>
                  </a14:imgLayer>
                </a14:imgProps>
              </a:ext>
            </a:extLst>
          </a:blip>
          <a:stretch>
            <a:fillRect/>
          </a:stretch>
        </p:blipFill>
        <p:spPr>
          <a:xfrm>
            <a:off x="3674143" y="320320"/>
            <a:ext cx="7101840" cy="621411"/>
          </a:xfrm>
          <a:prstGeom prst="rect">
            <a:avLst/>
          </a:prstGeom>
        </p:spPr>
      </p:pic>
      <p:sp>
        <p:nvSpPr>
          <p:cNvPr id="5" name="Rectangle 4"/>
          <p:cNvSpPr/>
          <p:nvPr/>
        </p:nvSpPr>
        <p:spPr>
          <a:xfrm>
            <a:off x="186205" y="6344366"/>
            <a:ext cx="7276778" cy="523220"/>
          </a:xfrm>
          <a:prstGeom prst="rect">
            <a:avLst/>
          </a:prstGeom>
        </p:spPr>
        <p:txBody>
          <a:bodyPr wrap="square">
            <a:spAutoFit/>
          </a:bodyPr>
          <a:lstStyle/>
          <a:p>
            <a:r>
              <a:rPr lang="en-US" sz="1400" dirty="0">
                <a:solidFill>
                  <a:srgbClr val="000000"/>
                </a:solidFill>
                <a:latin typeface="Times New Roman" panose="02020603050405020304" pitchFamily="18" charset="0"/>
                <a:cs typeface="Times New Roman" panose="02020603050405020304" pitchFamily="18" charset="0"/>
              </a:rPr>
              <a:t>A. </a:t>
            </a:r>
            <a:r>
              <a:rPr lang="en-US" sz="1400" dirty="0" err="1">
                <a:solidFill>
                  <a:srgbClr val="000000"/>
                </a:solidFill>
                <a:latin typeface="Times New Roman" panose="02020603050405020304" pitchFamily="18" charset="0"/>
                <a:cs typeface="Times New Roman" panose="02020603050405020304" pitchFamily="18" charset="0"/>
              </a:rPr>
              <a:t>Blais</a:t>
            </a:r>
            <a:r>
              <a:rPr lang="en-US" sz="1400" dirty="0">
                <a:solidFill>
                  <a:srgbClr val="000000"/>
                </a:solidFill>
                <a:latin typeface="Times New Roman" panose="02020603050405020304" pitchFamily="18" charset="0"/>
                <a:cs typeface="Times New Roman" panose="02020603050405020304" pitchFamily="18" charset="0"/>
              </a:rPr>
              <a:t>. Et al, Quantum-information processing with circuit quantum electrodynamics. </a:t>
            </a:r>
            <a:r>
              <a:rPr lang="en-US" sz="1400" i="1" dirty="0">
                <a:solidFill>
                  <a:srgbClr val="000000"/>
                </a:solidFill>
                <a:latin typeface="Times New Roman" panose="02020603050405020304" pitchFamily="18" charset="0"/>
                <a:cs typeface="Times New Roman" panose="02020603050405020304" pitchFamily="18" charset="0"/>
              </a:rPr>
              <a:t>Phys. Rev. A</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75 </a:t>
            </a:r>
            <a:r>
              <a:rPr lang="en-US" sz="1400" dirty="0">
                <a:solidFill>
                  <a:srgbClr val="000000"/>
                </a:solidFill>
                <a:latin typeface="Times New Roman" panose="02020603050405020304" pitchFamily="18" charset="0"/>
                <a:cs typeface="Times New Roman" panose="02020603050405020304" pitchFamily="18" charset="0"/>
              </a:rPr>
              <a:t>032329 (2007).</a:t>
            </a:r>
            <a:r>
              <a:rPr lang="en-US" sz="1400" dirty="0">
                <a:latin typeface="Times New Roman" panose="02020603050405020304" pitchFamily="18" charset="0"/>
                <a:cs typeface="Times New Roman" panose="02020603050405020304" pitchFamily="18" charset="0"/>
              </a:rPr>
              <a:t> </a:t>
            </a:r>
          </a:p>
        </p:txBody>
      </p:sp>
      <p:grpSp>
        <p:nvGrpSpPr>
          <p:cNvPr id="15" name="Group 14"/>
          <p:cNvGrpSpPr/>
          <p:nvPr/>
        </p:nvGrpSpPr>
        <p:grpSpPr>
          <a:xfrm>
            <a:off x="7833267" y="5897508"/>
            <a:ext cx="4117941" cy="951256"/>
            <a:chOff x="186205" y="5866690"/>
            <a:chExt cx="4117941" cy="951256"/>
          </a:xfrm>
        </p:grpSpPr>
        <p:cxnSp>
          <p:nvCxnSpPr>
            <p:cNvPr id="16" name="Straight Connector 15"/>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8" name="Picture 17"/>
            <p:cNvPicPr>
              <a:picLocks noChangeAspect="1"/>
            </p:cNvPicPr>
            <p:nvPr/>
          </p:nvPicPr>
          <p:blipFill>
            <a:blip r:embed="rId9"/>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8747828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38</a:t>
            </a:fld>
            <a:endParaRPr lang="fa-IR"/>
          </a:p>
        </p:txBody>
      </p:sp>
      <p:pic>
        <p:nvPicPr>
          <p:cNvPr id="12" name="Picture 11"/>
          <p:cNvPicPr>
            <a:picLocks noChangeAspect="1"/>
          </p:cNvPicPr>
          <p:nvPr/>
        </p:nvPicPr>
        <p:blipFill>
          <a:blip r:embed="rId3"/>
          <a:stretch>
            <a:fillRect/>
          </a:stretch>
        </p:blipFill>
        <p:spPr>
          <a:xfrm>
            <a:off x="470653" y="1339270"/>
            <a:ext cx="5813291" cy="689182"/>
          </a:xfrm>
          <a:prstGeom prst="rect">
            <a:avLst/>
          </a:prstGeom>
        </p:spPr>
      </p:pic>
      <p:pic>
        <p:nvPicPr>
          <p:cNvPr id="18" name="Picture 17"/>
          <p:cNvPicPr>
            <a:picLocks noChangeAspect="1"/>
          </p:cNvPicPr>
          <p:nvPr/>
        </p:nvPicPr>
        <p:blipFill>
          <a:blip r:embed="rId4"/>
          <a:stretch>
            <a:fillRect/>
          </a:stretch>
        </p:blipFill>
        <p:spPr>
          <a:xfrm>
            <a:off x="6835020" y="432583"/>
            <a:ext cx="4544547" cy="2095468"/>
          </a:xfrm>
          <a:prstGeom prst="rect">
            <a:avLst/>
          </a:prstGeom>
        </p:spPr>
      </p:pic>
      <p:sp>
        <p:nvSpPr>
          <p:cNvPr id="21" name="Rectangle 20"/>
          <p:cNvSpPr/>
          <p:nvPr/>
        </p:nvSpPr>
        <p:spPr>
          <a:xfrm>
            <a:off x="716407" y="3423461"/>
            <a:ext cx="4966637" cy="646331"/>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The </a:t>
            </a:r>
            <a:r>
              <a:rPr lang="en-US" b="1" dirty="0">
                <a:solidFill>
                  <a:srgbClr val="7030A0"/>
                </a:solidFill>
                <a:latin typeface="Times New Roman" panose="02020603050405020304" pitchFamily="18" charset="0"/>
                <a:cs typeface="Times New Roman" panose="02020603050405020304" pitchFamily="18" charset="0"/>
              </a:rPr>
              <a:t>iSWAP gate </a:t>
            </a:r>
            <a:r>
              <a:rPr lang="en-US" dirty="0">
                <a:solidFill>
                  <a:srgbClr val="000000"/>
                </a:solidFill>
                <a:latin typeface="Times New Roman" panose="02020603050405020304" pitchFamily="18" charset="0"/>
                <a:cs typeface="Times New Roman" panose="02020603050405020304" pitchFamily="18" charset="0"/>
              </a:rPr>
              <a:t>swaps the populations of  ket 10 and ket 01 with an additional phase factor -</a:t>
            </a:r>
            <a:r>
              <a:rPr lang="en-US" dirty="0" err="1">
                <a:solidFill>
                  <a:srgbClr val="000000"/>
                </a:solidFill>
                <a:latin typeface="Times New Roman" panose="02020603050405020304" pitchFamily="18" charset="0"/>
                <a:cs typeface="Times New Roman" panose="02020603050405020304" pitchFamily="18" charset="0"/>
              </a:rPr>
              <a:t>i</a:t>
            </a:r>
            <a:r>
              <a:rPr lang="en-US" dirty="0">
                <a:solidFill>
                  <a:srgbClr val="000000"/>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p:txBody>
      </p:sp>
      <p:pic>
        <p:nvPicPr>
          <p:cNvPr id="22" name="Picture 21"/>
          <p:cNvPicPr>
            <a:picLocks noChangeAspect="1"/>
          </p:cNvPicPr>
          <p:nvPr/>
        </p:nvPicPr>
        <p:blipFill>
          <a:blip r:embed="rId5"/>
          <a:stretch>
            <a:fillRect/>
          </a:stretch>
        </p:blipFill>
        <p:spPr>
          <a:xfrm>
            <a:off x="7053676" y="3773100"/>
            <a:ext cx="3277227" cy="1438145"/>
          </a:xfrm>
          <a:prstGeom prst="rect">
            <a:avLst/>
          </a:prstGeom>
        </p:spPr>
      </p:pic>
      <p:sp>
        <p:nvSpPr>
          <p:cNvPr id="24" name="Right Arrow 23"/>
          <p:cNvSpPr/>
          <p:nvPr/>
        </p:nvSpPr>
        <p:spPr>
          <a:xfrm rot="5400000">
            <a:off x="8796231" y="3082439"/>
            <a:ext cx="604806" cy="195032"/>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25" name="Picture 24"/>
          <p:cNvPicPr>
            <a:picLocks noChangeAspect="1"/>
          </p:cNvPicPr>
          <p:nvPr/>
        </p:nvPicPr>
        <p:blipFill>
          <a:blip r:embed="rId6"/>
          <a:stretch>
            <a:fillRect/>
          </a:stretch>
        </p:blipFill>
        <p:spPr>
          <a:xfrm>
            <a:off x="7943334" y="3004742"/>
            <a:ext cx="856773" cy="291667"/>
          </a:xfrm>
          <a:prstGeom prst="rect">
            <a:avLst/>
          </a:prstGeom>
        </p:spPr>
      </p:pic>
      <p:sp>
        <p:nvSpPr>
          <p:cNvPr id="28" name="Rectangle 27"/>
          <p:cNvSpPr/>
          <p:nvPr/>
        </p:nvSpPr>
        <p:spPr>
          <a:xfrm>
            <a:off x="331912" y="138544"/>
            <a:ext cx="3519652" cy="369332"/>
          </a:xfrm>
          <a:prstGeom prst="rect">
            <a:avLst/>
          </a:prstGeom>
        </p:spPr>
        <p:txBody>
          <a:bodyPr wrap="square">
            <a:spAutoFit/>
          </a:bodyPr>
          <a:lstStyle/>
          <a:p>
            <a:pPr lvl="0"/>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Two-qubit gate – </a:t>
            </a:r>
            <a:r>
              <a:rPr lang="en-US" b="1" dirty="0" err="1">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iSWAP</a:t>
            </a:r>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 gate</a:t>
            </a:r>
          </a:p>
        </p:txBody>
      </p:sp>
      <p:cxnSp>
        <p:nvCxnSpPr>
          <p:cNvPr id="29" name="Straight Connector 28"/>
          <p:cNvCxnSpPr/>
          <p:nvPr/>
        </p:nvCxnSpPr>
        <p:spPr>
          <a:xfrm flipV="1">
            <a:off x="186204" y="637309"/>
            <a:ext cx="3286669" cy="1282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186204" y="6352698"/>
            <a:ext cx="6981214" cy="738664"/>
          </a:xfrm>
          <a:prstGeom prst="rect">
            <a:avLst/>
          </a:prstGeom>
        </p:spPr>
        <p:txBody>
          <a:bodyPr wrap="square">
            <a:spAutoFit/>
          </a:bodyPr>
          <a:lstStyle/>
          <a:p>
            <a:r>
              <a:rPr lang="en-US" sz="1400" dirty="0">
                <a:solidFill>
                  <a:srgbClr val="000000"/>
                </a:solidFill>
                <a:latin typeface="Times New Roman" panose="02020603050405020304" pitchFamily="18" charset="0"/>
                <a:cs typeface="Times New Roman" panose="02020603050405020304" pitchFamily="18" charset="0"/>
              </a:rPr>
              <a:t>L. </a:t>
            </a:r>
            <a:r>
              <a:rPr lang="en-US" sz="1400" dirty="0" err="1">
                <a:solidFill>
                  <a:srgbClr val="000000"/>
                </a:solidFill>
                <a:latin typeface="Times New Roman" panose="02020603050405020304" pitchFamily="18" charset="0"/>
                <a:cs typeface="Times New Roman" panose="02020603050405020304" pitchFamily="18" charset="0"/>
              </a:rPr>
              <a:t>DiCarlo</a:t>
            </a:r>
            <a:r>
              <a:rPr lang="en-US" sz="1400" dirty="0">
                <a:solidFill>
                  <a:srgbClr val="000000"/>
                </a:solidFill>
                <a:latin typeface="Times New Roman" panose="02020603050405020304" pitchFamily="18" charset="0"/>
                <a:cs typeface="Times New Roman" panose="02020603050405020304" pitchFamily="18" charset="0"/>
              </a:rPr>
              <a:t>,. Et al., Demonstration of two-qubit algorithms with a superconducting quantum processor. </a:t>
            </a:r>
            <a:r>
              <a:rPr lang="en-US" sz="1400" i="1" dirty="0">
                <a:solidFill>
                  <a:srgbClr val="000000"/>
                </a:solidFill>
                <a:latin typeface="Times New Roman" panose="02020603050405020304" pitchFamily="18" charset="0"/>
                <a:cs typeface="Times New Roman" panose="02020603050405020304" pitchFamily="18" charset="0"/>
              </a:rPr>
              <a:t>Nature</a:t>
            </a:r>
            <a:r>
              <a:rPr lang="en-US" sz="1400" dirty="0">
                <a:solidFill>
                  <a:srgbClr val="000000"/>
                </a:solidFill>
                <a:latin typeface="Times New Roman" panose="02020603050405020304" pitchFamily="18" charset="0"/>
                <a:cs typeface="Times New Roman" panose="02020603050405020304" pitchFamily="18" charset="0"/>
              </a:rPr>
              <a:t>, </a:t>
            </a:r>
            <a:r>
              <a:rPr lang="en-US" sz="1400" b="1" dirty="0">
                <a:solidFill>
                  <a:srgbClr val="000000"/>
                </a:solidFill>
                <a:latin typeface="Times New Roman" panose="02020603050405020304" pitchFamily="18" charset="0"/>
                <a:cs typeface="Times New Roman" panose="02020603050405020304" pitchFamily="18" charset="0"/>
              </a:rPr>
              <a:t>460 </a:t>
            </a:r>
            <a:r>
              <a:rPr lang="en-US" sz="1400" dirty="0">
                <a:solidFill>
                  <a:srgbClr val="000000"/>
                </a:solidFill>
                <a:latin typeface="Times New Roman" panose="02020603050405020304" pitchFamily="18" charset="0"/>
                <a:cs typeface="Times New Roman" panose="02020603050405020304" pitchFamily="18" charset="0"/>
              </a:rPr>
              <a:t>240 (2009)</a:t>
            </a:r>
            <a:r>
              <a:rPr lang="en-US" sz="1400" dirty="0">
                <a:latin typeface="Times New Roman" panose="02020603050405020304" pitchFamily="18" charset="0"/>
                <a:cs typeface="Times New Roman" panose="02020603050405020304" pitchFamily="18" charset="0"/>
              </a:rPr>
              <a:t>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grpSp>
        <p:nvGrpSpPr>
          <p:cNvPr id="15" name="Group 14"/>
          <p:cNvGrpSpPr/>
          <p:nvPr/>
        </p:nvGrpSpPr>
        <p:grpSpPr>
          <a:xfrm>
            <a:off x="7833267" y="5897508"/>
            <a:ext cx="4117941" cy="951256"/>
            <a:chOff x="186205" y="5866690"/>
            <a:chExt cx="4117941" cy="951256"/>
          </a:xfrm>
        </p:grpSpPr>
        <p:cxnSp>
          <p:nvCxnSpPr>
            <p:cNvPr id="16" name="Straight Connector 15"/>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9" name="Picture 18"/>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8948345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39</a:t>
            </a:fld>
            <a:endParaRPr lang="fa-IR"/>
          </a:p>
        </p:txBody>
      </p:sp>
      <p:sp>
        <p:nvSpPr>
          <p:cNvPr id="9" name="TextBox 8"/>
          <p:cNvSpPr txBox="1"/>
          <p:nvPr/>
        </p:nvSpPr>
        <p:spPr>
          <a:xfrm>
            <a:off x="294176" y="216150"/>
            <a:ext cx="639295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Two coupled classical harmonic oscillators without damping</a:t>
            </a:r>
          </a:p>
        </p:txBody>
      </p:sp>
      <p:cxnSp>
        <p:nvCxnSpPr>
          <p:cNvPr id="10" name="Straight Connector 9"/>
          <p:cNvCxnSpPr/>
          <p:nvPr/>
        </p:nvCxnSpPr>
        <p:spPr>
          <a:xfrm>
            <a:off x="186204" y="650134"/>
            <a:ext cx="6260778" cy="564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a:blip r:embed="rId2"/>
          <a:stretch>
            <a:fillRect/>
          </a:stretch>
        </p:blipFill>
        <p:spPr>
          <a:xfrm>
            <a:off x="607654" y="931730"/>
            <a:ext cx="5395982" cy="5486671"/>
          </a:xfrm>
          <a:prstGeom prst="rect">
            <a:avLst/>
          </a:prstGeom>
        </p:spPr>
      </p:pic>
      <p:pic>
        <p:nvPicPr>
          <p:cNvPr id="12" name="Picture 11"/>
          <p:cNvPicPr>
            <a:picLocks noChangeAspect="1"/>
          </p:cNvPicPr>
          <p:nvPr/>
        </p:nvPicPr>
        <p:blipFill>
          <a:blip r:embed="rId3"/>
          <a:stretch>
            <a:fillRect/>
          </a:stretch>
        </p:blipFill>
        <p:spPr>
          <a:xfrm>
            <a:off x="6446981" y="1854887"/>
            <a:ext cx="5215233" cy="730133"/>
          </a:xfrm>
          <a:prstGeom prst="rect">
            <a:avLst/>
          </a:prstGeom>
        </p:spPr>
      </p:pic>
      <p:pic>
        <p:nvPicPr>
          <p:cNvPr id="13" name="Picture 12"/>
          <p:cNvPicPr>
            <a:picLocks noChangeAspect="1"/>
          </p:cNvPicPr>
          <p:nvPr/>
        </p:nvPicPr>
        <p:blipFill>
          <a:blip r:embed="rId4"/>
          <a:stretch>
            <a:fillRect/>
          </a:stretch>
        </p:blipFill>
        <p:spPr>
          <a:xfrm>
            <a:off x="6328629" y="3241964"/>
            <a:ext cx="5441656" cy="706321"/>
          </a:xfrm>
          <a:prstGeom prst="rect">
            <a:avLst/>
          </a:prstGeom>
        </p:spPr>
      </p:pic>
      <p:grpSp>
        <p:nvGrpSpPr>
          <p:cNvPr id="15" name="Group 14"/>
          <p:cNvGrpSpPr/>
          <p:nvPr/>
        </p:nvGrpSpPr>
        <p:grpSpPr>
          <a:xfrm>
            <a:off x="7833267" y="5897508"/>
            <a:ext cx="4117941" cy="951256"/>
            <a:chOff x="186205" y="5866690"/>
            <a:chExt cx="4117941" cy="951256"/>
          </a:xfrm>
        </p:grpSpPr>
        <p:cxnSp>
          <p:nvCxnSpPr>
            <p:cNvPr id="16" name="Straight Connector 15"/>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8" name="Picture 17"/>
            <p:cNvPicPr>
              <a:picLocks noChangeAspect="1"/>
            </p:cNvPicPr>
            <p:nvPr/>
          </p:nvPicPr>
          <p:blipFill>
            <a:blip r:embed="rId6"/>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803066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a:t>
            </a:fld>
            <a:endParaRPr lang="fa-IR"/>
          </a:p>
        </p:txBody>
      </p:sp>
      <p:cxnSp>
        <p:nvCxnSpPr>
          <p:cNvPr id="10" name="Straight Connector 9"/>
          <p:cNvCxnSpPr/>
          <p:nvPr/>
        </p:nvCxnSpPr>
        <p:spPr>
          <a:xfrm>
            <a:off x="186204" y="650134"/>
            <a:ext cx="4288353" cy="8627"/>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186204" y="127508"/>
            <a:ext cx="4288353"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Usual computers and Quantum computer</a:t>
            </a:r>
          </a:p>
        </p:txBody>
      </p:sp>
      <p:grpSp>
        <p:nvGrpSpPr>
          <p:cNvPr id="12" name="Group 11"/>
          <p:cNvGrpSpPr/>
          <p:nvPr/>
        </p:nvGrpSpPr>
        <p:grpSpPr>
          <a:xfrm>
            <a:off x="352072" y="2004192"/>
            <a:ext cx="6900321" cy="1477328"/>
            <a:chOff x="690340" y="1276187"/>
            <a:chExt cx="9442654" cy="1477328"/>
          </a:xfrm>
        </p:grpSpPr>
        <p:sp>
          <p:nvSpPr>
            <p:cNvPr id="13" name="Rectangle 12"/>
            <p:cNvSpPr/>
            <p:nvPr/>
          </p:nvSpPr>
          <p:spPr>
            <a:xfrm>
              <a:off x="690340" y="1691685"/>
              <a:ext cx="2413369" cy="646331"/>
            </a:xfrm>
            <a:prstGeom prst="rect">
              <a:avLst/>
            </a:prstGeom>
            <a:ln>
              <a:noFill/>
            </a:ln>
          </p:spPr>
          <p:txBody>
            <a:bodyPr wrap="square">
              <a:spAutoFit/>
            </a:bodyPr>
            <a:lstStyle/>
            <a:p>
              <a:r>
                <a:rPr lang="en-US" dirty="0">
                  <a:latin typeface="Times New Roman" panose="02020603050405020304" pitchFamily="18" charset="0"/>
                  <a:cs typeface="Times New Roman" panose="02020603050405020304" pitchFamily="18" charset="0"/>
                </a:rPr>
                <a:t>The limits of usual computers:</a:t>
              </a:r>
            </a:p>
          </p:txBody>
        </p:sp>
        <p:sp>
          <p:nvSpPr>
            <p:cNvPr id="15" name="Rectangle 14"/>
            <p:cNvSpPr/>
            <p:nvPr/>
          </p:nvSpPr>
          <p:spPr>
            <a:xfrm>
              <a:off x="3375701" y="1276187"/>
              <a:ext cx="6757293" cy="1477328"/>
            </a:xfrm>
            <a:prstGeom prst="rect">
              <a:avLst/>
            </a:prstGeom>
            <a:ln>
              <a:noFill/>
            </a:ln>
          </p:spPr>
          <p:txBody>
            <a:bodyPr wrap="square">
              <a:spAutoFit/>
            </a:bodyPr>
            <a:lstStyle/>
            <a:p>
              <a:pPr marL="400050" indent="-400050">
                <a:buFont typeface="+mj-lt"/>
                <a:buAutoNum type="romanUcPeriod"/>
              </a:pPr>
              <a:r>
                <a:rPr lang="en-US" dirty="0">
                  <a:latin typeface="Times New Roman" panose="02020603050405020304" pitchFamily="18" charset="0"/>
                  <a:cs typeface="Times New Roman" panose="02020603050405020304" pitchFamily="18" charset="0"/>
                </a:rPr>
                <a:t>Moore’s Law, </a:t>
              </a:r>
            </a:p>
            <a:p>
              <a:pPr marL="400050" indent="-400050">
                <a:buFont typeface="+mj-lt"/>
                <a:buAutoNum type="romanUcPeriod"/>
              </a:pPr>
              <a:r>
                <a:rPr lang="en-US" dirty="0">
                  <a:latin typeface="Times New Roman" panose="02020603050405020304" pitchFamily="18" charset="0"/>
                  <a:cs typeface="Times New Roman" panose="02020603050405020304" pitchFamily="18" charset="0"/>
                </a:rPr>
                <a:t>The limits of energy resources for information processing, </a:t>
              </a:r>
            </a:p>
            <a:p>
              <a:pPr marL="400050" indent="-400050">
                <a:buFont typeface="+mj-lt"/>
                <a:buAutoNum type="romanUcPeriod"/>
              </a:pPr>
              <a:r>
                <a:rPr lang="en-US" dirty="0">
                  <a:latin typeface="Times New Roman" panose="02020603050405020304" pitchFamily="18" charset="0"/>
                  <a:cs typeface="Times New Roman" panose="02020603050405020304" pitchFamily="18" charset="0"/>
                </a:rPr>
                <a:t>The theoretical limits on the information processing power.</a:t>
              </a:r>
            </a:p>
          </p:txBody>
        </p:sp>
      </p:grpSp>
      <p:grpSp>
        <p:nvGrpSpPr>
          <p:cNvPr id="16" name="Group 15"/>
          <p:cNvGrpSpPr/>
          <p:nvPr/>
        </p:nvGrpSpPr>
        <p:grpSpPr>
          <a:xfrm>
            <a:off x="952886" y="922810"/>
            <a:ext cx="10572559" cy="1666341"/>
            <a:chOff x="1028405" y="2850591"/>
            <a:chExt cx="10572559" cy="1666341"/>
          </a:xfrm>
        </p:grpSpPr>
        <p:sp>
          <p:nvSpPr>
            <p:cNvPr id="17" name="Rectangle 16"/>
            <p:cNvSpPr/>
            <p:nvPr/>
          </p:nvSpPr>
          <p:spPr>
            <a:xfrm>
              <a:off x="1028405" y="2850591"/>
              <a:ext cx="6299507" cy="369332"/>
            </a:xfrm>
            <a:prstGeom prst="rect">
              <a:avLst/>
            </a:prstGeom>
            <a:ln>
              <a:noFill/>
            </a:ln>
          </p:spPr>
          <p:txBody>
            <a:bodyPr wrap="square">
              <a:spAutoFit/>
            </a:bodyPr>
            <a:lstStyle/>
            <a:p>
              <a:r>
                <a:rPr lang="en-US" dirty="0">
                  <a:latin typeface="Times New Roman" panose="02020603050405020304" pitchFamily="18" charset="0"/>
                  <a:cs typeface="Times New Roman" panose="02020603050405020304" pitchFamily="18" charset="0"/>
                </a:rPr>
                <a:t>Research on semiconductors based on </a:t>
              </a:r>
              <a:r>
                <a:rPr lang="en-US" b="1" dirty="0">
                  <a:latin typeface="Times New Roman" panose="02020603050405020304" pitchFamily="18" charset="0"/>
                  <a:cs typeface="Times New Roman" panose="02020603050405020304" pitchFamily="18" charset="0"/>
                </a:rPr>
                <a:t>First quantum revolution</a:t>
              </a:r>
            </a:p>
          </p:txBody>
        </p:sp>
        <p:sp>
          <p:nvSpPr>
            <p:cNvPr id="18" name="Right Arrow 17"/>
            <p:cNvSpPr/>
            <p:nvPr/>
          </p:nvSpPr>
          <p:spPr>
            <a:xfrm>
              <a:off x="7444609" y="2865637"/>
              <a:ext cx="1250966" cy="279063"/>
            </a:xfrm>
            <a:prstGeom prst="rightArrow">
              <a:avLst/>
            </a:prstGeom>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 name="Rectangle 20"/>
            <p:cNvSpPr/>
            <p:nvPr/>
          </p:nvSpPr>
          <p:spPr>
            <a:xfrm>
              <a:off x="9251393" y="2850591"/>
              <a:ext cx="1206292" cy="369332"/>
            </a:xfrm>
            <a:prstGeom prst="rect">
              <a:avLst/>
            </a:prstGeom>
            <a:ln>
              <a:solidFill>
                <a:srgbClr val="00B050"/>
              </a:solidFill>
            </a:ln>
          </p:spPr>
          <p:txBody>
            <a:bodyPr wrap="none">
              <a:spAutoFit/>
            </a:bodyPr>
            <a:lstStyle/>
            <a:p>
              <a:r>
                <a:rPr lang="en-US" b="1" dirty="0">
                  <a:latin typeface="Times New Roman" panose="02020603050405020304" pitchFamily="18" charset="0"/>
                  <a:cs typeface="Times New Roman" panose="02020603050405020304" pitchFamily="18" charset="0"/>
                </a:rPr>
                <a:t>Transistor</a:t>
              </a:r>
            </a:p>
          </p:txBody>
        </p:sp>
        <p:sp>
          <p:nvSpPr>
            <p:cNvPr id="22" name="Rectangle 21"/>
            <p:cNvSpPr/>
            <p:nvPr/>
          </p:nvSpPr>
          <p:spPr>
            <a:xfrm>
              <a:off x="8183510" y="4133079"/>
              <a:ext cx="3417454" cy="383853"/>
            </a:xfrm>
            <a:prstGeom prst="rect">
              <a:avLst/>
            </a:prstGeom>
            <a:ln>
              <a:solidFill>
                <a:srgbClr val="00B050"/>
              </a:solidFill>
            </a:ln>
          </p:spPr>
          <p:txBody>
            <a:bodyPr wrap="square">
              <a:spAutoFit/>
            </a:bodyPr>
            <a:lstStyle/>
            <a:p>
              <a:r>
                <a:rPr lang="en-US" b="1" dirty="0">
                  <a:latin typeface="Times New Roman" panose="02020603050405020304" pitchFamily="18" charset="0"/>
                  <a:cs typeface="Times New Roman" panose="02020603050405020304" pitchFamily="18" charset="0"/>
                </a:rPr>
                <a:t>First transistor-based computers </a:t>
              </a:r>
            </a:p>
          </p:txBody>
        </p:sp>
        <p:sp>
          <p:nvSpPr>
            <p:cNvPr id="23" name="Right Arrow 22"/>
            <p:cNvSpPr/>
            <p:nvPr/>
          </p:nvSpPr>
          <p:spPr>
            <a:xfrm rot="5400000">
              <a:off x="9511150" y="3564251"/>
              <a:ext cx="773623" cy="246985"/>
            </a:xfrm>
            <a:prstGeom prst="rightArrow">
              <a:avLst/>
            </a:prstGeom>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grpSp>
      <p:grpSp>
        <p:nvGrpSpPr>
          <p:cNvPr id="24" name="Group 23"/>
          <p:cNvGrpSpPr/>
          <p:nvPr/>
        </p:nvGrpSpPr>
        <p:grpSpPr>
          <a:xfrm>
            <a:off x="335594" y="4340640"/>
            <a:ext cx="7878539" cy="2191333"/>
            <a:chOff x="508352" y="3955791"/>
            <a:chExt cx="7878539" cy="2191333"/>
          </a:xfrm>
        </p:grpSpPr>
        <p:sp>
          <p:nvSpPr>
            <p:cNvPr id="25" name="Rectangle 24"/>
            <p:cNvSpPr/>
            <p:nvPr/>
          </p:nvSpPr>
          <p:spPr>
            <a:xfrm>
              <a:off x="508352" y="3955791"/>
              <a:ext cx="4885772" cy="923330"/>
            </a:xfrm>
            <a:prstGeom prst="rect">
              <a:avLst/>
            </a:prstGeom>
            <a:ln>
              <a:noFill/>
            </a:ln>
          </p:spPr>
          <p:txBody>
            <a:bodyPr wrap="square">
              <a:spAutoFit/>
            </a:bodyPr>
            <a:lstStyle/>
            <a:p>
              <a:r>
                <a:rPr lang="en-US" dirty="0">
                  <a:latin typeface="Times New Roman" panose="02020603050405020304" pitchFamily="18" charset="0"/>
                  <a:cs typeface="Times New Roman" panose="02020603050405020304" pitchFamily="18" charset="0"/>
                </a:rPr>
                <a:t>The coherence of quantum states,</a:t>
              </a:r>
            </a:p>
            <a:p>
              <a:r>
                <a:rPr lang="en-US" dirty="0">
                  <a:latin typeface="Times New Roman" panose="02020603050405020304" pitchFamily="18" charset="0"/>
                  <a:cs typeface="Times New Roman" panose="02020603050405020304" pitchFamily="18" charset="0"/>
                </a:rPr>
                <a:t>Quantum superposition, </a:t>
              </a:r>
            </a:p>
            <a:p>
              <a:r>
                <a:rPr lang="en-US" dirty="0">
                  <a:latin typeface="Times New Roman" panose="02020603050405020304" pitchFamily="18" charset="0"/>
                  <a:cs typeface="Times New Roman" panose="02020603050405020304" pitchFamily="18" charset="0"/>
                </a:rPr>
                <a:t>Quantum entanglement.</a:t>
              </a:r>
            </a:p>
          </p:txBody>
        </p:sp>
        <p:sp>
          <p:nvSpPr>
            <p:cNvPr id="26" name="Rectangle 25"/>
            <p:cNvSpPr/>
            <p:nvPr/>
          </p:nvSpPr>
          <p:spPr>
            <a:xfrm>
              <a:off x="5474875" y="4348090"/>
              <a:ext cx="2912016" cy="369332"/>
            </a:xfrm>
            <a:prstGeom prst="rect">
              <a:avLst/>
            </a:prstGeom>
            <a:ln>
              <a:solidFill>
                <a:srgbClr val="00B050"/>
              </a:solidFill>
            </a:ln>
          </p:spPr>
          <p:txBody>
            <a:bodyPr wrap="none">
              <a:spAutoFit/>
            </a:bodyPr>
            <a:lstStyle/>
            <a:p>
              <a:r>
                <a:rPr lang="en-US" b="1" dirty="0">
                  <a:latin typeface="Times New Roman" panose="02020603050405020304" pitchFamily="18" charset="0"/>
                  <a:cs typeface="Times New Roman" panose="02020603050405020304" pitchFamily="18" charset="0"/>
                </a:rPr>
                <a:t>Second quantum revolution</a:t>
              </a:r>
            </a:p>
          </p:txBody>
        </p:sp>
        <p:sp>
          <p:nvSpPr>
            <p:cNvPr id="27" name="Right Arrow 26"/>
            <p:cNvSpPr/>
            <p:nvPr/>
          </p:nvSpPr>
          <p:spPr>
            <a:xfrm>
              <a:off x="3833355" y="4373234"/>
              <a:ext cx="1250966" cy="285446"/>
            </a:xfrm>
            <a:prstGeom prst="rightArrow">
              <a:avLst/>
            </a:prstGeom>
            <a:ln>
              <a:solidFill>
                <a:srgbClr val="00B050"/>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8" name="Rectangle 27"/>
            <p:cNvSpPr/>
            <p:nvPr/>
          </p:nvSpPr>
          <p:spPr>
            <a:xfrm>
              <a:off x="1849551" y="5763271"/>
              <a:ext cx="2858563" cy="383853"/>
            </a:xfrm>
            <a:prstGeom prst="rect">
              <a:avLst/>
            </a:prstGeom>
            <a:ln>
              <a:solidFill>
                <a:srgbClr val="00B050"/>
              </a:solidFill>
            </a:ln>
          </p:spPr>
          <p:txBody>
            <a:bodyPr wrap="square">
              <a:spAutoFit/>
            </a:bodyPr>
            <a:lstStyle/>
            <a:p>
              <a:r>
                <a:rPr lang="en-US" b="1" dirty="0">
                  <a:latin typeface="Times New Roman" panose="02020603050405020304" pitchFamily="18" charset="0"/>
                  <a:cs typeface="Times New Roman" panose="02020603050405020304" pitchFamily="18" charset="0"/>
                </a:rPr>
                <a:t>First Quantum computers </a:t>
              </a:r>
            </a:p>
          </p:txBody>
        </p:sp>
      </p:grpSp>
      <p:sp>
        <p:nvSpPr>
          <p:cNvPr id="29" name="Bent Arrow 28"/>
          <p:cNvSpPr/>
          <p:nvPr/>
        </p:nvSpPr>
        <p:spPr>
          <a:xfrm rot="10800000">
            <a:off x="4696860" y="5217804"/>
            <a:ext cx="1891843" cy="1190226"/>
          </a:xfrm>
          <a:prstGeom prst="bentArrow">
            <a:avLst>
              <a:gd name="adj1" fmla="val 16648"/>
              <a:gd name="adj2" fmla="val 16648"/>
              <a:gd name="adj3" fmla="val 50000"/>
              <a:gd name="adj4" fmla="val 4226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solidFill>
                <a:schemeClr val="tx1"/>
              </a:solidFill>
            </a:endParaRPr>
          </a:p>
        </p:txBody>
      </p:sp>
      <p:pic>
        <p:nvPicPr>
          <p:cNvPr id="30" name="Picture 29"/>
          <p:cNvPicPr>
            <a:picLocks noChangeAspect="1"/>
          </p:cNvPicPr>
          <p:nvPr/>
        </p:nvPicPr>
        <p:blipFill rotWithShape="1">
          <a:blip r:embed="rId2"/>
          <a:srcRect l="1961" t="12429" r="47018" b="4451"/>
          <a:stretch/>
        </p:blipFill>
        <p:spPr>
          <a:xfrm>
            <a:off x="10633641" y="299497"/>
            <a:ext cx="997527" cy="1221971"/>
          </a:xfrm>
          <a:prstGeom prst="rect">
            <a:avLst/>
          </a:prstGeom>
        </p:spPr>
      </p:pic>
      <p:pic>
        <p:nvPicPr>
          <p:cNvPr id="31" name="Picture 30"/>
          <p:cNvPicPr>
            <a:picLocks noChangeAspect="1"/>
          </p:cNvPicPr>
          <p:nvPr/>
        </p:nvPicPr>
        <p:blipFill rotWithShape="1">
          <a:blip r:embed="rId3"/>
          <a:srcRect t="872" b="15910"/>
          <a:stretch/>
        </p:blipFill>
        <p:spPr>
          <a:xfrm>
            <a:off x="9175874" y="2786436"/>
            <a:ext cx="1770079" cy="1810647"/>
          </a:xfrm>
          <a:prstGeom prst="rect">
            <a:avLst/>
          </a:prstGeom>
        </p:spPr>
      </p:pic>
      <p:sp>
        <p:nvSpPr>
          <p:cNvPr id="4" name="Left Brace 3"/>
          <p:cNvSpPr/>
          <p:nvPr/>
        </p:nvSpPr>
        <p:spPr>
          <a:xfrm>
            <a:off x="2041237" y="1930400"/>
            <a:ext cx="289144" cy="1551120"/>
          </a:xfrm>
          <a:prstGeom prst="leftBrace">
            <a:avLst>
              <a:gd name="adj1" fmla="val 41428"/>
              <a:gd name="adj2" fmla="val 50000"/>
            </a:avLst>
          </a:prstGeom>
          <a:ln w="38100">
            <a:solidFill>
              <a:srgbClr val="002060"/>
            </a:solidFill>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grpSp>
        <p:nvGrpSpPr>
          <p:cNvPr id="32" name="Group 31"/>
          <p:cNvGrpSpPr/>
          <p:nvPr/>
        </p:nvGrpSpPr>
        <p:grpSpPr>
          <a:xfrm>
            <a:off x="7833267" y="5897508"/>
            <a:ext cx="4117941" cy="951256"/>
            <a:chOff x="186205" y="5866690"/>
            <a:chExt cx="4117941" cy="951256"/>
          </a:xfrm>
        </p:grpSpPr>
        <p:cxnSp>
          <p:nvCxnSpPr>
            <p:cNvPr id="33" name="Straight Connector 32"/>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35" name="Picture 34"/>
            <p:cNvPicPr>
              <a:picLocks noChangeAspect="1"/>
            </p:cNvPicPr>
            <p:nvPr/>
          </p:nvPicPr>
          <p:blipFill>
            <a:blip r:embed="rId5"/>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7631763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40</a:t>
            </a:fld>
            <a:endParaRPr lang="fa-IR"/>
          </a:p>
        </p:txBody>
      </p:sp>
      <p:sp>
        <p:nvSpPr>
          <p:cNvPr id="6" name="Rectangle 5"/>
          <p:cNvSpPr/>
          <p:nvPr/>
        </p:nvSpPr>
        <p:spPr>
          <a:xfrm>
            <a:off x="331911" y="138544"/>
            <a:ext cx="5625543" cy="369332"/>
          </a:xfrm>
          <a:prstGeom prst="rect">
            <a:avLst/>
          </a:prstGeom>
        </p:spPr>
        <p:txBody>
          <a:bodyPr wrap="square">
            <a:spAutoFit/>
          </a:bodyPr>
          <a:lstStyle/>
          <a:p>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Two-qubit gate - </a:t>
            </a:r>
            <a:r>
              <a:rPr lang="en-US" b="1" dirty="0">
                <a:latin typeface="Times New Roman" panose="02020603050405020304" pitchFamily="18" charset="0"/>
                <a:cs typeface="Times New Roman" panose="02020603050405020304" pitchFamily="18" charset="0"/>
              </a:rPr>
              <a:t>Parametric coupling</a:t>
            </a:r>
          </a:p>
        </p:txBody>
      </p:sp>
      <p:cxnSp>
        <p:nvCxnSpPr>
          <p:cNvPr id="7" name="Straight Connector 6"/>
          <p:cNvCxnSpPr/>
          <p:nvPr/>
        </p:nvCxnSpPr>
        <p:spPr>
          <a:xfrm flipV="1">
            <a:off x="186204" y="628073"/>
            <a:ext cx="3960923" cy="22064"/>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528918" y="972235"/>
            <a:ext cx="6096000" cy="646331"/>
          </a:xfrm>
          <a:prstGeom prst="rect">
            <a:avLst/>
          </a:prstGeom>
        </p:spPr>
        <p:txBody>
          <a:bodyPr>
            <a:spAutoFit/>
          </a:bodyPr>
          <a:lstStyle/>
          <a:p>
            <a:r>
              <a:rPr lang="en-US" dirty="0">
                <a:solidFill>
                  <a:srgbClr val="000000"/>
                </a:solidFill>
                <a:latin typeface="Times New Roman" panose="02020603050405020304" pitchFamily="18" charset="0"/>
                <a:cs typeface="Times New Roman" panose="02020603050405020304" pitchFamily="18" charset="0"/>
              </a:rPr>
              <a:t>If modulate the coupling constant as:</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4365810" y="972235"/>
            <a:ext cx="2607049" cy="375049"/>
          </a:xfrm>
          <a:prstGeom prst="rect">
            <a:avLst/>
          </a:prstGeom>
        </p:spPr>
      </p:pic>
      <p:grpSp>
        <p:nvGrpSpPr>
          <p:cNvPr id="11" name="Group 10"/>
          <p:cNvGrpSpPr/>
          <p:nvPr/>
        </p:nvGrpSpPr>
        <p:grpSpPr>
          <a:xfrm>
            <a:off x="832364" y="1728756"/>
            <a:ext cx="11118843" cy="646331"/>
            <a:chOff x="832364" y="1728756"/>
            <a:chExt cx="11118843" cy="646331"/>
          </a:xfrm>
        </p:grpSpPr>
        <p:pic>
          <p:nvPicPr>
            <p:cNvPr id="12" name="Picture 11"/>
            <p:cNvPicPr>
              <a:picLocks noChangeAspect="1"/>
            </p:cNvPicPr>
            <p:nvPr/>
          </p:nvPicPr>
          <p:blipFill>
            <a:blip r:embed="rId3"/>
            <a:stretch>
              <a:fillRect/>
            </a:stretch>
          </p:blipFill>
          <p:spPr>
            <a:xfrm>
              <a:off x="832364" y="1766453"/>
              <a:ext cx="2206391" cy="316472"/>
            </a:xfrm>
            <a:prstGeom prst="rect">
              <a:avLst/>
            </a:prstGeom>
          </p:spPr>
        </p:pic>
        <p:sp>
          <p:nvSpPr>
            <p:cNvPr id="13" name="Rectangle 12"/>
            <p:cNvSpPr/>
            <p:nvPr/>
          </p:nvSpPr>
          <p:spPr>
            <a:xfrm>
              <a:off x="3038754" y="1728756"/>
              <a:ext cx="8912453" cy="646331"/>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the two qubits exchange their energy. This activates the transition between ket 01and ket 10. </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grpSp>
      <p:pic>
        <p:nvPicPr>
          <p:cNvPr id="15" name="Picture 14"/>
          <p:cNvPicPr>
            <a:picLocks noChangeAspect="1"/>
          </p:cNvPicPr>
          <p:nvPr/>
        </p:nvPicPr>
        <p:blipFill>
          <a:blip r:embed="rId4"/>
          <a:stretch>
            <a:fillRect/>
          </a:stretch>
        </p:blipFill>
        <p:spPr>
          <a:xfrm>
            <a:off x="710720" y="2471790"/>
            <a:ext cx="911331" cy="307882"/>
          </a:xfrm>
          <a:prstGeom prst="rect">
            <a:avLst/>
          </a:prstGeom>
        </p:spPr>
      </p:pic>
      <p:sp>
        <p:nvSpPr>
          <p:cNvPr id="16" name="Right Arrow 15"/>
          <p:cNvSpPr/>
          <p:nvPr/>
        </p:nvSpPr>
        <p:spPr>
          <a:xfrm>
            <a:off x="1920631" y="2494114"/>
            <a:ext cx="1248799" cy="313282"/>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Rectangle 16"/>
          <p:cNvSpPr/>
          <p:nvPr/>
        </p:nvSpPr>
        <p:spPr>
          <a:xfrm>
            <a:off x="3330795" y="2433393"/>
            <a:ext cx="1317810" cy="646331"/>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iSWAP gate</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19" name="Picture 18"/>
          <p:cNvPicPr>
            <a:picLocks noChangeAspect="1"/>
          </p:cNvPicPr>
          <p:nvPr/>
        </p:nvPicPr>
        <p:blipFill>
          <a:blip r:embed="rId5"/>
          <a:stretch>
            <a:fillRect/>
          </a:stretch>
        </p:blipFill>
        <p:spPr>
          <a:xfrm>
            <a:off x="5369650" y="2676777"/>
            <a:ext cx="6602328" cy="2595370"/>
          </a:xfrm>
          <a:prstGeom prst="rect">
            <a:avLst/>
          </a:prstGeom>
        </p:spPr>
      </p:pic>
      <p:pic>
        <p:nvPicPr>
          <p:cNvPr id="21" name="Picture 20"/>
          <p:cNvPicPr>
            <a:picLocks noChangeAspect="1"/>
          </p:cNvPicPr>
          <p:nvPr/>
        </p:nvPicPr>
        <p:blipFill>
          <a:blip r:embed="rId6"/>
          <a:stretch>
            <a:fillRect/>
          </a:stretch>
        </p:blipFill>
        <p:spPr>
          <a:xfrm>
            <a:off x="710720" y="3268582"/>
            <a:ext cx="2143848" cy="364314"/>
          </a:xfrm>
          <a:prstGeom prst="rect">
            <a:avLst/>
          </a:prstGeom>
        </p:spPr>
      </p:pic>
      <p:sp>
        <p:nvSpPr>
          <p:cNvPr id="22" name="Rectangle 21"/>
          <p:cNvSpPr/>
          <p:nvPr/>
        </p:nvSpPr>
        <p:spPr>
          <a:xfrm>
            <a:off x="528918" y="3731079"/>
            <a:ext cx="4249271"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we can activate the transition between ket 00 and ket 11.</a:t>
            </a:r>
          </a:p>
        </p:txBody>
      </p:sp>
      <p:sp>
        <p:nvSpPr>
          <p:cNvPr id="23" name="Rectangle 22"/>
          <p:cNvSpPr/>
          <p:nvPr/>
        </p:nvSpPr>
        <p:spPr>
          <a:xfrm>
            <a:off x="2205318" y="4400139"/>
            <a:ext cx="1455588" cy="369332"/>
          </a:xfrm>
          <a:prstGeom prst="rect">
            <a:avLst/>
          </a:prstGeom>
        </p:spPr>
        <p:txBody>
          <a:bodyPr wrap="square">
            <a:spAutoFit/>
          </a:bodyPr>
          <a:lstStyle/>
          <a:p>
            <a:r>
              <a:rPr lang="en-US" b="1" dirty="0" err="1">
                <a:solidFill>
                  <a:srgbClr val="000000"/>
                </a:solidFill>
                <a:latin typeface="Times New Roman" panose="02020603050405020304" pitchFamily="18" charset="0"/>
                <a:cs typeface="Times New Roman" panose="02020603050405020304" pitchFamily="18" charset="0"/>
              </a:rPr>
              <a:t>bSWAP</a:t>
            </a:r>
            <a:r>
              <a:rPr lang="en-US" b="1" dirty="0">
                <a:solidFill>
                  <a:srgbClr val="000000"/>
                </a:solidFill>
                <a:latin typeface="Times New Roman" panose="02020603050405020304" pitchFamily="18" charset="0"/>
                <a:cs typeface="Times New Roman" panose="02020603050405020304" pitchFamily="18" charset="0"/>
              </a:rPr>
              <a:t> gate</a:t>
            </a:r>
            <a:r>
              <a:rPr lang="en-US" b="1" dirty="0">
                <a:latin typeface="Times New Roman" panose="02020603050405020304" pitchFamily="18" charset="0"/>
                <a:cs typeface="Times New Roman" panose="02020603050405020304" pitchFamily="18" charset="0"/>
              </a:rPr>
              <a:t> </a:t>
            </a:r>
          </a:p>
        </p:txBody>
      </p:sp>
      <p:pic>
        <p:nvPicPr>
          <p:cNvPr id="24" name="Picture 23"/>
          <p:cNvPicPr>
            <a:picLocks noChangeAspect="1"/>
          </p:cNvPicPr>
          <p:nvPr/>
        </p:nvPicPr>
        <p:blipFill>
          <a:blip r:embed="rId7"/>
          <a:stretch>
            <a:fillRect/>
          </a:stretch>
        </p:blipFill>
        <p:spPr>
          <a:xfrm>
            <a:off x="411367" y="4919909"/>
            <a:ext cx="4484372" cy="1198537"/>
          </a:xfrm>
          <a:prstGeom prst="rect">
            <a:avLst/>
          </a:prstGeom>
        </p:spPr>
      </p:pic>
      <p:pic>
        <p:nvPicPr>
          <p:cNvPr id="25" name="Picture 24"/>
          <p:cNvPicPr>
            <a:picLocks noChangeAspect="1"/>
          </p:cNvPicPr>
          <p:nvPr/>
        </p:nvPicPr>
        <p:blipFill>
          <a:blip r:embed="rId8"/>
          <a:stretch>
            <a:fillRect/>
          </a:stretch>
        </p:blipFill>
        <p:spPr>
          <a:xfrm>
            <a:off x="2580331" y="6311825"/>
            <a:ext cx="916845" cy="285988"/>
          </a:xfrm>
          <a:prstGeom prst="rect">
            <a:avLst/>
          </a:prstGeom>
        </p:spPr>
      </p:pic>
      <p:grpSp>
        <p:nvGrpSpPr>
          <p:cNvPr id="26" name="Group 25"/>
          <p:cNvGrpSpPr/>
          <p:nvPr/>
        </p:nvGrpSpPr>
        <p:grpSpPr>
          <a:xfrm>
            <a:off x="7833267" y="5897508"/>
            <a:ext cx="4117941" cy="951256"/>
            <a:chOff x="186205" y="5866690"/>
            <a:chExt cx="4117941" cy="951256"/>
          </a:xfrm>
        </p:grpSpPr>
        <p:cxnSp>
          <p:nvCxnSpPr>
            <p:cNvPr id="27" name="Straight Connector 26"/>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8" name="Picture 2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9" name="Picture 28"/>
            <p:cNvPicPr>
              <a:picLocks noChangeAspect="1"/>
            </p:cNvPicPr>
            <p:nvPr/>
          </p:nvPicPr>
          <p:blipFill>
            <a:blip r:embed="rId10"/>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940304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41</a:t>
            </a:fld>
            <a:endParaRPr lang="fa-IR"/>
          </a:p>
        </p:txBody>
      </p:sp>
      <p:pic>
        <p:nvPicPr>
          <p:cNvPr id="6" name="Picture 5"/>
          <p:cNvPicPr>
            <a:picLocks noChangeAspect="1"/>
          </p:cNvPicPr>
          <p:nvPr/>
        </p:nvPicPr>
        <p:blipFill>
          <a:blip r:embed="rId3"/>
          <a:stretch>
            <a:fillRect/>
          </a:stretch>
        </p:blipFill>
        <p:spPr>
          <a:xfrm>
            <a:off x="1608512" y="650135"/>
            <a:ext cx="3916218" cy="3098023"/>
          </a:xfrm>
          <a:prstGeom prst="rect">
            <a:avLst/>
          </a:prstGeom>
        </p:spPr>
      </p:pic>
      <p:pic>
        <p:nvPicPr>
          <p:cNvPr id="7" name="Picture 6"/>
          <p:cNvPicPr>
            <a:picLocks noChangeAspect="1"/>
          </p:cNvPicPr>
          <p:nvPr/>
        </p:nvPicPr>
        <p:blipFill>
          <a:blip r:embed="rId4"/>
          <a:stretch>
            <a:fillRect/>
          </a:stretch>
        </p:blipFill>
        <p:spPr>
          <a:xfrm>
            <a:off x="6926873" y="540001"/>
            <a:ext cx="4017830" cy="3073400"/>
          </a:xfrm>
          <a:prstGeom prst="rect">
            <a:avLst/>
          </a:prstGeom>
        </p:spPr>
      </p:pic>
      <p:cxnSp>
        <p:nvCxnSpPr>
          <p:cNvPr id="9" name="Straight Connector 8"/>
          <p:cNvCxnSpPr/>
          <p:nvPr/>
        </p:nvCxnSpPr>
        <p:spPr>
          <a:xfrm>
            <a:off x="186204" y="650135"/>
            <a:ext cx="887222" cy="584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0" name="Rectangle 9"/>
          <p:cNvSpPr/>
          <p:nvPr/>
        </p:nvSpPr>
        <p:spPr>
          <a:xfrm>
            <a:off x="279861" y="170669"/>
            <a:ext cx="2657303" cy="369332"/>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Noise</a:t>
            </a:r>
            <a:endParaRPr lang="en-US" b="1" dirty="0">
              <a:latin typeface="Times New Roman" panose="02020603050405020304" pitchFamily="18" charset="0"/>
              <a:cs typeface="Times New Roman" panose="02020603050405020304" pitchFamily="18" charset="0"/>
            </a:endParaRPr>
          </a:p>
        </p:txBody>
      </p:sp>
      <p:sp>
        <p:nvSpPr>
          <p:cNvPr id="12" name="Rectangle 11"/>
          <p:cNvSpPr/>
          <p:nvPr/>
        </p:nvSpPr>
        <p:spPr>
          <a:xfrm>
            <a:off x="2287786" y="3944021"/>
            <a:ext cx="7840188" cy="646331"/>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Longitudinal relaxation time (T</a:t>
            </a:r>
            <a:r>
              <a:rPr lang="en-US" sz="800" b="1" dirty="0">
                <a:solidFill>
                  <a:srgbClr val="000000"/>
                </a:solidFill>
                <a:latin typeface="Times New Roman" panose="02020603050405020304" pitchFamily="18" charset="0"/>
                <a:cs typeface="Times New Roman" panose="02020603050405020304" pitchFamily="18" charset="0"/>
              </a:rPr>
              <a:t>1</a:t>
            </a:r>
            <a:r>
              <a:rPr lang="en-US" b="1" dirty="0">
                <a:solidFill>
                  <a:srgbClr val="000000"/>
                </a:solidFill>
                <a:latin typeface="Times New Roman" panose="02020603050405020304" pitchFamily="18" charset="0"/>
                <a:cs typeface="Times New Roman" panose="02020603050405020304" pitchFamily="18" charset="0"/>
              </a:rPr>
              <a:t>)                    Transverse relaxation time (T</a:t>
            </a:r>
            <a:r>
              <a:rPr lang="en-US" sz="800" b="1" dirty="0">
                <a:solidFill>
                  <a:srgbClr val="000000"/>
                </a:solidFill>
                <a:latin typeface="Times New Roman" panose="02020603050405020304" pitchFamily="18" charset="0"/>
                <a:cs typeface="Times New Roman" panose="02020603050405020304" pitchFamily="18" charset="0"/>
              </a:rPr>
              <a:t>2</a:t>
            </a:r>
            <a:r>
              <a:rPr lang="en-US" b="1" dirty="0">
                <a:solidFill>
                  <a:srgbClr val="000000"/>
                </a:solidFill>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sp>
        <p:nvSpPr>
          <p:cNvPr id="5" name="Rectangle 4"/>
          <p:cNvSpPr/>
          <p:nvPr/>
        </p:nvSpPr>
        <p:spPr>
          <a:xfrm>
            <a:off x="2807820" y="4827215"/>
            <a:ext cx="2775119" cy="369332"/>
          </a:xfrm>
          <a:prstGeom prst="rect">
            <a:avLst/>
          </a:prstGeom>
        </p:spPr>
        <p:txBody>
          <a:bodyPr wrap="none">
            <a:spAutoFit/>
          </a:bodyPr>
          <a:lstStyle/>
          <a:p>
            <a:r>
              <a:rPr lang="en-US" dirty="0">
                <a:solidFill>
                  <a:srgbClr val="000000"/>
                </a:solidFill>
                <a:latin typeface="Times New Roman" panose="02020603050405020304" pitchFamily="18" charset="0"/>
                <a:cs typeface="Times New Roman" panose="02020603050405020304" pitchFamily="18" charset="0"/>
              </a:rPr>
              <a:t>Thermalization of the qubit</a:t>
            </a:r>
            <a:endParaRPr lang="en-US" dirty="0"/>
          </a:p>
        </p:txBody>
      </p:sp>
      <p:cxnSp>
        <p:nvCxnSpPr>
          <p:cNvPr id="15" name="Straight Arrow Connector 14"/>
          <p:cNvCxnSpPr/>
          <p:nvPr/>
        </p:nvCxnSpPr>
        <p:spPr>
          <a:xfrm>
            <a:off x="4058479" y="4365550"/>
            <a:ext cx="0" cy="4206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2912006" y="5301358"/>
            <a:ext cx="2292946" cy="1339472"/>
          </a:xfrm>
          <a:prstGeom prst="rect">
            <a:avLst/>
          </a:prstGeom>
        </p:spPr>
      </p:pic>
      <p:sp>
        <p:nvSpPr>
          <p:cNvPr id="19" name="Rectangle 18"/>
          <p:cNvSpPr/>
          <p:nvPr/>
        </p:nvSpPr>
        <p:spPr>
          <a:xfrm>
            <a:off x="378289" y="5533401"/>
            <a:ext cx="190949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absorption process</a:t>
            </a:r>
            <a:endParaRPr lang="en-US" dirty="0"/>
          </a:p>
        </p:txBody>
      </p:sp>
      <p:cxnSp>
        <p:nvCxnSpPr>
          <p:cNvPr id="21" name="Straight Arrow Connector 20"/>
          <p:cNvCxnSpPr/>
          <p:nvPr/>
        </p:nvCxnSpPr>
        <p:spPr>
          <a:xfrm>
            <a:off x="1228428" y="5048525"/>
            <a:ext cx="0" cy="42066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Flowchart: Summing Junction 21"/>
          <p:cNvSpPr/>
          <p:nvPr/>
        </p:nvSpPr>
        <p:spPr>
          <a:xfrm>
            <a:off x="754334" y="5096791"/>
            <a:ext cx="323968" cy="326491"/>
          </a:xfrm>
          <a:prstGeom prst="flowChartSummingJunction">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6"/>
          <a:stretch>
            <a:fillRect/>
          </a:stretch>
        </p:blipFill>
        <p:spPr>
          <a:xfrm>
            <a:off x="6267078" y="4472176"/>
            <a:ext cx="4279545" cy="1179402"/>
          </a:xfrm>
          <a:prstGeom prst="rect">
            <a:avLst/>
          </a:prstGeom>
        </p:spPr>
      </p:pic>
      <p:pic>
        <p:nvPicPr>
          <p:cNvPr id="3" name="Picture 2"/>
          <p:cNvPicPr>
            <a:picLocks noChangeAspect="1"/>
          </p:cNvPicPr>
          <p:nvPr/>
        </p:nvPicPr>
        <p:blipFill>
          <a:blip r:embed="rId7">
            <a:duotone>
              <a:prstClr val="black"/>
              <a:schemeClr val="accent2">
                <a:tint val="45000"/>
                <a:satMod val="400000"/>
              </a:schemeClr>
            </a:duotone>
          </a:blip>
          <a:stretch>
            <a:fillRect/>
          </a:stretch>
        </p:blipFill>
        <p:spPr>
          <a:xfrm>
            <a:off x="629815" y="4590352"/>
            <a:ext cx="1493866" cy="349312"/>
          </a:xfrm>
          <a:prstGeom prst="rect">
            <a:avLst/>
          </a:prstGeom>
        </p:spPr>
      </p:pic>
      <p:grpSp>
        <p:nvGrpSpPr>
          <p:cNvPr id="24" name="Group 23"/>
          <p:cNvGrpSpPr/>
          <p:nvPr/>
        </p:nvGrpSpPr>
        <p:grpSpPr>
          <a:xfrm>
            <a:off x="7833267" y="5897508"/>
            <a:ext cx="4117941" cy="951256"/>
            <a:chOff x="186205" y="5866690"/>
            <a:chExt cx="4117941" cy="951256"/>
          </a:xfrm>
        </p:grpSpPr>
        <p:cxnSp>
          <p:nvCxnSpPr>
            <p:cNvPr id="25" name="Straight Connector 24"/>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7" name="Picture 26"/>
            <p:cNvPicPr>
              <a:picLocks noChangeAspect="1"/>
            </p:cNvPicPr>
            <p:nvPr/>
          </p:nvPicPr>
          <p:blipFill>
            <a:blip r:embed="rId9"/>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3586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47975"/>
          <a:stretch/>
        </p:blipFill>
        <p:spPr>
          <a:xfrm>
            <a:off x="7232072" y="2881745"/>
            <a:ext cx="4073813" cy="2836156"/>
          </a:xfrm>
          <a:prstGeom prst="rect">
            <a:avLst/>
          </a:prstGeom>
        </p:spPr>
      </p:pic>
      <p:pic>
        <p:nvPicPr>
          <p:cNvPr id="3" name="Picture 2"/>
          <p:cNvPicPr>
            <a:picLocks noChangeAspect="1"/>
          </p:cNvPicPr>
          <p:nvPr/>
        </p:nvPicPr>
        <p:blipFill rotWithShape="1">
          <a:blip r:embed="rId3"/>
          <a:srcRect t="26184"/>
          <a:stretch/>
        </p:blipFill>
        <p:spPr>
          <a:xfrm>
            <a:off x="277090" y="2881745"/>
            <a:ext cx="6395359" cy="2760085"/>
          </a:xfrm>
          <a:prstGeom prst="rect">
            <a:avLst/>
          </a:prstGeom>
        </p:spPr>
      </p:pic>
      <p:pic>
        <p:nvPicPr>
          <p:cNvPr id="4" name="Picture 3"/>
          <p:cNvPicPr>
            <a:picLocks noChangeAspect="1"/>
          </p:cNvPicPr>
          <p:nvPr/>
        </p:nvPicPr>
        <p:blipFill>
          <a:blip r:embed="rId4"/>
          <a:stretch>
            <a:fillRect/>
          </a:stretch>
        </p:blipFill>
        <p:spPr>
          <a:xfrm>
            <a:off x="7664233" y="1638300"/>
            <a:ext cx="3209492" cy="861609"/>
          </a:xfrm>
          <a:prstGeom prst="rect">
            <a:avLst/>
          </a:prstGeom>
        </p:spPr>
      </p:pic>
      <p:sp>
        <p:nvSpPr>
          <p:cNvPr id="5" name="Rectangle 4"/>
          <p:cNvSpPr/>
          <p:nvPr/>
        </p:nvSpPr>
        <p:spPr>
          <a:xfrm>
            <a:off x="129309" y="205617"/>
            <a:ext cx="6096000" cy="369332"/>
          </a:xfrm>
          <a:prstGeom prst="rect">
            <a:avLst/>
          </a:prstGeom>
        </p:spPr>
        <p:txBody>
          <a:bodyPr>
            <a:spAutoFit/>
          </a:bodyPr>
          <a:lstStyle/>
          <a:p>
            <a:r>
              <a:rPr lang="en-US" b="1" dirty="0">
                <a:solidFill>
                  <a:srgbClr val="000000"/>
                </a:solidFill>
                <a:latin typeface="Times New Roman" panose="02020603050405020304" pitchFamily="18" charset="0"/>
                <a:cs typeface="Times New Roman" panose="02020603050405020304" pitchFamily="18" charset="0"/>
              </a:rPr>
              <a:t>Measurement of </a:t>
            </a:r>
            <a:r>
              <a:rPr lang="en-US" b="1" i="1" dirty="0">
                <a:solidFill>
                  <a:srgbClr val="000000"/>
                </a:solidFill>
                <a:latin typeface="Times New Roman" panose="02020603050405020304" pitchFamily="18" charset="0"/>
                <a:cs typeface="Times New Roman" panose="02020603050405020304" pitchFamily="18" charset="0"/>
              </a:rPr>
              <a:t>T</a:t>
            </a:r>
            <a:r>
              <a:rPr lang="en-US" b="1" dirty="0">
                <a:solidFill>
                  <a:srgbClr val="000000"/>
                </a:solidFill>
                <a:latin typeface="Times New Roman" panose="02020603050405020304" pitchFamily="18" charset="0"/>
                <a:cs typeface="Times New Roman" panose="02020603050405020304" pitchFamily="18" charset="0"/>
              </a:rPr>
              <a:t>₁ , T₂ relaxation time</a:t>
            </a:r>
            <a:r>
              <a:rPr lang="en-US" b="1" dirty="0">
                <a:latin typeface="Times New Roman" panose="02020603050405020304" pitchFamily="18" charset="0"/>
                <a:cs typeface="Times New Roman" panose="02020603050405020304" pitchFamily="18" charset="0"/>
              </a:rPr>
              <a:t> </a:t>
            </a:r>
          </a:p>
        </p:txBody>
      </p:sp>
      <p:cxnSp>
        <p:nvCxnSpPr>
          <p:cNvPr id="6" name="Straight Connector 5"/>
          <p:cNvCxnSpPr/>
          <p:nvPr/>
        </p:nvCxnSpPr>
        <p:spPr>
          <a:xfrm>
            <a:off x="186204" y="650135"/>
            <a:ext cx="3933214" cy="5647"/>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8" name="Picture 7"/>
          <p:cNvPicPr>
            <a:picLocks noChangeAspect="1"/>
          </p:cNvPicPr>
          <p:nvPr/>
        </p:nvPicPr>
        <p:blipFill>
          <a:blip r:embed="rId5"/>
          <a:stretch>
            <a:fillRect/>
          </a:stretch>
        </p:blipFill>
        <p:spPr>
          <a:xfrm>
            <a:off x="469343" y="1742931"/>
            <a:ext cx="6010852" cy="832370"/>
          </a:xfrm>
          <a:prstGeom prst="rect">
            <a:avLst/>
          </a:prstGeom>
        </p:spPr>
      </p:pic>
      <p:grpSp>
        <p:nvGrpSpPr>
          <p:cNvPr id="9" name="Group 8"/>
          <p:cNvGrpSpPr/>
          <p:nvPr/>
        </p:nvGrpSpPr>
        <p:grpSpPr>
          <a:xfrm>
            <a:off x="7833267" y="5897508"/>
            <a:ext cx="4117941" cy="951256"/>
            <a:chOff x="186205" y="5866690"/>
            <a:chExt cx="4117941" cy="951256"/>
          </a:xfrm>
        </p:grpSpPr>
        <p:cxnSp>
          <p:nvCxnSpPr>
            <p:cNvPr id="10" name="Straight Connector 9"/>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2" name="Picture 11"/>
            <p:cNvPicPr>
              <a:picLocks noChangeAspect="1"/>
            </p:cNvPicPr>
            <p:nvPr/>
          </p:nvPicPr>
          <p:blipFill>
            <a:blip r:embed="rId7"/>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3199274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43</a:t>
            </a:fld>
            <a:endParaRPr lang="fa-IR"/>
          </a:p>
        </p:txBody>
      </p:sp>
      <p:pic>
        <p:nvPicPr>
          <p:cNvPr id="3" name="Picture 2"/>
          <p:cNvPicPr>
            <a:picLocks noChangeAspect="1"/>
          </p:cNvPicPr>
          <p:nvPr/>
        </p:nvPicPr>
        <p:blipFill>
          <a:blip r:embed="rId2"/>
          <a:stretch>
            <a:fillRect/>
          </a:stretch>
        </p:blipFill>
        <p:spPr>
          <a:xfrm>
            <a:off x="5833" y="1409731"/>
            <a:ext cx="12095810" cy="3883553"/>
          </a:xfrm>
          <a:prstGeom prst="rect">
            <a:avLst/>
          </a:prstGeom>
        </p:spPr>
      </p:pic>
      <p:sp>
        <p:nvSpPr>
          <p:cNvPr id="4" name="Rectangle 3"/>
          <p:cNvSpPr/>
          <p:nvPr/>
        </p:nvSpPr>
        <p:spPr>
          <a:xfrm>
            <a:off x="366358" y="162592"/>
            <a:ext cx="6096000" cy="646331"/>
          </a:xfrm>
          <a:prstGeom prst="rect">
            <a:avLst/>
          </a:prstGeom>
        </p:spPr>
        <p:txBody>
          <a:bodyPr>
            <a:spAutoFit/>
          </a:bodyPr>
          <a:lstStyle/>
          <a:p>
            <a:r>
              <a:rPr lang="pt-BR" b="1" dirty="0">
                <a:solidFill>
                  <a:srgbClr val="242021"/>
                </a:solidFill>
                <a:latin typeface="Times New Roman" panose="02020603050405020304" pitchFamily="18" charset="0"/>
                <a:cs typeface="Times New Roman" panose="02020603050405020304" pitchFamily="18" charset="0"/>
              </a:rPr>
              <a:t>Diagram of a simple quantum algorithm</a:t>
            </a:r>
            <a:r>
              <a:rPr lang="pt-BR" b="1" dirty="0">
                <a:latin typeface="Times New Roman" panose="02020603050405020304" pitchFamily="18" charset="0"/>
                <a:cs typeface="Times New Roman" panose="02020603050405020304" pitchFamily="18" charset="0"/>
              </a:rPr>
              <a:t> </a:t>
            </a:r>
            <a:br>
              <a:rPr lang="pt-BR"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flipV="1">
            <a:off x="186204" y="637953"/>
            <a:ext cx="4364531" cy="12184"/>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grpSp>
        <p:nvGrpSpPr>
          <p:cNvPr id="10" name="Group 9"/>
          <p:cNvGrpSpPr/>
          <p:nvPr/>
        </p:nvGrpSpPr>
        <p:grpSpPr>
          <a:xfrm>
            <a:off x="7833267" y="5897508"/>
            <a:ext cx="4117941" cy="951256"/>
            <a:chOff x="186205" y="5866690"/>
            <a:chExt cx="4117941" cy="951256"/>
          </a:xfrm>
        </p:grpSpPr>
        <p:cxnSp>
          <p:nvCxnSpPr>
            <p:cNvPr id="11" name="Straight Connector 10"/>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3" name="Picture 12"/>
            <p:cNvPicPr>
              <a:picLocks noChangeAspect="1"/>
            </p:cNvPicPr>
            <p:nvPr/>
          </p:nvPicPr>
          <p:blipFill>
            <a:blip r:embed="rId4"/>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2006579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44</a:t>
            </a:fld>
            <a:endParaRPr lang="fa-IR"/>
          </a:p>
        </p:txBody>
      </p:sp>
      <p:cxnSp>
        <p:nvCxnSpPr>
          <p:cNvPr id="19" name="Straight Connector 18"/>
          <p:cNvCxnSpPr/>
          <p:nvPr/>
        </p:nvCxnSpPr>
        <p:spPr>
          <a:xfrm flipV="1">
            <a:off x="207470" y="532376"/>
            <a:ext cx="2095178" cy="22061"/>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229509" y="103759"/>
            <a:ext cx="6096000" cy="369332"/>
          </a:xfrm>
          <a:prstGeom prst="rect">
            <a:avLst/>
          </a:prstGeom>
        </p:spPr>
        <p:txBody>
          <a:bodyPr>
            <a:spAutoFit/>
          </a:bodyPr>
          <a:lstStyle/>
          <a:p>
            <a:pPr lvl="0"/>
            <a:r>
              <a:rPr lang="en-US" b="1" dirty="0">
                <a:latin typeface="Times New Roman" panose="02020603050405020304" pitchFamily="18" charset="0"/>
                <a:cs typeface="Times New Roman" panose="02020603050405020304" pitchFamily="18" charset="0"/>
              </a:rPr>
              <a:t>Quantum Computer </a:t>
            </a:r>
          </a:p>
        </p:txBody>
      </p:sp>
      <p:pic>
        <p:nvPicPr>
          <p:cNvPr id="4" name="Picture 3"/>
          <p:cNvPicPr>
            <a:picLocks noChangeAspect="1"/>
          </p:cNvPicPr>
          <p:nvPr/>
        </p:nvPicPr>
        <p:blipFill>
          <a:blip r:embed="rId3"/>
          <a:stretch>
            <a:fillRect/>
          </a:stretch>
        </p:blipFill>
        <p:spPr>
          <a:xfrm>
            <a:off x="1956403" y="717993"/>
            <a:ext cx="5108045" cy="5448582"/>
          </a:xfrm>
          <a:prstGeom prst="rect">
            <a:avLst/>
          </a:prstGeom>
        </p:spPr>
      </p:pic>
      <p:sp>
        <p:nvSpPr>
          <p:cNvPr id="11" name="Rectangle 10"/>
          <p:cNvSpPr/>
          <p:nvPr/>
        </p:nvSpPr>
        <p:spPr>
          <a:xfrm>
            <a:off x="206320" y="6330132"/>
            <a:ext cx="7697825" cy="307777"/>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Wallraf group. ETH university, </a:t>
            </a:r>
            <a:r>
              <a:rPr lang="en-US" sz="1200" dirty="0">
                <a:latin typeface="Times New Roman" panose="02020603050405020304" pitchFamily="18" charset="0"/>
                <a:cs typeface="Times New Roman" panose="02020603050405020304" pitchFamily="18" charset="0"/>
              </a:rPr>
              <a:t>Switzerland</a:t>
            </a:r>
            <a:r>
              <a:rPr lang="en-US" sz="1400" dirty="0"/>
              <a:t> </a:t>
            </a:r>
            <a:endParaRPr lang="en-US" sz="1400" dirty="0">
              <a:latin typeface="Times New Roman" panose="02020603050405020304" pitchFamily="18" charset="0"/>
              <a:cs typeface="Times New Roman" panose="02020603050405020304" pitchFamily="18" charset="0"/>
            </a:endParaRPr>
          </a:p>
        </p:txBody>
      </p:sp>
      <p:grpSp>
        <p:nvGrpSpPr>
          <p:cNvPr id="10" name="Group 9"/>
          <p:cNvGrpSpPr/>
          <p:nvPr/>
        </p:nvGrpSpPr>
        <p:grpSpPr>
          <a:xfrm>
            <a:off x="7833267" y="5897508"/>
            <a:ext cx="4117941" cy="951256"/>
            <a:chOff x="186205" y="5866690"/>
            <a:chExt cx="4117941" cy="951256"/>
          </a:xfrm>
        </p:grpSpPr>
        <p:cxnSp>
          <p:nvCxnSpPr>
            <p:cNvPr id="12" name="Straight Connector 11"/>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5" name="Picture 14"/>
            <p:cNvPicPr>
              <a:picLocks noChangeAspect="1"/>
            </p:cNvPicPr>
            <p:nvPr/>
          </p:nvPicPr>
          <p:blipFill>
            <a:blip r:embed="rId5"/>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349717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98393" y="1150484"/>
            <a:ext cx="2289409" cy="2431435"/>
          </a:xfrm>
          <a:prstGeom prst="rect">
            <a:avLst/>
          </a:prstGeom>
        </p:spPr>
        <p:txBody>
          <a:bodyPr wrap="none">
            <a:spAutoFit/>
          </a:bodyPr>
          <a:lstStyle/>
          <a:p>
            <a:pPr lvl="0" algn="ctr"/>
            <a:r>
              <a:rPr lang="fa-IR" sz="7200" b="1" dirty="0">
                <a:ln/>
                <a:effectLst>
                  <a:outerShdw blurRad="38100" dist="19050" dir="2700000" algn="tl" rotWithShape="0">
                    <a:schemeClr val="dk1">
                      <a:lumMod val="50000"/>
                      <a:alpha val="40000"/>
                    </a:schemeClr>
                  </a:outerShdw>
                </a:effectLst>
                <a:cs typeface="B Arash" panose="00000400000000000000" pitchFamily="2" charset="-78"/>
              </a:rPr>
              <a:t>پایان</a:t>
            </a:r>
            <a:endParaRPr lang="fa-IR" sz="4800" b="1" dirty="0">
              <a:ln/>
              <a:effectLst>
                <a:outerShdw blurRad="38100" dist="19050" dir="2700000" algn="tl" rotWithShape="0">
                  <a:schemeClr val="dk1">
                    <a:lumMod val="50000"/>
                    <a:alpha val="40000"/>
                  </a:schemeClr>
                </a:outerShdw>
              </a:effectLst>
              <a:cs typeface="B Arash" panose="00000400000000000000" pitchFamily="2" charset="-78"/>
            </a:endParaRPr>
          </a:p>
          <a:p>
            <a:pPr lvl="0" algn="ctr"/>
            <a:endParaRPr lang="fa-IR" sz="4800" b="1" dirty="0">
              <a:ln/>
              <a:effectLst>
                <a:outerShdw blurRad="38100" dist="19050" dir="2700000" algn="tl" rotWithShape="0">
                  <a:schemeClr val="dk1">
                    <a:lumMod val="50000"/>
                    <a:alpha val="40000"/>
                  </a:schemeClr>
                </a:outerShdw>
              </a:effectLst>
              <a:cs typeface="B Arash" panose="00000400000000000000" pitchFamily="2" charset="-78"/>
            </a:endParaRPr>
          </a:p>
          <a:p>
            <a:pPr lvl="0" algn="ctr"/>
            <a:r>
              <a:rPr lang="fa-IR" sz="3200" b="1" dirty="0">
                <a:ln/>
                <a:effectLst>
                  <a:outerShdw blurRad="38100" dist="19050" dir="2700000" algn="tl" rotWithShape="0">
                    <a:schemeClr val="dk1">
                      <a:lumMod val="50000"/>
                      <a:alpha val="40000"/>
                    </a:schemeClr>
                  </a:outerShdw>
                </a:effectLst>
                <a:cs typeface="B Arash" panose="00000400000000000000" pitchFamily="2" charset="-78"/>
              </a:rPr>
              <a:t>سپاس از توجه شما</a:t>
            </a:r>
            <a:endParaRPr lang="en-US" sz="3200" dirty="0">
              <a:cs typeface="B Arash" panose="000004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306" y="1875614"/>
            <a:ext cx="1423585" cy="1423585"/>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464" y="1873912"/>
            <a:ext cx="1425287" cy="1425287"/>
          </a:xfrm>
          <a:prstGeom prst="rect">
            <a:avLst/>
          </a:prstGeom>
        </p:spPr>
      </p:pic>
      <p:grpSp>
        <p:nvGrpSpPr>
          <p:cNvPr id="9" name="Group 8"/>
          <p:cNvGrpSpPr/>
          <p:nvPr/>
        </p:nvGrpSpPr>
        <p:grpSpPr>
          <a:xfrm>
            <a:off x="2882576" y="4424218"/>
            <a:ext cx="6630879" cy="1528619"/>
            <a:chOff x="186205" y="5866690"/>
            <a:chExt cx="4117941" cy="951256"/>
          </a:xfrm>
        </p:grpSpPr>
        <p:cxnSp>
          <p:nvCxnSpPr>
            <p:cNvPr id="10" name="Straight Connector 9"/>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2" name="Picture 11"/>
            <p:cNvPicPr>
              <a:picLocks noChangeAspect="1"/>
            </p:cNvPicPr>
            <p:nvPr/>
          </p:nvPicPr>
          <p:blipFill>
            <a:blip r:embed="rId4"/>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665141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46</a:t>
            </a:fld>
            <a:endParaRPr lang="fa-IR"/>
          </a:p>
        </p:txBody>
      </p:sp>
      <p:pic>
        <p:nvPicPr>
          <p:cNvPr id="11" name="Picture 10"/>
          <p:cNvPicPr>
            <a:picLocks noChangeAspect="1"/>
          </p:cNvPicPr>
          <p:nvPr/>
        </p:nvPicPr>
        <p:blipFill rotWithShape="1">
          <a:blip r:embed="rId3"/>
          <a:srcRect l="1751" b="2728"/>
          <a:stretch/>
        </p:blipFill>
        <p:spPr>
          <a:xfrm>
            <a:off x="675360" y="963984"/>
            <a:ext cx="4583184" cy="5491362"/>
          </a:xfrm>
          <a:prstGeom prst="rect">
            <a:avLst/>
          </a:prstGeom>
        </p:spPr>
      </p:pic>
      <p:sp>
        <p:nvSpPr>
          <p:cNvPr id="12" name="Rectangle 11"/>
          <p:cNvSpPr/>
          <p:nvPr/>
        </p:nvSpPr>
        <p:spPr>
          <a:xfrm>
            <a:off x="331911" y="138544"/>
            <a:ext cx="5625543" cy="369332"/>
          </a:xfrm>
          <a:prstGeom prst="rect">
            <a:avLst/>
          </a:prstGeom>
        </p:spPr>
        <p:txBody>
          <a:bodyPr wrap="square">
            <a:spAutoFit/>
          </a:bodyPr>
          <a:lstStyle/>
          <a:p>
            <a:pPr lvl="0"/>
            <a:r>
              <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rPr>
              <a:t>Non-Resonant Coupling for Qubit Readout</a:t>
            </a:r>
          </a:p>
        </p:txBody>
      </p:sp>
      <p:pic>
        <p:nvPicPr>
          <p:cNvPr id="13" name="Picture 12"/>
          <p:cNvPicPr>
            <a:picLocks noChangeAspect="1"/>
          </p:cNvPicPr>
          <p:nvPr/>
        </p:nvPicPr>
        <p:blipFill>
          <a:blip r:embed="rId4"/>
          <a:stretch>
            <a:fillRect/>
          </a:stretch>
        </p:blipFill>
        <p:spPr>
          <a:xfrm>
            <a:off x="6381186" y="329863"/>
            <a:ext cx="4128654" cy="2675024"/>
          </a:xfrm>
          <a:prstGeom prst="rect">
            <a:avLst/>
          </a:prstGeom>
        </p:spPr>
      </p:pic>
      <p:cxnSp>
        <p:nvCxnSpPr>
          <p:cNvPr id="15" name="Straight Connector 14"/>
          <p:cNvCxnSpPr/>
          <p:nvPr/>
        </p:nvCxnSpPr>
        <p:spPr>
          <a:xfrm flipV="1">
            <a:off x="186204" y="626165"/>
            <a:ext cx="4574639" cy="23971"/>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5"/>
          <a:stretch>
            <a:fillRect/>
          </a:stretch>
        </p:blipFill>
        <p:spPr>
          <a:xfrm>
            <a:off x="5726005" y="3461032"/>
            <a:ext cx="5194056" cy="2136983"/>
          </a:xfrm>
          <a:prstGeom prst="rect">
            <a:avLst/>
          </a:prstGeom>
        </p:spPr>
      </p:pic>
      <p:sp>
        <p:nvSpPr>
          <p:cNvPr id="18" name="Right Arrow 17"/>
          <p:cNvSpPr/>
          <p:nvPr/>
        </p:nvSpPr>
        <p:spPr>
          <a:xfrm>
            <a:off x="5338123" y="1568177"/>
            <a:ext cx="777541" cy="221294"/>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Rectangle 4"/>
          <p:cNvSpPr/>
          <p:nvPr/>
        </p:nvSpPr>
        <p:spPr>
          <a:xfrm>
            <a:off x="80176" y="6405957"/>
            <a:ext cx="2393347" cy="307777"/>
          </a:xfrm>
          <a:prstGeom prst="rect">
            <a:avLst/>
          </a:prstGeom>
        </p:spPr>
        <p:txBody>
          <a:bodyPr wrap="none">
            <a:spAutoFit/>
          </a:bodyPr>
          <a:lstStyle/>
          <a:p>
            <a:pPr marL="228600" indent="-228600">
              <a:buAutoNum type="arabicPeriod"/>
            </a:pPr>
            <a:r>
              <a:rPr lang="en-US" sz="1400" dirty="0">
                <a:latin typeface="Times New Roman" panose="02020603050405020304" pitchFamily="18" charset="0"/>
                <a:cs typeface="Times New Roman" panose="02020603050405020304" pitchFamily="18" charset="0"/>
              </a:rPr>
              <a:t>arXiv:2106.11352v1. 2021 </a:t>
            </a:r>
          </a:p>
        </p:txBody>
      </p:sp>
      <p:grpSp>
        <p:nvGrpSpPr>
          <p:cNvPr id="16" name="Group 15"/>
          <p:cNvGrpSpPr/>
          <p:nvPr/>
        </p:nvGrpSpPr>
        <p:grpSpPr>
          <a:xfrm>
            <a:off x="7833267" y="5897508"/>
            <a:ext cx="4117941" cy="951256"/>
            <a:chOff x="186205" y="5866690"/>
            <a:chExt cx="4117941" cy="951256"/>
          </a:xfrm>
        </p:grpSpPr>
        <p:cxnSp>
          <p:nvCxnSpPr>
            <p:cNvPr id="19" name="Straight Connector 18"/>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2" name="Picture 21"/>
            <p:cNvPicPr>
              <a:picLocks noChangeAspect="1"/>
            </p:cNvPicPr>
            <p:nvPr/>
          </p:nvPicPr>
          <p:blipFill>
            <a:blip r:embed="rId7"/>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8499339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47</a:t>
            </a:fld>
            <a:endParaRPr lang="fa-IR"/>
          </a:p>
        </p:txBody>
      </p:sp>
      <p:sp>
        <p:nvSpPr>
          <p:cNvPr id="9" name="TextBox 8"/>
          <p:cNvSpPr txBox="1"/>
          <p:nvPr/>
        </p:nvSpPr>
        <p:spPr>
          <a:xfrm>
            <a:off x="294176" y="216150"/>
            <a:ext cx="6392951"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Two coupled classical harmonic oscillators without damping</a:t>
            </a:r>
          </a:p>
        </p:txBody>
      </p:sp>
      <p:cxnSp>
        <p:nvCxnSpPr>
          <p:cNvPr id="10" name="Straight Connector 9"/>
          <p:cNvCxnSpPr/>
          <p:nvPr/>
        </p:nvCxnSpPr>
        <p:spPr>
          <a:xfrm>
            <a:off x="186204" y="650134"/>
            <a:ext cx="6260778" cy="564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1" name="Picture 10"/>
          <p:cNvPicPr>
            <a:picLocks noChangeAspect="1"/>
          </p:cNvPicPr>
          <p:nvPr/>
        </p:nvPicPr>
        <p:blipFill>
          <a:blip r:embed="rId3"/>
          <a:stretch>
            <a:fillRect/>
          </a:stretch>
        </p:blipFill>
        <p:spPr>
          <a:xfrm>
            <a:off x="812800" y="1241782"/>
            <a:ext cx="5165597" cy="5123023"/>
          </a:xfrm>
          <a:prstGeom prst="rect">
            <a:avLst/>
          </a:prstGeom>
        </p:spPr>
      </p:pic>
      <p:pic>
        <p:nvPicPr>
          <p:cNvPr id="12" name="Picture 11"/>
          <p:cNvPicPr>
            <a:picLocks noChangeAspect="1"/>
          </p:cNvPicPr>
          <p:nvPr/>
        </p:nvPicPr>
        <p:blipFill>
          <a:blip r:embed="rId4"/>
          <a:stretch>
            <a:fillRect/>
          </a:stretch>
        </p:blipFill>
        <p:spPr>
          <a:xfrm>
            <a:off x="6628817" y="3712713"/>
            <a:ext cx="5002351" cy="831826"/>
          </a:xfrm>
          <a:prstGeom prst="rect">
            <a:avLst/>
          </a:prstGeom>
        </p:spPr>
      </p:pic>
      <p:pic>
        <p:nvPicPr>
          <p:cNvPr id="13" name="Picture 12"/>
          <p:cNvPicPr>
            <a:picLocks noChangeAspect="1"/>
          </p:cNvPicPr>
          <p:nvPr/>
        </p:nvPicPr>
        <p:blipFill>
          <a:blip r:embed="rId5"/>
          <a:stretch>
            <a:fillRect/>
          </a:stretch>
        </p:blipFill>
        <p:spPr>
          <a:xfrm>
            <a:off x="6446982" y="1855724"/>
            <a:ext cx="4936260" cy="788142"/>
          </a:xfrm>
          <a:prstGeom prst="rect">
            <a:avLst/>
          </a:prstGeom>
        </p:spPr>
      </p:pic>
      <p:grpSp>
        <p:nvGrpSpPr>
          <p:cNvPr id="15" name="Group 14"/>
          <p:cNvGrpSpPr/>
          <p:nvPr/>
        </p:nvGrpSpPr>
        <p:grpSpPr>
          <a:xfrm>
            <a:off x="7833267" y="5897508"/>
            <a:ext cx="4117941" cy="951256"/>
            <a:chOff x="186205" y="5866690"/>
            <a:chExt cx="4117941" cy="951256"/>
          </a:xfrm>
        </p:grpSpPr>
        <p:cxnSp>
          <p:nvCxnSpPr>
            <p:cNvPr id="16" name="Straight Connector 15"/>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8" name="Picture 17"/>
            <p:cNvPicPr>
              <a:picLocks noChangeAspect="1"/>
            </p:cNvPicPr>
            <p:nvPr/>
          </p:nvPicPr>
          <p:blipFill>
            <a:blip r:embed="rId7"/>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15022157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48</a:t>
            </a:fld>
            <a:endParaRPr lang="fa-IR"/>
          </a:p>
        </p:txBody>
      </p:sp>
      <p:sp>
        <p:nvSpPr>
          <p:cNvPr id="6" name="Rectangle 5"/>
          <p:cNvSpPr/>
          <p:nvPr/>
        </p:nvSpPr>
        <p:spPr>
          <a:xfrm>
            <a:off x="419011" y="108745"/>
            <a:ext cx="5625543" cy="369332"/>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Initialization </a:t>
            </a:r>
            <a:endPar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cxnSp>
        <p:nvCxnSpPr>
          <p:cNvPr id="7" name="Straight Connector 6"/>
          <p:cNvCxnSpPr/>
          <p:nvPr/>
        </p:nvCxnSpPr>
        <p:spPr>
          <a:xfrm flipV="1">
            <a:off x="250858" y="517510"/>
            <a:ext cx="2019114" cy="4677"/>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9" name="Rectangle 8"/>
          <p:cNvSpPr/>
          <p:nvPr/>
        </p:nvSpPr>
        <p:spPr>
          <a:xfrm>
            <a:off x="435637" y="763500"/>
            <a:ext cx="10892117" cy="646331"/>
          </a:xfrm>
          <a:prstGeom prst="rect">
            <a:avLst/>
          </a:prstGeom>
        </p:spPr>
        <p:txBody>
          <a:bodyPr wrap="square">
            <a:spAutoFit/>
          </a:bodyPr>
          <a:lstStyle/>
          <a:p>
            <a:pPr algn="just"/>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a:t>
            </a:r>
            <a:r>
              <a:rPr lang="en-US" dirty="0">
                <a:solidFill>
                  <a:srgbClr val="000000"/>
                </a:solidFill>
                <a:latin typeface="Times New Roman" panose="02020603050405020304" pitchFamily="18" charset="0"/>
                <a:cs typeface="Times New Roman" panose="02020603050405020304" pitchFamily="18" charset="0"/>
              </a:rPr>
              <a:t>wo categories for qubit initialization</a:t>
            </a:r>
            <a:endParaRPr lang="en-US" dirty="0">
              <a:latin typeface="Times New Roman" panose="02020603050405020304" pitchFamily="18" charset="0"/>
              <a:cs typeface="Times New Roman" panose="02020603050405020304" pitchFamily="18" charset="0"/>
            </a:endParaRPr>
          </a:p>
        </p:txBody>
      </p:sp>
      <p:sp>
        <p:nvSpPr>
          <p:cNvPr id="10" name="Right Arrow 9"/>
          <p:cNvSpPr/>
          <p:nvPr/>
        </p:nvSpPr>
        <p:spPr>
          <a:xfrm>
            <a:off x="4216136" y="1638843"/>
            <a:ext cx="1248799" cy="313282"/>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1" name="Rectangle 10"/>
          <p:cNvSpPr/>
          <p:nvPr/>
        </p:nvSpPr>
        <p:spPr>
          <a:xfrm>
            <a:off x="5865164" y="1351475"/>
            <a:ext cx="3675529" cy="923330"/>
          </a:xfrm>
          <a:prstGeom prst="rect">
            <a:avLst/>
          </a:prstGeom>
        </p:spPr>
        <p:txBody>
          <a:bodyPr wrap="square">
            <a:spAutoFit/>
          </a:bodyPr>
          <a:lstStyle/>
          <a:p>
            <a:r>
              <a:rPr lang="en-US" b="1" dirty="0">
                <a:solidFill>
                  <a:srgbClr val="000000"/>
                </a:solidFill>
                <a:latin typeface="Times New Roman" panose="02020603050405020304" pitchFamily="18" charset="0"/>
                <a:cs typeface="Times New Roman" panose="02020603050405020304" pitchFamily="18" charset="0"/>
              </a:rPr>
              <a:t>Entropy dumping</a:t>
            </a:r>
            <a:r>
              <a:rPr lang="en-US" b="1" dirty="0">
                <a:latin typeface="Times New Roman" panose="02020603050405020304" pitchFamily="18" charset="0"/>
                <a:cs typeface="Times New Roman" panose="02020603050405020304" pitchFamily="18" charset="0"/>
              </a:rPr>
              <a:t> </a:t>
            </a:r>
          </a:p>
          <a:p>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Measurement-based initialization</a:t>
            </a:r>
          </a:p>
        </p:txBody>
      </p:sp>
      <p:sp>
        <p:nvSpPr>
          <p:cNvPr id="12" name="Rectangle 11"/>
          <p:cNvSpPr/>
          <p:nvPr/>
        </p:nvSpPr>
        <p:spPr>
          <a:xfrm>
            <a:off x="9485104" y="1228119"/>
            <a:ext cx="2581835" cy="646331"/>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Purcell effect</a:t>
            </a:r>
          </a:p>
          <a:p>
            <a:r>
              <a:rPr lang="en-US" dirty="0">
                <a:latin typeface="Times New Roman" panose="02020603050405020304" pitchFamily="18" charset="0"/>
                <a:cs typeface="Times New Roman" panose="02020603050405020304" pitchFamily="18" charset="0"/>
              </a:rPr>
              <a:t>Higher excitation level</a:t>
            </a:r>
          </a:p>
        </p:txBody>
      </p:sp>
      <p:sp>
        <p:nvSpPr>
          <p:cNvPr id="13" name="Right Arrow 12"/>
          <p:cNvSpPr/>
          <p:nvPr/>
        </p:nvSpPr>
        <p:spPr>
          <a:xfrm>
            <a:off x="7951599" y="1445267"/>
            <a:ext cx="1129552" cy="247314"/>
          </a:xfrm>
          <a:prstGeom prst="rightArrow">
            <a:avLst>
              <a:gd name="adj1" fmla="val 50000"/>
              <a:gd name="adj2" fmla="val 88090"/>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5" name="Picture 14"/>
          <p:cNvPicPr>
            <a:picLocks noChangeAspect="1"/>
          </p:cNvPicPr>
          <p:nvPr/>
        </p:nvPicPr>
        <p:blipFill>
          <a:blip r:embed="rId3"/>
          <a:stretch>
            <a:fillRect/>
          </a:stretch>
        </p:blipFill>
        <p:spPr>
          <a:xfrm>
            <a:off x="1533426" y="2055780"/>
            <a:ext cx="3610984" cy="4067642"/>
          </a:xfrm>
          <a:prstGeom prst="rect">
            <a:avLst/>
          </a:prstGeom>
        </p:spPr>
      </p:pic>
      <p:pic>
        <p:nvPicPr>
          <p:cNvPr id="16" name="Picture 15"/>
          <p:cNvPicPr>
            <a:picLocks noChangeAspect="1"/>
          </p:cNvPicPr>
          <p:nvPr/>
        </p:nvPicPr>
        <p:blipFill>
          <a:blip r:embed="rId4"/>
          <a:stretch>
            <a:fillRect/>
          </a:stretch>
        </p:blipFill>
        <p:spPr>
          <a:xfrm>
            <a:off x="6550931" y="2586916"/>
            <a:ext cx="4476396" cy="2684089"/>
          </a:xfrm>
          <a:prstGeom prst="rect">
            <a:avLst/>
          </a:prstGeom>
        </p:spPr>
      </p:pic>
      <p:pic>
        <p:nvPicPr>
          <p:cNvPr id="17" name="Picture 16"/>
          <p:cNvPicPr>
            <a:picLocks noChangeAspect="1"/>
          </p:cNvPicPr>
          <p:nvPr/>
        </p:nvPicPr>
        <p:blipFill>
          <a:blip r:embed="rId5"/>
          <a:stretch>
            <a:fillRect/>
          </a:stretch>
        </p:blipFill>
        <p:spPr>
          <a:xfrm>
            <a:off x="419011" y="6446102"/>
            <a:ext cx="7120031" cy="330830"/>
          </a:xfrm>
          <a:prstGeom prst="rect">
            <a:avLst/>
          </a:prstGeom>
        </p:spPr>
      </p:pic>
      <p:sp>
        <p:nvSpPr>
          <p:cNvPr id="18" name="Rectangle 17"/>
          <p:cNvSpPr/>
          <p:nvPr/>
        </p:nvSpPr>
        <p:spPr>
          <a:xfrm>
            <a:off x="7992" y="3605479"/>
            <a:ext cx="1434353" cy="369332"/>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target system</a:t>
            </a:r>
            <a:r>
              <a:rPr lang="en-US" dirty="0">
                <a:latin typeface="Times New Roman" panose="02020603050405020304" pitchFamily="18" charset="0"/>
                <a:cs typeface="Times New Roman" panose="02020603050405020304" pitchFamily="18" charset="0"/>
              </a:rPr>
              <a:t> </a:t>
            </a:r>
          </a:p>
        </p:txBody>
      </p:sp>
      <p:cxnSp>
        <p:nvCxnSpPr>
          <p:cNvPr id="19" name="Straight Arrow Connector 18"/>
          <p:cNvCxnSpPr>
            <a:endCxn id="18" idx="3"/>
          </p:cNvCxnSpPr>
          <p:nvPr/>
        </p:nvCxnSpPr>
        <p:spPr>
          <a:xfrm flipH="1" flipV="1">
            <a:off x="1442345" y="3790145"/>
            <a:ext cx="356477" cy="74133"/>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1" name="Rectangle 20"/>
          <p:cNvSpPr/>
          <p:nvPr/>
        </p:nvSpPr>
        <p:spPr>
          <a:xfrm>
            <a:off x="4259326" y="2763213"/>
            <a:ext cx="1964927" cy="369332"/>
          </a:xfrm>
          <a:prstGeom prst="rect">
            <a:avLst/>
          </a:prstGeom>
        </p:spPr>
        <p:txBody>
          <a:bodyPr wrap="square">
            <a:spAutoFit/>
          </a:bodyPr>
          <a:lstStyle/>
          <a:p>
            <a:r>
              <a:rPr lang="en-US" dirty="0">
                <a:solidFill>
                  <a:srgbClr val="000000"/>
                </a:solidFill>
                <a:latin typeface="Times New Roman" panose="02020603050405020304" pitchFamily="18" charset="0"/>
                <a:cs typeface="Times New Roman" panose="02020603050405020304" pitchFamily="18" charset="0"/>
              </a:rPr>
              <a:t>pumping system</a:t>
            </a:r>
            <a:r>
              <a:rPr lang="en-US" dirty="0">
                <a:latin typeface="Times New Roman" panose="02020603050405020304" pitchFamily="18" charset="0"/>
                <a:cs typeface="Times New Roman" panose="02020603050405020304" pitchFamily="18" charset="0"/>
              </a:rPr>
              <a:t> </a:t>
            </a:r>
          </a:p>
        </p:txBody>
      </p:sp>
      <p:cxnSp>
        <p:nvCxnSpPr>
          <p:cNvPr id="22" name="Straight Arrow Connector 21"/>
          <p:cNvCxnSpPr/>
          <p:nvPr/>
        </p:nvCxnSpPr>
        <p:spPr>
          <a:xfrm flipV="1">
            <a:off x="4130682" y="3164159"/>
            <a:ext cx="450283" cy="49756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3" name="Left Brace 2"/>
          <p:cNvSpPr/>
          <p:nvPr/>
        </p:nvSpPr>
        <p:spPr>
          <a:xfrm>
            <a:off x="5566342" y="1238741"/>
            <a:ext cx="315353" cy="1113486"/>
          </a:xfrm>
          <a:prstGeom prst="leftBrace">
            <a:avLst>
              <a:gd name="adj1" fmla="val 40551"/>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Left Brace 22"/>
          <p:cNvSpPr/>
          <p:nvPr/>
        </p:nvSpPr>
        <p:spPr>
          <a:xfrm>
            <a:off x="9180296" y="1163160"/>
            <a:ext cx="304808" cy="776250"/>
          </a:xfrm>
          <a:prstGeom prst="leftBrace">
            <a:avLst>
              <a:gd name="adj1" fmla="val 40551"/>
              <a:gd name="adj2" fmla="val 50000"/>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4" name="Group 23"/>
          <p:cNvGrpSpPr/>
          <p:nvPr/>
        </p:nvGrpSpPr>
        <p:grpSpPr>
          <a:xfrm>
            <a:off x="7833267" y="5897508"/>
            <a:ext cx="4117941" cy="951256"/>
            <a:chOff x="186205" y="5866690"/>
            <a:chExt cx="4117941" cy="951256"/>
          </a:xfrm>
        </p:grpSpPr>
        <p:cxnSp>
          <p:nvCxnSpPr>
            <p:cNvPr id="25" name="Straight Connector 24"/>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26" name="Picture 2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27" name="Picture 26"/>
            <p:cNvPicPr>
              <a:picLocks noChangeAspect="1"/>
            </p:cNvPicPr>
            <p:nvPr/>
          </p:nvPicPr>
          <p:blipFill>
            <a:blip r:embed="rId7"/>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182368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49</a:t>
            </a:fld>
            <a:endParaRPr lang="fa-IR"/>
          </a:p>
        </p:txBody>
      </p:sp>
      <p:pic>
        <p:nvPicPr>
          <p:cNvPr id="6" name="Picture 5"/>
          <p:cNvPicPr>
            <a:picLocks noChangeAspect="1"/>
          </p:cNvPicPr>
          <p:nvPr/>
        </p:nvPicPr>
        <p:blipFill>
          <a:blip r:embed="rId3"/>
          <a:stretch>
            <a:fillRect/>
          </a:stretch>
        </p:blipFill>
        <p:spPr>
          <a:xfrm>
            <a:off x="4818552" y="5216137"/>
            <a:ext cx="6812616" cy="316546"/>
          </a:xfrm>
          <a:prstGeom prst="rect">
            <a:avLst/>
          </a:prstGeom>
        </p:spPr>
      </p:pic>
      <p:pic>
        <p:nvPicPr>
          <p:cNvPr id="7" name="Picture 6"/>
          <p:cNvPicPr>
            <a:picLocks noChangeAspect="1"/>
          </p:cNvPicPr>
          <p:nvPr/>
        </p:nvPicPr>
        <p:blipFill>
          <a:blip r:embed="rId4"/>
          <a:stretch>
            <a:fillRect/>
          </a:stretch>
        </p:blipFill>
        <p:spPr>
          <a:xfrm>
            <a:off x="8330467" y="896013"/>
            <a:ext cx="3530022" cy="3818019"/>
          </a:xfrm>
          <a:prstGeom prst="rect">
            <a:avLst/>
          </a:prstGeom>
        </p:spPr>
      </p:pic>
      <p:pic>
        <p:nvPicPr>
          <p:cNvPr id="9" name="Picture 8"/>
          <p:cNvPicPr>
            <a:picLocks noChangeAspect="1"/>
          </p:cNvPicPr>
          <p:nvPr/>
        </p:nvPicPr>
        <p:blipFill>
          <a:blip r:embed="rId5"/>
          <a:stretch>
            <a:fillRect/>
          </a:stretch>
        </p:blipFill>
        <p:spPr>
          <a:xfrm>
            <a:off x="4739842" y="1639131"/>
            <a:ext cx="3294063" cy="2893545"/>
          </a:xfrm>
          <a:prstGeom prst="rect">
            <a:avLst/>
          </a:prstGeom>
        </p:spPr>
      </p:pic>
      <p:pic>
        <p:nvPicPr>
          <p:cNvPr id="10" name="Picture 9"/>
          <p:cNvPicPr>
            <a:picLocks noChangeAspect="1"/>
          </p:cNvPicPr>
          <p:nvPr/>
        </p:nvPicPr>
        <p:blipFill>
          <a:blip r:embed="rId6"/>
          <a:stretch>
            <a:fillRect/>
          </a:stretch>
        </p:blipFill>
        <p:spPr>
          <a:xfrm>
            <a:off x="753251" y="896013"/>
            <a:ext cx="2644371" cy="5115023"/>
          </a:xfrm>
          <a:prstGeom prst="rect">
            <a:avLst/>
          </a:prstGeom>
        </p:spPr>
      </p:pic>
      <p:sp>
        <p:nvSpPr>
          <p:cNvPr id="11" name="Rectangle 10"/>
          <p:cNvSpPr/>
          <p:nvPr/>
        </p:nvSpPr>
        <p:spPr>
          <a:xfrm>
            <a:off x="439271" y="90903"/>
            <a:ext cx="1648148" cy="369332"/>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Initialization </a:t>
            </a:r>
            <a:endParaRPr lang="en-US" b="1" dirty="0">
              <a:ln/>
              <a:effectLst>
                <a:outerShdw blurRad="38100" dist="19050" dir="2700000" algn="tl" rotWithShape="0">
                  <a:schemeClr val="dk1">
                    <a:lumMod val="50000"/>
                    <a:alpha val="40000"/>
                  </a:schemeClr>
                </a:outerShdw>
              </a:effectLst>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flipV="1">
            <a:off x="250858" y="517510"/>
            <a:ext cx="2019114" cy="4677"/>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grpSp>
        <p:nvGrpSpPr>
          <p:cNvPr id="13" name="Group 12"/>
          <p:cNvGrpSpPr/>
          <p:nvPr/>
        </p:nvGrpSpPr>
        <p:grpSpPr>
          <a:xfrm>
            <a:off x="7833267" y="5897508"/>
            <a:ext cx="4117941" cy="951256"/>
            <a:chOff x="186205" y="5866690"/>
            <a:chExt cx="4117941" cy="951256"/>
          </a:xfrm>
        </p:grpSpPr>
        <p:cxnSp>
          <p:nvCxnSpPr>
            <p:cNvPr id="15" name="Straight Connector 14"/>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7" name="Picture 16"/>
            <p:cNvPicPr>
              <a:picLocks noChangeAspect="1"/>
            </p:cNvPicPr>
            <p:nvPr/>
          </p:nvPicPr>
          <p:blipFill>
            <a:blip r:embed="rId8"/>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633839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5</a:t>
            </a:fld>
            <a:endParaRPr lang="fa-IR"/>
          </a:p>
        </p:txBody>
      </p:sp>
      <p:cxnSp>
        <p:nvCxnSpPr>
          <p:cNvPr id="19" name="Straight Connector 18"/>
          <p:cNvCxnSpPr/>
          <p:nvPr/>
        </p:nvCxnSpPr>
        <p:spPr>
          <a:xfrm flipV="1">
            <a:off x="207470" y="552893"/>
            <a:ext cx="6480409" cy="1545"/>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3" name="Rectangle 2"/>
          <p:cNvSpPr/>
          <p:nvPr/>
        </p:nvSpPr>
        <p:spPr>
          <a:xfrm>
            <a:off x="229509" y="103759"/>
            <a:ext cx="6873040" cy="369332"/>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Comparison between Usual computer and Quantum Computer </a:t>
            </a:r>
          </a:p>
        </p:txBody>
      </p:sp>
      <p:cxnSp>
        <p:nvCxnSpPr>
          <p:cNvPr id="11" name="Straight Connector 10"/>
          <p:cNvCxnSpPr/>
          <p:nvPr/>
        </p:nvCxnSpPr>
        <p:spPr>
          <a:xfrm>
            <a:off x="3322438" y="1555547"/>
            <a:ext cx="4890977" cy="10632"/>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H="1">
            <a:off x="5611345" y="1066448"/>
            <a:ext cx="22432" cy="4443076"/>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p:cNvSpPr/>
          <p:nvPr/>
        </p:nvSpPr>
        <p:spPr>
          <a:xfrm>
            <a:off x="3322438" y="1066448"/>
            <a:ext cx="2127505"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Classical Computer</a:t>
            </a:r>
            <a:endParaRPr lang="en-US" dirty="0"/>
          </a:p>
        </p:txBody>
      </p:sp>
      <p:sp>
        <p:nvSpPr>
          <p:cNvPr id="17" name="Rectangle 16"/>
          <p:cNvSpPr/>
          <p:nvPr/>
        </p:nvSpPr>
        <p:spPr>
          <a:xfrm>
            <a:off x="5860141" y="1066448"/>
            <a:ext cx="2204450" cy="369332"/>
          </a:xfrm>
          <a:prstGeom prst="rect">
            <a:avLst/>
          </a:prstGeom>
        </p:spPr>
        <p:txBody>
          <a:bodyPr wrap="none">
            <a:spAutoFit/>
          </a:bodyPr>
          <a:lstStyle/>
          <a:p>
            <a:r>
              <a:rPr lang="en-US" b="1" dirty="0">
                <a:latin typeface="Times New Roman" panose="02020603050405020304" pitchFamily="18" charset="0"/>
                <a:cs typeface="Times New Roman" panose="02020603050405020304" pitchFamily="18" charset="0"/>
              </a:rPr>
              <a:t>Quantum Computer</a:t>
            </a:r>
            <a:endParaRPr lang="en-US" dirty="0"/>
          </a:p>
        </p:txBody>
      </p:sp>
      <p:sp>
        <p:nvSpPr>
          <p:cNvPr id="18" name="Rectangle 17"/>
          <p:cNvSpPr/>
          <p:nvPr/>
        </p:nvSpPr>
        <p:spPr>
          <a:xfrm>
            <a:off x="4011314" y="1924879"/>
            <a:ext cx="46679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Bit</a:t>
            </a:r>
            <a:endParaRPr lang="en-US" dirty="0"/>
          </a:p>
        </p:txBody>
      </p:sp>
      <p:sp>
        <p:nvSpPr>
          <p:cNvPr id="21" name="Rectangle 20"/>
          <p:cNvSpPr/>
          <p:nvPr/>
        </p:nvSpPr>
        <p:spPr>
          <a:xfrm>
            <a:off x="6598579" y="1924879"/>
            <a:ext cx="1383712"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Quantum Bit</a:t>
            </a:r>
            <a:endParaRPr lang="en-US" dirty="0"/>
          </a:p>
        </p:txBody>
      </p:sp>
      <p:sp>
        <p:nvSpPr>
          <p:cNvPr id="22" name="Rectangle 21"/>
          <p:cNvSpPr/>
          <p:nvPr/>
        </p:nvSpPr>
        <p:spPr>
          <a:xfrm>
            <a:off x="3688372" y="2757762"/>
            <a:ext cx="1112677"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Transistor</a:t>
            </a:r>
            <a:endParaRPr lang="en-US" dirty="0"/>
          </a:p>
        </p:txBody>
      </p:sp>
      <p:sp>
        <p:nvSpPr>
          <p:cNvPr id="23" name="Rectangle 22"/>
          <p:cNvSpPr/>
          <p:nvPr/>
        </p:nvSpPr>
        <p:spPr>
          <a:xfrm>
            <a:off x="5860141" y="2757762"/>
            <a:ext cx="427552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Atom /Photon / Superconductor circuits / …</a:t>
            </a:r>
            <a:endParaRPr lang="en-US" dirty="0"/>
          </a:p>
        </p:txBody>
      </p:sp>
      <p:sp>
        <p:nvSpPr>
          <p:cNvPr id="24" name="Rectangle 23"/>
          <p:cNvSpPr/>
          <p:nvPr/>
        </p:nvSpPr>
        <p:spPr>
          <a:xfrm>
            <a:off x="2949934" y="3732712"/>
            <a:ext cx="2326278"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Compute Power: linear</a:t>
            </a:r>
            <a:endParaRPr lang="en-US" dirty="0"/>
          </a:p>
        </p:txBody>
      </p:sp>
      <p:sp>
        <p:nvSpPr>
          <p:cNvPr id="25" name="Rectangle 24"/>
          <p:cNvSpPr/>
          <p:nvPr/>
        </p:nvSpPr>
        <p:spPr>
          <a:xfrm>
            <a:off x="6293931" y="3732712"/>
            <a:ext cx="290335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Compute Power: exponential</a:t>
            </a:r>
            <a:endParaRPr lang="en-US" dirty="0"/>
          </a:p>
        </p:txBody>
      </p:sp>
      <p:pic>
        <p:nvPicPr>
          <p:cNvPr id="26" name="Picture 2" descr="Shedding Light on Quantum Computing - Novus Light To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9" y="3127094"/>
            <a:ext cx="2712131" cy="1708066"/>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360606" y="4835160"/>
            <a:ext cx="1518364"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Low error rate</a:t>
            </a:r>
            <a:endParaRPr lang="en-US" dirty="0"/>
          </a:p>
        </p:txBody>
      </p:sp>
      <p:sp>
        <p:nvSpPr>
          <p:cNvPr id="28" name="Rectangle 27"/>
          <p:cNvSpPr/>
          <p:nvPr/>
        </p:nvSpPr>
        <p:spPr>
          <a:xfrm>
            <a:off x="6407783" y="4835160"/>
            <a:ext cx="1556836"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High error rate</a:t>
            </a:r>
            <a:endParaRPr lang="en-US" dirty="0"/>
          </a:p>
        </p:txBody>
      </p:sp>
      <p:pic>
        <p:nvPicPr>
          <p:cNvPr id="29" name="Picture 28"/>
          <p:cNvPicPr>
            <a:picLocks noChangeAspect="1"/>
          </p:cNvPicPr>
          <p:nvPr/>
        </p:nvPicPr>
        <p:blipFill rotWithShape="1">
          <a:blip r:embed="rId4"/>
          <a:srcRect l="16459" t="14360" r="16309" b="47559"/>
          <a:stretch/>
        </p:blipFill>
        <p:spPr>
          <a:xfrm>
            <a:off x="8213415" y="4318677"/>
            <a:ext cx="3737793" cy="1190847"/>
          </a:xfrm>
          <a:prstGeom prst="rect">
            <a:avLst/>
          </a:prstGeom>
        </p:spPr>
      </p:pic>
      <p:pic>
        <p:nvPicPr>
          <p:cNvPr id="30" name="Picture 6" descr="Qubit superposition of all the classically allowed states. Quantum bit  concept representation. Visualization of qubit Stock Illustration | Adobe  Stock"/>
          <p:cNvPicPr>
            <a:picLocks noChangeAspect="1" noChangeArrowheads="1"/>
          </p:cNvPicPr>
          <p:nvPr/>
        </p:nvPicPr>
        <p:blipFill rotWithShape="1">
          <a:blip r:embed="rId5">
            <a:extLst>
              <a:ext uri="{28A0092B-C50C-407E-A947-70E740481C1C}">
                <a14:useLocalDpi xmlns:a14="http://schemas.microsoft.com/office/drawing/2010/main" val="0"/>
              </a:ext>
            </a:extLst>
          </a:blip>
          <a:srcRect l="3709"/>
          <a:stretch/>
        </p:blipFill>
        <p:spPr bwMode="auto">
          <a:xfrm>
            <a:off x="8830103" y="886727"/>
            <a:ext cx="2604757" cy="169545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7833267" y="5897508"/>
            <a:ext cx="4117941" cy="951256"/>
            <a:chOff x="186205" y="5866690"/>
            <a:chExt cx="4117941" cy="951256"/>
          </a:xfrm>
        </p:grpSpPr>
        <p:cxnSp>
          <p:nvCxnSpPr>
            <p:cNvPr id="32" name="Straight Connector 31"/>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34" name="Picture 33"/>
            <p:cNvPicPr>
              <a:picLocks noChangeAspect="1"/>
            </p:cNvPicPr>
            <p:nvPr/>
          </p:nvPicPr>
          <p:blipFill>
            <a:blip r:embed="rId7"/>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52159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6</a:t>
            </a:fld>
            <a:endParaRPr lang="fa-IR"/>
          </a:p>
        </p:txBody>
      </p:sp>
      <p:sp>
        <p:nvSpPr>
          <p:cNvPr id="9" name="TextBox 8"/>
          <p:cNvSpPr txBox="1"/>
          <p:nvPr/>
        </p:nvSpPr>
        <p:spPr>
          <a:xfrm>
            <a:off x="294176" y="216150"/>
            <a:ext cx="269840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Quantum Superposition </a:t>
            </a:r>
          </a:p>
        </p:txBody>
      </p:sp>
      <p:cxnSp>
        <p:nvCxnSpPr>
          <p:cNvPr id="10" name="Straight Connector 9"/>
          <p:cNvCxnSpPr/>
          <p:nvPr/>
        </p:nvCxnSpPr>
        <p:spPr>
          <a:xfrm>
            <a:off x="186204" y="650134"/>
            <a:ext cx="2614415" cy="564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11" name="Rectangle 10"/>
          <p:cNvSpPr/>
          <p:nvPr/>
        </p:nvSpPr>
        <p:spPr>
          <a:xfrm>
            <a:off x="3763880" y="3293996"/>
            <a:ext cx="3145285" cy="2169825"/>
          </a:xfrm>
          <a:prstGeom prst="rect">
            <a:avLst/>
          </a:prstGeom>
        </p:spPr>
        <p:txBody>
          <a:bodyPr wrap="none">
            <a:spAutoFit/>
          </a:bodyPr>
          <a:lstStyle/>
          <a:p>
            <a:pPr>
              <a:lnSpc>
                <a:spcPct val="150000"/>
              </a:lnSpc>
            </a:pPr>
            <a:r>
              <a:rPr lang="fa-IR" dirty="0">
                <a:cs typeface="B Titr" panose="00000700000000000000" pitchFamily="2" charset="-78"/>
              </a:rPr>
              <a:t>تک-فوتون از کدام مسیر می رود؟</a:t>
            </a:r>
          </a:p>
          <a:p>
            <a:pPr algn="r" rtl="1">
              <a:lnSpc>
                <a:spcPct val="150000"/>
              </a:lnSpc>
            </a:pPr>
            <a:r>
              <a:rPr lang="fa-IR" dirty="0">
                <a:cs typeface="B Titr" panose="00000700000000000000" pitchFamily="2" charset="-78"/>
              </a:rPr>
              <a:t>1- مسیر 1</a:t>
            </a:r>
          </a:p>
          <a:p>
            <a:pPr algn="r" rtl="1">
              <a:lnSpc>
                <a:spcPct val="150000"/>
              </a:lnSpc>
            </a:pPr>
            <a:r>
              <a:rPr lang="fa-IR" dirty="0">
                <a:cs typeface="B Titr" panose="00000700000000000000" pitchFamily="2" charset="-78"/>
              </a:rPr>
              <a:t>2- مسیر 2</a:t>
            </a:r>
          </a:p>
          <a:p>
            <a:pPr algn="r" rtl="1">
              <a:lnSpc>
                <a:spcPct val="150000"/>
              </a:lnSpc>
            </a:pPr>
            <a:r>
              <a:rPr lang="fa-IR" dirty="0">
                <a:cs typeface="B Titr" panose="00000700000000000000" pitchFamily="2" charset="-78"/>
              </a:rPr>
              <a:t>3- هم مسیر 1 و هم مسیر 2</a:t>
            </a:r>
          </a:p>
          <a:p>
            <a:pPr algn="r" rtl="1">
              <a:lnSpc>
                <a:spcPct val="150000"/>
              </a:lnSpc>
            </a:pPr>
            <a:r>
              <a:rPr lang="fa-IR" dirty="0">
                <a:cs typeface="B Titr" panose="00000700000000000000" pitchFamily="2" charset="-78"/>
              </a:rPr>
              <a:t>4- نه از مسیر 1 و نه از مسیر 2</a:t>
            </a:r>
          </a:p>
        </p:txBody>
      </p:sp>
      <p:sp>
        <p:nvSpPr>
          <p:cNvPr id="12" name="Rectangle 11"/>
          <p:cNvSpPr/>
          <p:nvPr/>
        </p:nvSpPr>
        <p:spPr>
          <a:xfrm>
            <a:off x="1277795" y="3651848"/>
            <a:ext cx="1870192" cy="923330"/>
          </a:xfrm>
          <a:prstGeom prst="rect">
            <a:avLst/>
          </a:prstGeom>
          <a:solidFill>
            <a:schemeClr val="bg2">
              <a:lumMod val="90000"/>
            </a:schemeClr>
          </a:solidFill>
          <a:ln>
            <a:solidFill>
              <a:schemeClr val="accent1">
                <a:lumMod val="50000"/>
              </a:schemeClr>
            </a:solidFill>
          </a:ln>
        </p:spPr>
        <p:txBody>
          <a:bodyPr wrap="none">
            <a:spAutoFit/>
          </a:bodyPr>
          <a:lstStyle/>
          <a:p>
            <a:r>
              <a:rPr lang="fa-IR" dirty="0">
                <a:cs typeface="B Titr" panose="00000700000000000000" pitchFamily="2" charset="-78"/>
              </a:rPr>
              <a:t>هیچ کدام از گزینه ها</a:t>
            </a:r>
          </a:p>
          <a:p>
            <a:endParaRPr lang="fa-IR" dirty="0">
              <a:cs typeface="B Titr" panose="00000700000000000000" pitchFamily="2" charset="-78"/>
            </a:endParaRPr>
          </a:p>
          <a:p>
            <a:pPr algn="ctr"/>
            <a:r>
              <a:rPr lang="fa-IR" dirty="0">
                <a:cs typeface="B Titr" panose="00000700000000000000" pitchFamily="2" charset="-78"/>
              </a:rPr>
              <a:t>؟</a:t>
            </a:r>
            <a:r>
              <a:rPr lang="en-US" dirty="0">
                <a:cs typeface="B Titr" panose="00000700000000000000" pitchFamily="2" charset="-78"/>
              </a:rPr>
              <a:t> </a:t>
            </a:r>
            <a:r>
              <a:rPr lang="fa-IR" dirty="0">
                <a:cs typeface="B Titr" panose="00000700000000000000" pitchFamily="2" charset="-78"/>
              </a:rPr>
              <a:t>؟</a:t>
            </a:r>
            <a:r>
              <a:rPr lang="en-US" dirty="0">
                <a:cs typeface="B Titr" panose="00000700000000000000" pitchFamily="2" charset="-78"/>
              </a:rPr>
              <a:t> </a:t>
            </a:r>
            <a:r>
              <a:rPr lang="fa-IR" dirty="0">
                <a:cs typeface="B Titr" panose="00000700000000000000" pitchFamily="2" charset="-78"/>
              </a:rPr>
              <a:t>!</a:t>
            </a:r>
            <a:r>
              <a:rPr lang="en-US" dirty="0">
                <a:cs typeface="B Titr" panose="00000700000000000000" pitchFamily="2" charset="-78"/>
              </a:rPr>
              <a:t> </a:t>
            </a:r>
            <a:r>
              <a:rPr lang="fa-IR" dirty="0">
                <a:cs typeface="B Titr" panose="00000700000000000000" pitchFamily="2" charset="-78"/>
              </a:rPr>
              <a:t>!</a:t>
            </a:r>
            <a:r>
              <a:rPr lang="en-US" dirty="0">
                <a:cs typeface="B Titr" panose="00000700000000000000" pitchFamily="2" charset="-78"/>
              </a:rPr>
              <a:t> </a:t>
            </a:r>
            <a:r>
              <a:rPr lang="fa-IR" dirty="0">
                <a:cs typeface="B Titr" panose="00000700000000000000" pitchFamily="2" charset="-78"/>
              </a:rPr>
              <a:t>!</a:t>
            </a:r>
            <a:r>
              <a:rPr lang="en-US" dirty="0">
                <a:cs typeface="B Titr" panose="00000700000000000000" pitchFamily="2" charset="-78"/>
              </a:rPr>
              <a:t> </a:t>
            </a:r>
            <a:r>
              <a:rPr lang="fa-IR" dirty="0">
                <a:cs typeface="B Titr" panose="00000700000000000000" pitchFamily="2" charset="-78"/>
              </a:rPr>
              <a:t>!</a:t>
            </a:r>
            <a:r>
              <a:rPr lang="en-US" dirty="0">
                <a:cs typeface="B Titr" panose="00000700000000000000" pitchFamily="2" charset="-78"/>
              </a:rPr>
              <a:t> </a:t>
            </a:r>
            <a:r>
              <a:rPr lang="fa-IR" dirty="0">
                <a:cs typeface="B Titr" panose="00000700000000000000" pitchFamily="2" charset="-78"/>
              </a:rPr>
              <a:t>!</a:t>
            </a:r>
            <a:r>
              <a:rPr lang="en-US" dirty="0">
                <a:cs typeface="B Titr" panose="00000700000000000000" pitchFamily="2" charset="-78"/>
              </a:rPr>
              <a:t> </a:t>
            </a:r>
            <a:r>
              <a:rPr lang="fa-IR" dirty="0">
                <a:cs typeface="B Titr" panose="00000700000000000000" pitchFamily="2" charset="-78"/>
              </a:rPr>
              <a:t>؟</a:t>
            </a:r>
            <a:r>
              <a:rPr lang="en-US" dirty="0">
                <a:cs typeface="B Titr" panose="00000700000000000000" pitchFamily="2" charset="-78"/>
              </a:rPr>
              <a:t> </a:t>
            </a:r>
            <a:r>
              <a:rPr lang="fa-IR" dirty="0">
                <a:cs typeface="B Titr" panose="00000700000000000000" pitchFamily="2" charset="-78"/>
              </a:rPr>
              <a:t>؟</a:t>
            </a:r>
          </a:p>
        </p:txBody>
      </p:sp>
      <p:grpSp>
        <p:nvGrpSpPr>
          <p:cNvPr id="13" name="Group 12"/>
          <p:cNvGrpSpPr/>
          <p:nvPr/>
        </p:nvGrpSpPr>
        <p:grpSpPr>
          <a:xfrm>
            <a:off x="641544" y="854859"/>
            <a:ext cx="5135418" cy="2484087"/>
            <a:chOff x="260876" y="871709"/>
            <a:chExt cx="5135418" cy="2484087"/>
          </a:xfrm>
        </p:grpSpPr>
        <p:grpSp>
          <p:nvGrpSpPr>
            <p:cNvPr id="15" name="Group 14"/>
            <p:cNvGrpSpPr/>
            <p:nvPr/>
          </p:nvGrpSpPr>
          <p:grpSpPr>
            <a:xfrm>
              <a:off x="260876" y="871709"/>
              <a:ext cx="5135418" cy="2484087"/>
              <a:chOff x="1724591" y="1897557"/>
              <a:chExt cx="7684669" cy="3330339"/>
            </a:xfrm>
          </p:grpSpPr>
          <p:cxnSp>
            <p:nvCxnSpPr>
              <p:cNvPr id="18" name="Straight Connector 17"/>
              <p:cNvCxnSpPr/>
              <p:nvPr/>
            </p:nvCxnSpPr>
            <p:spPr>
              <a:xfrm>
                <a:off x="4560847" y="2386361"/>
                <a:ext cx="286586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460378" y="2397512"/>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014329" y="2104792"/>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Chord 22"/>
              <p:cNvSpPr/>
              <p:nvPr/>
            </p:nvSpPr>
            <p:spPr>
              <a:xfrm rot="17522550">
                <a:off x="5196466" y="4105506"/>
                <a:ext cx="557561" cy="555703"/>
              </a:xfrm>
              <a:prstGeom prst="chor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Chord 23"/>
              <p:cNvSpPr/>
              <p:nvPr/>
            </p:nvSpPr>
            <p:spPr>
              <a:xfrm rot="12014868">
                <a:off x="7243699" y="2128346"/>
                <a:ext cx="557561" cy="555703"/>
              </a:xfrm>
              <a:prstGeom prst="chor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5" name="TextBox 24"/>
              <p:cNvSpPr txBox="1"/>
              <p:nvPr/>
            </p:nvSpPr>
            <p:spPr>
              <a:xfrm>
                <a:off x="5313308" y="1897557"/>
                <a:ext cx="1319716" cy="495152"/>
              </a:xfrm>
              <a:prstGeom prst="rect">
                <a:avLst/>
              </a:prstGeom>
              <a:noFill/>
            </p:spPr>
            <p:txBody>
              <a:bodyPr wrap="square" rtlCol="0">
                <a:spAutoFit/>
              </a:bodyPr>
              <a:lstStyle/>
              <a:p>
                <a:r>
                  <a:rPr lang="fa-IR" dirty="0"/>
                  <a:t>50/50</a:t>
                </a:r>
                <a:endParaRPr lang="en-US" dirty="0"/>
              </a:p>
            </p:txBody>
          </p:sp>
          <p:sp>
            <p:nvSpPr>
              <p:cNvPr id="26" name="TextBox 25"/>
              <p:cNvSpPr txBox="1"/>
              <p:nvPr/>
            </p:nvSpPr>
            <p:spPr>
              <a:xfrm>
                <a:off x="7880192" y="2221531"/>
                <a:ext cx="1529068" cy="495152"/>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27" name="TextBox 26"/>
              <p:cNvSpPr txBox="1"/>
              <p:nvPr/>
            </p:nvSpPr>
            <p:spPr>
              <a:xfrm>
                <a:off x="4544546" y="4732744"/>
                <a:ext cx="1471534" cy="495152"/>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28" name="TextBox 27"/>
              <p:cNvSpPr txBox="1"/>
              <p:nvPr/>
            </p:nvSpPr>
            <p:spPr>
              <a:xfrm>
                <a:off x="1724591" y="2221531"/>
                <a:ext cx="2547489" cy="495152"/>
              </a:xfrm>
              <a:prstGeom prst="rect">
                <a:avLst/>
              </a:prstGeom>
              <a:noFill/>
            </p:spPr>
            <p:txBody>
              <a:bodyPr wrap="square" rtlCol="0">
                <a:spAutoFit/>
              </a:bodyPr>
              <a:lstStyle/>
              <a:p>
                <a:r>
                  <a:rPr lang="fa-IR" dirty="0">
                    <a:cs typeface="B Titr" panose="00000700000000000000" pitchFamily="2" charset="-78"/>
                  </a:rPr>
                  <a:t>چشمه تک-فوتون</a:t>
                </a:r>
              </a:p>
            </p:txBody>
          </p:sp>
          <p:sp>
            <p:nvSpPr>
              <p:cNvPr id="29" name="Flowchart: Connector 28"/>
              <p:cNvSpPr/>
              <p:nvPr/>
            </p:nvSpPr>
            <p:spPr>
              <a:xfrm>
                <a:off x="4320402" y="2279353"/>
                <a:ext cx="224143" cy="21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a-IR"/>
              </a:p>
            </p:txBody>
          </p:sp>
          <p:cxnSp>
            <p:nvCxnSpPr>
              <p:cNvPr id="30" name="Straight Arrow Connector 29"/>
              <p:cNvCxnSpPr/>
              <p:nvPr/>
            </p:nvCxnSpPr>
            <p:spPr>
              <a:xfrm>
                <a:off x="4560847" y="2386361"/>
                <a:ext cx="356839" cy="11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3806196" y="1561873"/>
              <a:ext cx="847493" cy="369332"/>
            </a:xfrm>
            <a:prstGeom prst="rect">
              <a:avLst/>
            </a:prstGeom>
            <a:noFill/>
          </p:spPr>
          <p:txBody>
            <a:bodyPr wrap="square" rtlCol="0">
              <a:spAutoFit/>
            </a:bodyPr>
            <a:lstStyle/>
            <a:p>
              <a:r>
                <a:rPr lang="fa-IR" b="1" dirty="0"/>
                <a:t>50%</a:t>
              </a:r>
              <a:endParaRPr lang="en-US" b="1" dirty="0"/>
            </a:p>
          </p:txBody>
        </p:sp>
        <p:sp>
          <p:nvSpPr>
            <p:cNvPr id="17" name="TextBox 16"/>
            <p:cNvSpPr txBox="1"/>
            <p:nvPr/>
          </p:nvSpPr>
          <p:spPr>
            <a:xfrm>
              <a:off x="3128741" y="2512414"/>
              <a:ext cx="847493" cy="369332"/>
            </a:xfrm>
            <a:prstGeom prst="rect">
              <a:avLst/>
            </a:prstGeom>
            <a:noFill/>
          </p:spPr>
          <p:txBody>
            <a:bodyPr wrap="square" rtlCol="0">
              <a:spAutoFit/>
            </a:bodyPr>
            <a:lstStyle/>
            <a:p>
              <a:r>
                <a:rPr lang="fa-IR" b="1" dirty="0"/>
                <a:t>50%</a:t>
              </a:r>
              <a:endParaRPr lang="en-US" b="1" dirty="0"/>
            </a:p>
          </p:txBody>
        </p:sp>
      </p:grpSp>
      <p:grpSp>
        <p:nvGrpSpPr>
          <p:cNvPr id="31" name="Group 30"/>
          <p:cNvGrpSpPr/>
          <p:nvPr/>
        </p:nvGrpSpPr>
        <p:grpSpPr>
          <a:xfrm>
            <a:off x="5999679" y="221540"/>
            <a:ext cx="5951529" cy="2681361"/>
            <a:chOff x="382282" y="3870452"/>
            <a:chExt cx="5951529" cy="2681361"/>
          </a:xfrm>
        </p:grpSpPr>
        <p:grpSp>
          <p:nvGrpSpPr>
            <p:cNvPr id="32" name="Group 31"/>
            <p:cNvGrpSpPr/>
            <p:nvPr/>
          </p:nvGrpSpPr>
          <p:grpSpPr>
            <a:xfrm>
              <a:off x="382282" y="3870452"/>
              <a:ext cx="5951529" cy="2650717"/>
              <a:chOff x="313601" y="3881768"/>
              <a:chExt cx="5951529" cy="2650717"/>
            </a:xfrm>
          </p:grpSpPr>
          <p:grpSp>
            <p:nvGrpSpPr>
              <p:cNvPr id="37" name="Group 36"/>
              <p:cNvGrpSpPr/>
              <p:nvPr/>
            </p:nvGrpSpPr>
            <p:grpSpPr>
              <a:xfrm>
                <a:off x="313601" y="3881768"/>
                <a:ext cx="5951529" cy="2650717"/>
                <a:chOff x="1787543" y="1823604"/>
                <a:chExt cx="8738962" cy="3563646"/>
              </a:xfrm>
            </p:grpSpPr>
            <p:cxnSp>
              <p:nvCxnSpPr>
                <p:cNvPr id="47" name="Straight Connector 46"/>
                <p:cNvCxnSpPr/>
                <p:nvPr/>
              </p:nvCxnSpPr>
              <p:spPr>
                <a:xfrm flipV="1">
                  <a:off x="4560847" y="2371293"/>
                  <a:ext cx="2927564" cy="15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5460378" y="2397512"/>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014329" y="2104792"/>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0" name="Chord 49"/>
                <p:cNvSpPr/>
                <p:nvPr/>
              </p:nvSpPr>
              <p:spPr>
                <a:xfrm rot="17522550">
                  <a:off x="7282412" y="4827707"/>
                  <a:ext cx="557561" cy="555703"/>
                </a:xfrm>
                <a:prstGeom prst="cho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hord 50"/>
                <p:cNvSpPr/>
                <p:nvPr/>
              </p:nvSpPr>
              <p:spPr>
                <a:xfrm rot="12014868">
                  <a:off x="8066153" y="3986037"/>
                  <a:ext cx="557561" cy="555703"/>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36987" y="1823604"/>
                  <a:ext cx="1338881" cy="496533"/>
                </a:xfrm>
                <a:prstGeom prst="rect">
                  <a:avLst/>
                </a:prstGeom>
                <a:noFill/>
              </p:spPr>
              <p:txBody>
                <a:bodyPr wrap="square" rtlCol="0">
                  <a:spAutoFit/>
                </a:bodyPr>
                <a:lstStyle/>
                <a:p>
                  <a:r>
                    <a:rPr lang="fa-IR" dirty="0"/>
                    <a:t>50/50</a:t>
                  </a:r>
                  <a:endParaRPr lang="en-US" dirty="0"/>
                </a:p>
              </p:txBody>
            </p:sp>
            <p:sp>
              <p:nvSpPr>
                <p:cNvPr id="53" name="TextBox 52"/>
                <p:cNvSpPr txBox="1"/>
                <p:nvPr/>
              </p:nvSpPr>
              <p:spPr>
                <a:xfrm>
                  <a:off x="8732873" y="4100618"/>
                  <a:ext cx="1761645" cy="496533"/>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54" name="TextBox 53"/>
                <p:cNvSpPr txBox="1"/>
                <p:nvPr/>
              </p:nvSpPr>
              <p:spPr>
                <a:xfrm>
                  <a:off x="7965299" y="4890717"/>
                  <a:ext cx="2561206" cy="496533"/>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55" name="TextBox 54"/>
                <p:cNvSpPr txBox="1"/>
                <p:nvPr/>
              </p:nvSpPr>
              <p:spPr>
                <a:xfrm>
                  <a:off x="1787543" y="2201695"/>
                  <a:ext cx="2481026" cy="496533"/>
                </a:xfrm>
                <a:prstGeom prst="rect">
                  <a:avLst/>
                </a:prstGeom>
                <a:noFill/>
              </p:spPr>
              <p:txBody>
                <a:bodyPr wrap="square" rtlCol="0">
                  <a:spAutoFit/>
                </a:bodyPr>
                <a:lstStyle/>
                <a:p>
                  <a:r>
                    <a:rPr lang="fa-IR" dirty="0">
                      <a:cs typeface="B Titr" panose="00000700000000000000" pitchFamily="2" charset="-78"/>
                    </a:rPr>
                    <a:t>چشمه تک-فوتون</a:t>
                  </a:r>
                </a:p>
              </p:txBody>
            </p:sp>
            <p:sp>
              <p:nvSpPr>
                <p:cNvPr id="56" name="Flowchart: Connector 55"/>
                <p:cNvSpPr/>
                <p:nvPr/>
              </p:nvSpPr>
              <p:spPr>
                <a:xfrm>
                  <a:off x="4320402" y="2279353"/>
                  <a:ext cx="224143" cy="21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a-IR"/>
                </a:p>
              </p:txBody>
            </p:sp>
            <p:cxnSp>
              <p:nvCxnSpPr>
                <p:cNvPr id="57" name="Straight Arrow Connector 56"/>
                <p:cNvCxnSpPr/>
                <p:nvPr/>
              </p:nvCxnSpPr>
              <p:spPr>
                <a:xfrm>
                  <a:off x="4560847" y="2386361"/>
                  <a:ext cx="356839" cy="11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8" name="Straight Connector 37"/>
              <p:cNvCxnSpPr/>
              <p:nvPr/>
            </p:nvCxnSpPr>
            <p:spPr>
              <a:xfrm>
                <a:off x="4206961" y="4289151"/>
                <a:ext cx="10126" cy="1396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814926" y="5699250"/>
                <a:ext cx="1417091" cy="10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913312" y="5489813"/>
                <a:ext cx="607549" cy="41887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17101" y="5613316"/>
                <a:ext cx="395649" cy="234087"/>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998260" y="4148136"/>
                <a:ext cx="395649" cy="234087"/>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462547" y="5814223"/>
                <a:ext cx="736653" cy="274717"/>
              </a:xfrm>
              <a:prstGeom prst="rect">
                <a:avLst/>
              </a:prstGeom>
              <a:noFill/>
            </p:spPr>
            <p:txBody>
              <a:bodyPr wrap="square" rtlCol="0">
                <a:spAutoFit/>
              </a:bodyPr>
              <a:lstStyle/>
              <a:p>
                <a:r>
                  <a:rPr lang="fa-IR" dirty="0">
                    <a:cs typeface="B Titr" panose="00000700000000000000" pitchFamily="2" charset="-78"/>
                  </a:rPr>
                  <a:t>آینه</a:t>
                </a:r>
              </a:p>
            </p:txBody>
          </p:sp>
          <p:sp>
            <p:nvSpPr>
              <p:cNvPr id="44" name="TextBox 43"/>
              <p:cNvSpPr txBox="1"/>
              <p:nvPr/>
            </p:nvSpPr>
            <p:spPr>
              <a:xfrm>
                <a:off x="4205861" y="3978954"/>
                <a:ext cx="736653" cy="274717"/>
              </a:xfrm>
              <a:prstGeom prst="rect">
                <a:avLst/>
              </a:prstGeom>
              <a:noFill/>
            </p:spPr>
            <p:txBody>
              <a:bodyPr wrap="square" rtlCol="0">
                <a:spAutoFit/>
              </a:bodyPr>
              <a:lstStyle/>
              <a:p>
                <a:r>
                  <a:rPr lang="fa-IR" dirty="0">
                    <a:cs typeface="B Titr" panose="00000700000000000000" pitchFamily="2" charset="-78"/>
                  </a:rPr>
                  <a:t>آینه</a:t>
                </a:r>
              </a:p>
            </p:txBody>
          </p:sp>
          <p:cxnSp>
            <p:nvCxnSpPr>
              <p:cNvPr id="45" name="Straight Connector 44"/>
              <p:cNvCxnSpPr/>
              <p:nvPr/>
            </p:nvCxnSpPr>
            <p:spPr>
              <a:xfrm>
                <a:off x="4206961" y="5720875"/>
                <a:ext cx="22220" cy="5152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4244464" y="5685395"/>
                <a:ext cx="485543" cy="1658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33" name="TextBox 32"/>
            <p:cNvSpPr txBox="1"/>
            <p:nvPr/>
          </p:nvSpPr>
          <p:spPr>
            <a:xfrm>
              <a:off x="5011195" y="5172838"/>
              <a:ext cx="847493" cy="369332"/>
            </a:xfrm>
            <a:prstGeom prst="rect">
              <a:avLst/>
            </a:prstGeom>
            <a:noFill/>
          </p:spPr>
          <p:txBody>
            <a:bodyPr wrap="square" rtlCol="0">
              <a:spAutoFit/>
            </a:bodyPr>
            <a:lstStyle/>
            <a:p>
              <a:r>
                <a:rPr lang="fa-IR" b="1" dirty="0"/>
                <a:t>100%</a:t>
              </a:r>
              <a:endParaRPr lang="en-US" b="1" dirty="0"/>
            </a:p>
          </p:txBody>
        </p:sp>
        <p:sp>
          <p:nvSpPr>
            <p:cNvPr id="34" name="TextBox 33"/>
            <p:cNvSpPr txBox="1"/>
            <p:nvPr/>
          </p:nvSpPr>
          <p:spPr>
            <a:xfrm>
              <a:off x="3438698" y="6182481"/>
              <a:ext cx="847493" cy="369332"/>
            </a:xfrm>
            <a:prstGeom prst="rect">
              <a:avLst/>
            </a:prstGeom>
            <a:noFill/>
          </p:spPr>
          <p:txBody>
            <a:bodyPr wrap="square" rtlCol="0">
              <a:spAutoFit/>
            </a:bodyPr>
            <a:lstStyle/>
            <a:p>
              <a:r>
                <a:rPr lang="fa-IR" b="1" dirty="0"/>
                <a:t>0%</a:t>
              </a:r>
              <a:endParaRPr lang="en-US" b="1" dirty="0"/>
            </a:p>
          </p:txBody>
        </p:sp>
        <p:sp>
          <p:nvSpPr>
            <p:cNvPr id="35" name="Rectangle 34"/>
            <p:cNvSpPr/>
            <p:nvPr/>
          </p:nvSpPr>
          <p:spPr>
            <a:xfrm>
              <a:off x="4267137" y="4575986"/>
              <a:ext cx="748923" cy="369332"/>
            </a:xfrm>
            <a:prstGeom prst="rect">
              <a:avLst/>
            </a:prstGeom>
          </p:spPr>
          <p:txBody>
            <a:bodyPr wrap="none">
              <a:spAutoFit/>
            </a:bodyPr>
            <a:lstStyle/>
            <a:p>
              <a:r>
                <a:rPr lang="fa-IR" dirty="0">
                  <a:cs typeface="B Titr" panose="00000700000000000000" pitchFamily="2" charset="-78"/>
                </a:rPr>
                <a:t>مسیر 2</a:t>
              </a:r>
              <a:endParaRPr lang="fa-IR" dirty="0"/>
            </a:p>
          </p:txBody>
        </p:sp>
        <p:sp>
          <p:nvSpPr>
            <p:cNvPr id="36" name="Rectangle 35"/>
            <p:cNvSpPr/>
            <p:nvPr/>
          </p:nvSpPr>
          <p:spPr>
            <a:xfrm>
              <a:off x="2049061" y="4817755"/>
              <a:ext cx="720069" cy="369332"/>
            </a:xfrm>
            <a:prstGeom prst="rect">
              <a:avLst/>
            </a:prstGeom>
          </p:spPr>
          <p:txBody>
            <a:bodyPr wrap="none">
              <a:spAutoFit/>
            </a:bodyPr>
            <a:lstStyle/>
            <a:p>
              <a:r>
                <a:rPr lang="fa-IR" dirty="0">
                  <a:cs typeface="B Titr" panose="00000700000000000000" pitchFamily="2" charset="-78"/>
                </a:rPr>
                <a:t>مسیر 1</a:t>
              </a:r>
              <a:endParaRPr lang="fa-IR" dirty="0"/>
            </a:p>
          </p:txBody>
        </p:sp>
      </p:grpSp>
      <p:sp>
        <p:nvSpPr>
          <p:cNvPr id="58" name="Rectangle 57">
            <a:extLst>
              <a:ext uri="{FF2B5EF4-FFF2-40B4-BE49-F238E27FC236}">
                <a16:creationId xmlns:a16="http://schemas.microsoft.com/office/drawing/2014/main" id="{B98A1D61-3422-44BC-AA8A-ABA16620B537}"/>
              </a:ext>
            </a:extLst>
          </p:cNvPr>
          <p:cNvSpPr/>
          <p:nvPr/>
        </p:nvSpPr>
        <p:spPr>
          <a:xfrm>
            <a:off x="1827374" y="5744702"/>
            <a:ext cx="5757944" cy="369332"/>
          </a:xfrm>
          <a:prstGeom prst="rect">
            <a:avLst/>
          </a:prstGeom>
        </p:spPr>
        <p:txBody>
          <a:bodyPr wrap="square">
            <a:spAutoFit/>
          </a:bodyPr>
          <a:lstStyle/>
          <a:p>
            <a:pPr algn="just" rtl="1"/>
            <a:r>
              <a:rPr lang="fa-IR" dirty="0">
                <a:cs typeface="B Titr" panose="00000700000000000000" pitchFamily="2" charset="-78"/>
              </a:rPr>
              <a:t>(مسیر 2 ) ضریب ب + (مسیر 1 ) ضریب الف</a:t>
            </a:r>
            <a:r>
              <a:rPr lang="en-US" dirty="0">
                <a:cs typeface="B Titr" panose="00000700000000000000" pitchFamily="2" charset="-78"/>
              </a:rPr>
              <a:t> = </a:t>
            </a:r>
            <a:r>
              <a:rPr lang="fa-IR" dirty="0">
                <a:cs typeface="B Titr" panose="00000700000000000000" pitchFamily="2" charset="-78"/>
              </a:rPr>
              <a:t>برهم نهی کوانتومی</a:t>
            </a:r>
          </a:p>
        </p:txBody>
      </p:sp>
      <p:sp>
        <p:nvSpPr>
          <p:cNvPr id="59" name="Rectangle 58"/>
          <p:cNvSpPr/>
          <p:nvPr/>
        </p:nvSpPr>
        <p:spPr>
          <a:xfrm>
            <a:off x="299376" y="5001456"/>
            <a:ext cx="1694695" cy="369332"/>
          </a:xfrm>
          <a:prstGeom prst="rect">
            <a:avLst/>
          </a:prstGeom>
        </p:spPr>
        <p:txBody>
          <a:bodyPr wrap="none">
            <a:spAutoFit/>
          </a:bodyPr>
          <a:lstStyle/>
          <a:p>
            <a:r>
              <a:rPr lang="fa-IR" dirty="0">
                <a:cs typeface="B Titr" panose="00000700000000000000" pitchFamily="2" charset="-78"/>
              </a:rPr>
              <a:t>مسیر حرکت فوتون</a:t>
            </a:r>
            <a:endParaRPr lang="en-US" dirty="0"/>
          </a:p>
        </p:txBody>
      </p:sp>
      <p:cxnSp>
        <p:nvCxnSpPr>
          <p:cNvPr id="60" name="Elbow Connector 59"/>
          <p:cNvCxnSpPr>
            <a:stCxn id="59" idx="2"/>
          </p:cNvCxnSpPr>
          <p:nvPr/>
        </p:nvCxnSpPr>
        <p:spPr>
          <a:xfrm rot="16200000" flipH="1">
            <a:off x="1235912" y="5281599"/>
            <a:ext cx="545622" cy="723999"/>
          </a:xfrm>
          <a:prstGeom prst="bentConnector2">
            <a:avLst/>
          </a:prstGeom>
          <a:ln w="76200">
            <a:solidFill>
              <a:srgbClr val="00B050"/>
            </a:solidFill>
            <a:tailEnd type="triangle"/>
          </a:ln>
        </p:spPr>
        <p:style>
          <a:lnRef idx="2">
            <a:schemeClr val="accent2"/>
          </a:lnRef>
          <a:fillRef idx="0">
            <a:schemeClr val="accent2"/>
          </a:fillRef>
          <a:effectRef idx="1">
            <a:schemeClr val="accent2"/>
          </a:effectRef>
          <a:fontRef idx="minor">
            <a:schemeClr val="tx1"/>
          </a:fontRef>
        </p:style>
      </p:cxnSp>
      <p:pic>
        <p:nvPicPr>
          <p:cNvPr id="61" name="Picture 60">
            <a:extLst>
              <a:ext uri="{FF2B5EF4-FFF2-40B4-BE49-F238E27FC236}">
                <a16:creationId xmlns:a16="http://schemas.microsoft.com/office/drawing/2014/main" id="{E9AF3705-19D2-4683-98A2-FADFB0A4A9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4643" y="3338946"/>
            <a:ext cx="3327696" cy="2440311"/>
          </a:xfrm>
          <a:prstGeom prst="rect">
            <a:avLst/>
          </a:prstGeom>
        </p:spPr>
      </p:pic>
      <p:pic>
        <p:nvPicPr>
          <p:cNvPr id="62" name="Picture 61"/>
          <p:cNvPicPr>
            <a:picLocks noChangeAspect="1"/>
          </p:cNvPicPr>
          <p:nvPr/>
        </p:nvPicPr>
        <p:blipFill>
          <a:blip r:embed="rId3"/>
          <a:stretch>
            <a:fillRect/>
          </a:stretch>
        </p:blipFill>
        <p:spPr>
          <a:xfrm>
            <a:off x="1994071" y="6349331"/>
            <a:ext cx="2362831" cy="381961"/>
          </a:xfrm>
          <a:prstGeom prst="rect">
            <a:avLst/>
          </a:prstGeom>
        </p:spPr>
      </p:pic>
      <p:pic>
        <p:nvPicPr>
          <p:cNvPr id="63" name="Picture 62"/>
          <p:cNvPicPr>
            <a:picLocks noChangeAspect="1"/>
          </p:cNvPicPr>
          <p:nvPr/>
        </p:nvPicPr>
        <p:blipFill>
          <a:blip r:embed="rId4"/>
          <a:stretch>
            <a:fillRect/>
          </a:stretch>
        </p:blipFill>
        <p:spPr>
          <a:xfrm>
            <a:off x="5049478" y="6338440"/>
            <a:ext cx="1454967" cy="386870"/>
          </a:xfrm>
          <a:prstGeom prst="rect">
            <a:avLst/>
          </a:prstGeom>
        </p:spPr>
      </p:pic>
      <p:grpSp>
        <p:nvGrpSpPr>
          <p:cNvPr id="64" name="Group 63"/>
          <p:cNvGrpSpPr/>
          <p:nvPr/>
        </p:nvGrpSpPr>
        <p:grpSpPr>
          <a:xfrm>
            <a:off x="7833267" y="5897508"/>
            <a:ext cx="4117941" cy="951256"/>
            <a:chOff x="186205" y="5866690"/>
            <a:chExt cx="4117941" cy="951256"/>
          </a:xfrm>
        </p:grpSpPr>
        <p:cxnSp>
          <p:nvCxnSpPr>
            <p:cNvPr id="65" name="Straight Connector 64"/>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67" name="Picture 66"/>
            <p:cNvPicPr>
              <a:picLocks noChangeAspect="1"/>
            </p:cNvPicPr>
            <p:nvPr/>
          </p:nvPicPr>
          <p:blipFill>
            <a:blip r:embed="rId6"/>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013272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7</a:t>
            </a:fld>
            <a:endParaRPr lang="fa-IR"/>
          </a:p>
        </p:txBody>
      </p:sp>
      <p:sp>
        <p:nvSpPr>
          <p:cNvPr id="9" name="TextBox 8"/>
          <p:cNvSpPr txBox="1"/>
          <p:nvPr/>
        </p:nvSpPr>
        <p:spPr>
          <a:xfrm>
            <a:off x="294176" y="216150"/>
            <a:ext cx="269840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Quantum Superposition </a:t>
            </a:r>
          </a:p>
        </p:txBody>
      </p:sp>
      <p:cxnSp>
        <p:nvCxnSpPr>
          <p:cNvPr id="10" name="Straight Connector 9"/>
          <p:cNvCxnSpPr/>
          <p:nvPr/>
        </p:nvCxnSpPr>
        <p:spPr>
          <a:xfrm>
            <a:off x="186204" y="650134"/>
            <a:ext cx="2614415" cy="564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grpSp>
        <p:nvGrpSpPr>
          <p:cNvPr id="11" name="Group 10"/>
          <p:cNvGrpSpPr/>
          <p:nvPr/>
        </p:nvGrpSpPr>
        <p:grpSpPr>
          <a:xfrm>
            <a:off x="2800619" y="848302"/>
            <a:ext cx="7065817" cy="2223256"/>
            <a:chOff x="217517" y="3828734"/>
            <a:chExt cx="8262908" cy="2754629"/>
          </a:xfrm>
        </p:grpSpPr>
        <p:pic>
          <p:nvPicPr>
            <p:cNvPr id="12" name="Picture 11" descr="qubit-representation-light.gif                                 00014CB1Joe's HD                       B9A819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992563"/>
              <a:ext cx="2617788" cy="1954212"/>
            </a:xfrm>
            <a:prstGeom prst="rect">
              <a:avLst/>
            </a:prstGeom>
            <a:noFill/>
            <a:extLst>
              <a:ext uri="{909E8E84-426E-40DD-AFC4-6F175D3DCCD1}">
                <a14:hiddenFill xmlns:a14="http://schemas.microsoft.com/office/drawing/2010/main">
                  <a:solidFill>
                    <a:srgbClr val="FFFFFF"/>
                  </a:solidFill>
                </a14:hiddenFill>
              </a:ext>
            </a:extLst>
          </p:spPr>
        </p:pic>
        <p:sp>
          <p:nvSpPr>
            <p:cNvPr id="13" name="Line 12"/>
            <p:cNvSpPr>
              <a:spLocks noChangeShapeType="1"/>
            </p:cNvSpPr>
            <p:nvPr/>
          </p:nvSpPr>
          <p:spPr bwMode="auto">
            <a:xfrm flipH="1" flipV="1">
              <a:off x="1447800" y="4602163"/>
              <a:ext cx="381000" cy="304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Line 13"/>
            <p:cNvSpPr>
              <a:spLocks noChangeShapeType="1"/>
            </p:cNvSpPr>
            <p:nvPr/>
          </p:nvSpPr>
          <p:spPr bwMode="auto">
            <a:xfrm flipH="1">
              <a:off x="1295400" y="5440363"/>
              <a:ext cx="609600" cy="3048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Text Box 14"/>
            <p:cNvSpPr txBox="1">
              <a:spLocks noChangeArrowheads="1"/>
            </p:cNvSpPr>
            <p:nvPr/>
          </p:nvSpPr>
          <p:spPr bwMode="auto">
            <a:xfrm>
              <a:off x="685803" y="4144963"/>
              <a:ext cx="1142998" cy="5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latin typeface="Times New Roman" panose="02020603050405020304" pitchFamily="18" charset="0"/>
                  <a:cs typeface="Times New Roman" panose="02020603050405020304" pitchFamily="18" charset="0"/>
                </a:rPr>
                <a:t>Excited State</a:t>
              </a:r>
              <a:endParaRPr lang="en-US" altLang="en-US" dirty="0">
                <a:latin typeface="Times New Roman" panose="02020603050405020304" pitchFamily="18" charset="0"/>
                <a:cs typeface="Times New Roman" panose="02020603050405020304" pitchFamily="18" charset="0"/>
              </a:endParaRPr>
            </a:p>
          </p:txBody>
        </p:sp>
        <p:sp>
          <p:nvSpPr>
            <p:cNvPr id="17" name="Text Box 15"/>
            <p:cNvSpPr txBox="1">
              <a:spLocks noChangeArrowheads="1"/>
            </p:cNvSpPr>
            <p:nvPr/>
          </p:nvSpPr>
          <p:spPr bwMode="auto">
            <a:xfrm>
              <a:off x="217517" y="5592763"/>
              <a:ext cx="1154084" cy="5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latin typeface="Times New Roman" panose="02020603050405020304" pitchFamily="18" charset="0"/>
                  <a:cs typeface="Times New Roman" panose="02020603050405020304" pitchFamily="18" charset="0"/>
                </a:rPr>
                <a:t>Ground State</a:t>
              </a:r>
              <a:endParaRPr lang="en-US" altLang="en-US" dirty="0">
                <a:latin typeface="Times New Roman" panose="02020603050405020304" pitchFamily="18" charset="0"/>
                <a:cs typeface="Times New Roman" panose="02020603050405020304" pitchFamily="18" charset="0"/>
              </a:endParaRPr>
            </a:p>
          </p:txBody>
        </p:sp>
        <p:sp>
          <p:nvSpPr>
            <p:cNvPr id="18" name="Text Box 16"/>
            <p:cNvSpPr txBox="1">
              <a:spLocks noChangeArrowheads="1"/>
            </p:cNvSpPr>
            <p:nvPr/>
          </p:nvSpPr>
          <p:spPr bwMode="auto">
            <a:xfrm>
              <a:off x="2362199" y="5470523"/>
              <a:ext cx="1028703" cy="34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latin typeface="Times New Roman" panose="02020603050405020304" pitchFamily="18" charset="0"/>
                  <a:cs typeface="Times New Roman" panose="02020603050405020304" pitchFamily="18" charset="0"/>
                </a:rPr>
                <a:t>Nucleus</a:t>
              </a:r>
              <a:endParaRPr lang="en-US" altLang="en-US" dirty="0">
                <a:latin typeface="Times New Roman" panose="02020603050405020304" pitchFamily="18" charset="0"/>
                <a:cs typeface="Times New Roman" panose="02020603050405020304" pitchFamily="18" charset="0"/>
              </a:endParaRPr>
            </a:p>
          </p:txBody>
        </p:sp>
        <p:sp>
          <p:nvSpPr>
            <p:cNvPr id="21" name="Text Box 17"/>
            <p:cNvSpPr txBox="1">
              <a:spLocks noChangeArrowheads="1"/>
            </p:cNvSpPr>
            <p:nvPr/>
          </p:nvSpPr>
          <p:spPr bwMode="auto">
            <a:xfrm>
              <a:off x="3043721" y="3828734"/>
              <a:ext cx="2805728" cy="572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latin typeface="Times New Roman" panose="02020603050405020304" pitchFamily="18" charset="0"/>
                  <a:cs typeface="Times New Roman" panose="02020603050405020304" pitchFamily="18" charset="0"/>
                </a:rPr>
                <a:t>Light pulse of frequency </a:t>
              </a:r>
              <a:r>
                <a:rPr lang="en-US" altLang="en-US" sz="1200" b="1" dirty="0">
                  <a:latin typeface="Times New Roman" panose="02020603050405020304" pitchFamily="18" charset="0"/>
                  <a:cs typeface="Times New Roman" panose="02020603050405020304" pitchFamily="18" charset="0"/>
                  <a:sym typeface="Symbol" panose="05050102010706020507" pitchFamily="18" charset="2"/>
                </a:rPr>
                <a:t> </a:t>
              </a:r>
              <a:r>
                <a:rPr lang="en-US" altLang="en-US" sz="1200" b="1" dirty="0">
                  <a:latin typeface="Times New Roman" panose="02020603050405020304" pitchFamily="18" charset="0"/>
                  <a:cs typeface="Times New Roman" panose="02020603050405020304" pitchFamily="18" charset="0"/>
                </a:rPr>
                <a:t>for time interval t</a:t>
              </a:r>
              <a:endParaRPr lang="en-US" altLang="en-US" dirty="0">
                <a:latin typeface="Times New Roman" panose="02020603050405020304" pitchFamily="18" charset="0"/>
                <a:cs typeface="Times New Roman" panose="02020603050405020304" pitchFamily="18" charset="0"/>
              </a:endParaRPr>
            </a:p>
          </p:txBody>
        </p:sp>
        <p:pic>
          <p:nvPicPr>
            <p:cNvPr id="22" name="Picture 18" descr="qubit-representation-excite.gif                                00014CB1Joe's HD                       B9A819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992563"/>
              <a:ext cx="2689225" cy="1954212"/>
            </a:xfrm>
            <a:prstGeom prst="rect">
              <a:avLst/>
            </a:prstGeom>
            <a:noFill/>
            <a:extLst>
              <a:ext uri="{909E8E84-426E-40DD-AFC4-6F175D3DCCD1}">
                <a14:hiddenFill xmlns:a14="http://schemas.microsoft.com/office/drawing/2010/main">
                  <a:solidFill>
                    <a:srgbClr val="FFFFFF"/>
                  </a:solidFill>
                </a14:hiddenFill>
              </a:ext>
            </a:extLst>
          </p:spPr>
        </p:pic>
        <p:sp>
          <p:nvSpPr>
            <p:cNvPr id="23" name="Line 19"/>
            <p:cNvSpPr>
              <a:spLocks noChangeShapeType="1"/>
            </p:cNvSpPr>
            <p:nvPr/>
          </p:nvSpPr>
          <p:spPr bwMode="auto">
            <a:xfrm flipH="1">
              <a:off x="3924300" y="5440363"/>
              <a:ext cx="0" cy="60960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20"/>
            <p:cNvSpPr txBox="1">
              <a:spLocks noChangeArrowheads="1"/>
            </p:cNvSpPr>
            <p:nvPr/>
          </p:nvSpPr>
          <p:spPr bwMode="auto">
            <a:xfrm>
              <a:off x="3581400" y="6003925"/>
              <a:ext cx="990599" cy="343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latin typeface="Times New Roman" panose="02020603050405020304" pitchFamily="18" charset="0"/>
                  <a:cs typeface="Times New Roman" panose="02020603050405020304" pitchFamily="18" charset="0"/>
                </a:rPr>
                <a:t>Electron</a:t>
              </a:r>
              <a:endParaRPr lang="en-US" altLang="en-US" dirty="0">
                <a:latin typeface="Times New Roman" panose="02020603050405020304" pitchFamily="18" charset="0"/>
                <a:cs typeface="Times New Roman" panose="02020603050405020304" pitchFamily="18" charset="0"/>
              </a:endParaRPr>
            </a:p>
          </p:txBody>
        </p:sp>
        <p:sp>
          <p:nvSpPr>
            <p:cNvPr id="25" name="AutoShape 23"/>
            <p:cNvSpPr>
              <a:spLocks noChangeArrowheads="1"/>
            </p:cNvSpPr>
            <p:nvPr/>
          </p:nvSpPr>
          <p:spPr bwMode="auto">
            <a:xfrm>
              <a:off x="2286000" y="6202363"/>
              <a:ext cx="1066800" cy="381000"/>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Text Box 24"/>
            <p:cNvSpPr txBox="1">
              <a:spLocks noChangeArrowheads="1"/>
            </p:cNvSpPr>
            <p:nvPr/>
          </p:nvSpPr>
          <p:spPr bwMode="auto">
            <a:xfrm>
              <a:off x="2286000" y="6201095"/>
              <a:ext cx="1233055" cy="3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Times New Roman" panose="02020603050405020304" pitchFamily="18" charset="0"/>
                  <a:cs typeface="Times New Roman" panose="02020603050405020304" pitchFamily="18" charset="0"/>
                </a:rPr>
                <a:t>State |0&gt;</a:t>
              </a:r>
              <a:endParaRPr lang="en-US" altLang="en-US" dirty="0">
                <a:latin typeface="Times New Roman" panose="02020603050405020304" pitchFamily="18" charset="0"/>
                <a:cs typeface="Times New Roman" panose="02020603050405020304" pitchFamily="18" charset="0"/>
              </a:endParaRPr>
            </a:p>
          </p:txBody>
        </p:sp>
        <p:sp>
          <p:nvSpPr>
            <p:cNvPr id="27" name="AutoShape 25"/>
            <p:cNvSpPr>
              <a:spLocks noChangeArrowheads="1"/>
            </p:cNvSpPr>
            <p:nvPr/>
          </p:nvSpPr>
          <p:spPr bwMode="auto">
            <a:xfrm>
              <a:off x="6553200" y="6202363"/>
              <a:ext cx="1066800" cy="381000"/>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Text Box 26"/>
            <p:cNvSpPr txBox="1">
              <a:spLocks noChangeArrowheads="1"/>
            </p:cNvSpPr>
            <p:nvPr/>
          </p:nvSpPr>
          <p:spPr bwMode="auto">
            <a:xfrm>
              <a:off x="6553200" y="6202024"/>
              <a:ext cx="1178096" cy="3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Times New Roman" panose="02020603050405020304" pitchFamily="18" charset="0"/>
                  <a:cs typeface="Times New Roman" panose="02020603050405020304" pitchFamily="18" charset="0"/>
                </a:rPr>
                <a:t>State |1&gt;</a:t>
              </a:r>
              <a:endParaRPr lang="en-US" altLang="en-US" dirty="0">
                <a:latin typeface="Times New Roman" panose="02020603050405020304" pitchFamily="18" charset="0"/>
                <a:cs typeface="Times New Roman" panose="02020603050405020304" pitchFamily="18" charset="0"/>
              </a:endParaRPr>
            </a:p>
          </p:txBody>
        </p:sp>
        <p:sp>
          <p:nvSpPr>
            <p:cNvPr id="29" name="Line 27"/>
            <p:cNvSpPr>
              <a:spLocks noChangeShapeType="1"/>
            </p:cNvSpPr>
            <p:nvPr/>
          </p:nvSpPr>
          <p:spPr bwMode="auto">
            <a:xfrm>
              <a:off x="4572000" y="5257800"/>
              <a:ext cx="838200" cy="0"/>
            </a:xfrm>
            <a:prstGeom prst="line">
              <a:avLst/>
            </a:prstGeom>
            <a:noFill/>
            <a:ln w="1079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 name="Group 29"/>
          <p:cNvGrpSpPr/>
          <p:nvPr/>
        </p:nvGrpSpPr>
        <p:grpSpPr>
          <a:xfrm>
            <a:off x="522830" y="3234127"/>
            <a:ext cx="7310437" cy="2719062"/>
            <a:chOff x="766763" y="1319538"/>
            <a:chExt cx="7310437" cy="2719062"/>
          </a:xfrm>
        </p:grpSpPr>
        <p:pic>
          <p:nvPicPr>
            <p:cNvPr id="31" name="Picture 4" descr="qubit-representation-light.gif                                 00014CB1Joe's HD                       B9A819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975" y="1447800"/>
              <a:ext cx="2617788" cy="1954213"/>
            </a:xfrm>
            <a:prstGeom prst="rect">
              <a:avLst/>
            </a:prstGeom>
            <a:noFill/>
            <a:extLst>
              <a:ext uri="{909E8E84-426E-40DD-AFC4-6F175D3DCCD1}">
                <a14:hiddenFill xmlns:a14="http://schemas.microsoft.com/office/drawing/2010/main">
                  <a:solidFill>
                    <a:srgbClr val="FFFFFF"/>
                  </a:solidFill>
                </a14:hiddenFill>
              </a:ext>
            </a:extLst>
          </p:spPr>
        </p:pic>
        <p:sp>
          <p:nvSpPr>
            <p:cNvPr id="32" name="Text Box 5"/>
            <p:cNvSpPr txBox="1">
              <a:spLocks noChangeArrowheads="1"/>
            </p:cNvSpPr>
            <p:nvPr/>
          </p:nvSpPr>
          <p:spPr bwMode="auto">
            <a:xfrm>
              <a:off x="766763" y="1319538"/>
              <a:ext cx="29679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1200" b="1" dirty="0">
                  <a:latin typeface="Times New Roman" panose="02020603050405020304" pitchFamily="18" charset="0"/>
                  <a:cs typeface="Times New Roman" panose="02020603050405020304" pitchFamily="18" charset="0"/>
                </a:rPr>
                <a:t>Light pulse of frequency </a:t>
              </a:r>
              <a:r>
                <a:rPr lang="en-US" altLang="en-US" sz="1200" b="1" dirty="0">
                  <a:latin typeface="Times New Roman" panose="02020603050405020304" pitchFamily="18" charset="0"/>
                  <a:cs typeface="Times New Roman" panose="02020603050405020304" pitchFamily="18" charset="0"/>
                  <a:sym typeface="Symbol" panose="05050102010706020507" pitchFamily="18" charset="2"/>
                </a:rPr>
                <a:t></a:t>
              </a:r>
              <a:r>
                <a:rPr lang="en-US" altLang="en-US" sz="1200" b="1" dirty="0">
                  <a:latin typeface="Times New Roman" panose="02020603050405020304" pitchFamily="18" charset="0"/>
                  <a:cs typeface="Times New Roman" panose="02020603050405020304" pitchFamily="18" charset="0"/>
                </a:rPr>
                <a:t> for time interval t/2</a:t>
              </a:r>
              <a:endParaRPr lang="en-US" altLang="en-US" dirty="0">
                <a:latin typeface="Times New Roman" panose="02020603050405020304" pitchFamily="18" charset="0"/>
                <a:cs typeface="Times New Roman" panose="02020603050405020304" pitchFamily="18" charset="0"/>
              </a:endParaRPr>
            </a:p>
          </p:txBody>
        </p:sp>
        <p:sp>
          <p:nvSpPr>
            <p:cNvPr id="33" name="Line 6"/>
            <p:cNvSpPr>
              <a:spLocks noChangeShapeType="1"/>
            </p:cNvSpPr>
            <p:nvPr/>
          </p:nvSpPr>
          <p:spPr bwMode="auto">
            <a:xfrm>
              <a:off x="4244975" y="2819400"/>
              <a:ext cx="838200" cy="0"/>
            </a:xfrm>
            <a:prstGeom prst="line">
              <a:avLst/>
            </a:prstGeom>
            <a:noFill/>
            <a:ln w="10795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7"/>
            <p:cNvSpPr>
              <a:spLocks noChangeArrowheads="1"/>
            </p:cNvSpPr>
            <p:nvPr/>
          </p:nvSpPr>
          <p:spPr bwMode="auto">
            <a:xfrm>
              <a:off x="1882775" y="3657600"/>
              <a:ext cx="1066800" cy="381000"/>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Text Box 8"/>
            <p:cNvSpPr txBox="1">
              <a:spLocks noChangeArrowheads="1"/>
            </p:cNvSpPr>
            <p:nvPr/>
          </p:nvSpPr>
          <p:spPr bwMode="auto">
            <a:xfrm>
              <a:off x="1955538" y="3708400"/>
              <a:ext cx="1100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Times New Roman" panose="02020603050405020304" pitchFamily="18" charset="0"/>
                  <a:cs typeface="Times New Roman" panose="02020603050405020304" pitchFamily="18" charset="0"/>
                </a:rPr>
                <a:t>State |0&gt;</a:t>
              </a:r>
              <a:endParaRPr lang="en-US" altLang="en-US" dirty="0">
                <a:latin typeface="Times New Roman" panose="02020603050405020304" pitchFamily="18" charset="0"/>
                <a:cs typeface="Times New Roman" panose="02020603050405020304" pitchFamily="18" charset="0"/>
              </a:endParaRPr>
            </a:p>
          </p:txBody>
        </p:sp>
        <p:sp>
          <p:nvSpPr>
            <p:cNvPr id="36" name="AutoShape 9"/>
            <p:cNvSpPr>
              <a:spLocks noChangeArrowheads="1"/>
            </p:cNvSpPr>
            <p:nvPr/>
          </p:nvSpPr>
          <p:spPr bwMode="auto">
            <a:xfrm>
              <a:off x="6034088" y="3657600"/>
              <a:ext cx="1487487" cy="381000"/>
            </a:xfrm>
            <a:prstGeom prst="roundRect">
              <a:avLst>
                <a:gd name="adj" fmla="val 16667"/>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Text Box 10"/>
            <p:cNvSpPr txBox="1">
              <a:spLocks noChangeArrowheads="1"/>
            </p:cNvSpPr>
            <p:nvPr/>
          </p:nvSpPr>
          <p:spPr bwMode="auto">
            <a:xfrm>
              <a:off x="6073767" y="3708400"/>
              <a:ext cx="154942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1400" b="1" dirty="0">
                  <a:latin typeface="Times New Roman" panose="02020603050405020304" pitchFamily="18" charset="0"/>
                  <a:cs typeface="Times New Roman" panose="02020603050405020304" pitchFamily="18" charset="0"/>
                </a:rPr>
                <a:t>State |0&gt; + |1&gt;</a:t>
              </a:r>
              <a:endParaRPr lang="en-US" altLang="en-US" dirty="0">
                <a:latin typeface="Times New Roman" panose="02020603050405020304" pitchFamily="18" charset="0"/>
                <a:cs typeface="Times New Roman" panose="02020603050405020304" pitchFamily="18" charset="0"/>
              </a:endParaRPr>
            </a:p>
          </p:txBody>
        </p:sp>
        <p:pic>
          <p:nvPicPr>
            <p:cNvPr id="38" name="Picture 11" descr="qubit-representation-super.gif                                 00014CB1Joe's HD                       B9A819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7975" y="1447800"/>
              <a:ext cx="2689225" cy="19542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9" name="Group 38"/>
          <p:cNvGrpSpPr/>
          <p:nvPr/>
        </p:nvGrpSpPr>
        <p:grpSpPr>
          <a:xfrm>
            <a:off x="7833267" y="5897508"/>
            <a:ext cx="4117941" cy="951256"/>
            <a:chOff x="186205" y="5866690"/>
            <a:chExt cx="4117941" cy="951256"/>
          </a:xfrm>
        </p:grpSpPr>
        <p:cxnSp>
          <p:nvCxnSpPr>
            <p:cNvPr id="40" name="Straight Connector 39"/>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42" name="Picture 41"/>
            <p:cNvPicPr>
              <a:picLocks noChangeAspect="1"/>
            </p:cNvPicPr>
            <p:nvPr/>
          </p:nvPicPr>
          <p:blipFill>
            <a:blip r:embed="rId6"/>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35853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8</a:t>
            </a:fld>
            <a:endParaRPr lang="fa-IR"/>
          </a:p>
        </p:txBody>
      </p:sp>
      <p:sp>
        <p:nvSpPr>
          <p:cNvPr id="9" name="TextBox 8"/>
          <p:cNvSpPr txBox="1"/>
          <p:nvPr/>
        </p:nvSpPr>
        <p:spPr>
          <a:xfrm>
            <a:off x="294176" y="216150"/>
            <a:ext cx="2698405" cy="36933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Quantum Superposition </a:t>
            </a:r>
          </a:p>
        </p:txBody>
      </p:sp>
      <p:cxnSp>
        <p:nvCxnSpPr>
          <p:cNvPr id="10" name="Straight Connector 9"/>
          <p:cNvCxnSpPr/>
          <p:nvPr/>
        </p:nvCxnSpPr>
        <p:spPr>
          <a:xfrm>
            <a:off x="186204" y="650134"/>
            <a:ext cx="2614415" cy="564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grpSp>
        <p:nvGrpSpPr>
          <p:cNvPr id="39" name="Group 38"/>
          <p:cNvGrpSpPr/>
          <p:nvPr/>
        </p:nvGrpSpPr>
        <p:grpSpPr>
          <a:xfrm>
            <a:off x="186204" y="1834030"/>
            <a:ext cx="5951529" cy="2681361"/>
            <a:chOff x="382282" y="3870452"/>
            <a:chExt cx="5951529" cy="2681361"/>
          </a:xfrm>
        </p:grpSpPr>
        <p:grpSp>
          <p:nvGrpSpPr>
            <p:cNvPr id="40" name="Group 39"/>
            <p:cNvGrpSpPr/>
            <p:nvPr/>
          </p:nvGrpSpPr>
          <p:grpSpPr>
            <a:xfrm>
              <a:off x="382282" y="3870452"/>
              <a:ext cx="5951529" cy="2650717"/>
              <a:chOff x="313601" y="3881768"/>
              <a:chExt cx="5951529" cy="2650717"/>
            </a:xfrm>
          </p:grpSpPr>
          <p:grpSp>
            <p:nvGrpSpPr>
              <p:cNvPr id="45" name="Group 44"/>
              <p:cNvGrpSpPr/>
              <p:nvPr/>
            </p:nvGrpSpPr>
            <p:grpSpPr>
              <a:xfrm>
                <a:off x="313601" y="3881768"/>
                <a:ext cx="5951529" cy="2650717"/>
                <a:chOff x="1787543" y="1823604"/>
                <a:chExt cx="8738962" cy="3563646"/>
              </a:xfrm>
            </p:grpSpPr>
            <p:cxnSp>
              <p:nvCxnSpPr>
                <p:cNvPr id="55" name="Straight Connector 54"/>
                <p:cNvCxnSpPr/>
                <p:nvPr/>
              </p:nvCxnSpPr>
              <p:spPr>
                <a:xfrm flipV="1">
                  <a:off x="4560847" y="2371293"/>
                  <a:ext cx="2927564" cy="15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5460378" y="2397512"/>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5014329" y="2104792"/>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8" name="Chord 57"/>
                <p:cNvSpPr/>
                <p:nvPr/>
              </p:nvSpPr>
              <p:spPr>
                <a:xfrm rot="17522550">
                  <a:off x="7282412" y="4827707"/>
                  <a:ext cx="557561" cy="555703"/>
                </a:xfrm>
                <a:prstGeom prst="cho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Chord 58"/>
                <p:cNvSpPr/>
                <p:nvPr/>
              </p:nvSpPr>
              <p:spPr>
                <a:xfrm rot="12014868">
                  <a:off x="8066153" y="3986037"/>
                  <a:ext cx="557561" cy="555703"/>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5236987" y="1823604"/>
                  <a:ext cx="1338881" cy="496533"/>
                </a:xfrm>
                <a:prstGeom prst="rect">
                  <a:avLst/>
                </a:prstGeom>
                <a:noFill/>
              </p:spPr>
              <p:txBody>
                <a:bodyPr wrap="square" rtlCol="0">
                  <a:spAutoFit/>
                </a:bodyPr>
                <a:lstStyle/>
                <a:p>
                  <a:r>
                    <a:rPr lang="fa-IR" dirty="0"/>
                    <a:t>50/50</a:t>
                  </a:r>
                  <a:endParaRPr lang="en-US" dirty="0"/>
                </a:p>
              </p:txBody>
            </p:sp>
            <p:sp>
              <p:nvSpPr>
                <p:cNvPr id="61" name="TextBox 60"/>
                <p:cNvSpPr txBox="1"/>
                <p:nvPr/>
              </p:nvSpPr>
              <p:spPr>
                <a:xfrm>
                  <a:off x="8732873" y="4100618"/>
                  <a:ext cx="1761645" cy="496533"/>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62" name="TextBox 61"/>
                <p:cNvSpPr txBox="1"/>
                <p:nvPr/>
              </p:nvSpPr>
              <p:spPr>
                <a:xfrm>
                  <a:off x="7965299" y="4890717"/>
                  <a:ext cx="2561206" cy="496533"/>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63" name="TextBox 62"/>
                <p:cNvSpPr txBox="1"/>
                <p:nvPr/>
              </p:nvSpPr>
              <p:spPr>
                <a:xfrm>
                  <a:off x="1787543" y="2201695"/>
                  <a:ext cx="2481026" cy="496533"/>
                </a:xfrm>
                <a:prstGeom prst="rect">
                  <a:avLst/>
                </a:prstGeom>
                <a:noFill/>
              </p:spPr>
              <p:txBody>
                <a:bodyPr wrap="square" rtlCol="0">
                  <a:spAutoFit/>
                </a:bodyPr>
                <a:lstStyle/>
                <a:p>
                  <a:r>
                    <a:rPr lang="fa-IR" dirty="0">
                      <a:cs typeface="B Titr" panose="00000700000000000000" pitchFamily="2" charset="-78"/>
                    </a:rPr>
                    <a:t>چشمه تک-فوتون</a:t>
                  </a:r>
                </a:p>
              </p:txBody>
            </p:sp>
            <p:sp>
              <p:nvSpPr>
                <p:cNvPr id="64" name="Flowchart: Connector 63"/>
                <p:cNvSpPr/>
                <p:nvPr/>
              </p:nvSpPr>
              <p:spPr>
                <a:xfrm>
                  <a:off x="4320402" y="2279353"/>
                  <a:ext cx="224143" cy="21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a-IR"/>
                </a:p>
              </p:txBody>
            </p:sp>
            <p:cxnSp>
              <p:nvCxnSpPr>
                <p:cNvPr id="65" name="Straight Arrow Connector 64"/>
                <p:cNvCxnSpPr/>
                <p:nvPr/>
              </p:nvCxnSpPr>
              <p:spPr>
                <a:xfrm>
                  <a:off x="4560847" y="2386361"/>
                  <a:ext cx="356839" cy="11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6" name="Straight Connector 45"/>
              <p:cNvCxnSpPr/>
              <p:nvPr/>
            </p:nvCxnSpPr>
            <p:spPr>
              <a:xfrm>
                <a:off x="4206961" y="4289151"/>
                <a:ext cx="10126" cy="1396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814926" y="5699250"/>
                <a:ext cx="1417091" cy="108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913312" y="5489813"/>
                <a:ext cx="607549" cy="41887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617101" y="5613316"/>
                <a:ext cx="395649" cy="234087"/>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98260" y="4148136"/>
                <a:ext cx="395649" cy="234087"/>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462547" y="5814223"/>
                <a:ext cx="736653" cy="274717"/>
              </a:xfrm>
              <a:prstGeom prst="rect">
                <a:avLst/>
              </a:prstGeom>
              <a:noFill/>
            </p:spPr>
            <p:txBody>
              <a:bodyPr wrap="square" rtlCol="0">
                <a:spAutoFit/>
              </a:bodyPr>
              <a:lstStyle/>
              <a:p>
                <a:r>
                  <a:rPr lang="fa-IR" dirty="0">
                    <a:cs typeface="B Titr" panose="00000700000000000000" pitchFamily="2" charset="-78"/>
                  </a:rPr>
                  <a:t>آینه</a:t>
                </a:r>
              </a:p>
            </p:txBody>
          </p:sp>
          <p:sp>
            <p:nvSpPr>
              <p:cNvPr id="52" name="TextBox 51"/>
              <p:cNvSpPr txBox="1"/>
              <p:nvPr/>
            </p:nvSpPr>
            <p:spPr>
              <a:xfrm>
                <a:off x="4205861" y="3978954"/>
                <a:ext cx="736653" cy="274717"/>
              </a:xfrm>
              <a:prstGeom prst="rect">
                <a:avLst/>
              </a:prstGeom>
              <a:noFill/>
            </p:spPr>
            <p:txBody>
              <a:bodyPr wrap="square" rtlCol="0">
                <a:spAutoFit/>
              </a:bodyPr>
              <a:lstStyle/>
              <a:p>
                <a:r>
                  <a:rPr lang="fa-IR" dirty="0">
                    <a:cs typeface="B Titr" panose="00000700000000000000" pitchFamily="2" charset="-78"/>
                  </a:rPr>
                  <a:t>آینه</a:t>
                </a:r>
              </a:p>
            </p:txBody>
          </p:sp>
          <p:cxnSp>
            <p:nvCxnSpPr>
              <p:cNvPr id="53" name="Straight Connector 52"/>
              <p:cNvCxnSpPr/>
              <p:nvPr/>
            </p:nvCxnSpPr>
            <p:spPr>
              <a:xfrm>
                <a:off x="4206961" y="5720875"/>
                <a:ext cx="22220" cy="5152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4244464" y="5685395"/>
                <a:ext cx="485543" cy="1658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5011195" y="5172838"/>
              <a:ext cx="847493" cy="369332"/>
            </a:xfrm>
            <a:prstGeom prst="rect">
              <a:avLst/>
            </a:prstGeom>
            <a:noFill/>
          </p:spPr>
          <p:txBody>
            <a:bodyPr wrap="square" rtlCol="0">
              <a:spAutoFit/>
            </a:bodyPr>
            <a:lstStyle/>
            <a:p>
              <a:r>
                <a:rPr lang="fa-IR" b="1" dirty="0"/>
                <a:t>100%</a:t>
              </a:r>
              <a:endParaRPr lang="en-US" b="1" dirty="0"/>
            </a:p>
          </p:txBody>
        </p:sp>
        <p:sp>
          <p:nvSpPr>
            <p:cNvPr id="42" name="TextBox 41"/>
            <p:cNvSpPr txBox="1"/>
            <p:nvPr/>
          </p:nvSpPr>
          <p:spPr>
            <a:xfrm>
              <a:off x="3438698" y="6182481"/>
              <a:ext cx="847493" cy="369332"/>
            </a:xfrm>
            <a:prstGeom prst="rect">
              <a:avLst/>
            </a:prstGeom>
            <a:noFill/>
          </p:spPr>
          <p:txBody>
            <a:bodyPr wrap="square" rtlCol="0">
              <a:spAutoFit/>
            </a:bodyPr>
            <a:lstStyle/>
            <a:p>
              <a:r>
                <a:rPr lang="fa-IR" b="1" dirty="0"/>
                <a:t>0%</a:t>
              </a:r>
              <a:endParaRPr lang="en-US" b="1" dirty="0"/>
            </a:p>
          </p:txBody>
        </p:sp>
        <p:sp>
          <p:nvSpPr>
            <p:cNvPr id="43" name="Rectangle 42"/>
            <p:cNvSpPr/>
            <p:nvPr/>
          </p:nvSpPr>
          <p:spPr>
            <a:xfrm>
              <a:off x="4267137" y="4575986"/>
              <a:ext cx="748923" cy="369332"/>
            </a:xfrm>
            <a:prstGeom prst="rect">
              <a:avLst/>
            </a:prstGeom>
          </p:spPr>
          <p:txBody>
            <a:bodyPr wrap="none">
              <a:spAutoFit/>
            </a:bodyPr>
            <a:lstStyle/>
            <a:p>
              <a:r>
                <a:rPr lang="fa-IR" dirty="0">
                  <a:cs typeface="B Titr" panose="00000700000000000000" pitchFamily="2" charset="-78"/>
                </a:rPr>
                <a:t>مسیر 2</a:t>
              </a:r>
              <a:endParaRPr lang="fa-IR" dirty="0"/>
            </a:p>
          </p:txBody>
        </p:sp>
        <p:sp>
          <p:nvSpPr>
            <p:cNvPr id="44" name="Rectangle 43"/>
            <p:cNvSpPr/>
            <p:nvPr/>
          </p:nvSpPr>
          <p:spPr>
            <a:xfrm>
              <a:off x="2049061" y="4817755"/>
              <a:ext cx="720069" cy="369332"/>
            </a:xfrm>
            <a:prstGeom prst="rect">
              <a:avLst/>
            </a:prstGeom>
          </p:spPr>
          <p:txBody>
            <a:bodyPr wrap="none">
              <a:spAutoFit/>
            </a:bodyPr>
            <a:lstStyle/>
            <a:p>
              <a:r>
                <a:rPr lang="fa-IR" dirty="0">
                  <a:cs typeface="B Titr" panose="00000700000000000000" pitchFamily="2" charset="-78"/>
                </a:rPr>
                <a:t>مسیر 1</a:t>
              </a:r>
              <a:endParaRPr lang="fa-IR" dirty="0"/>
            </a:p>
          </p:txBody>
        </p:sp>
      </p:grpSp>
      <p:grpSp>
        <p:nvGrpSpPr>
          <p:cNvPr id="66" name="Group 65"/>
          <p:cNvGrpSpPr/>
          <p:nvPr/>
        </p:nvGrpSpPr>
        <p:grpSpPr>
          <a:xfrm>
            <a:off x="5999679" y="1691036"/>
            <a:ext cx="5951529" cy="2929028"/>
            <a:chOff x="382282" y="3870452"/>
            <a:chExt cx="5951529" cy="2929028"/>
          </a:xfrm>
        </p:grpSpPr>
        <p:grpSp>
          <p:nvGrpSpPr>
            <p:cNvPr id="67" name="Group 66"/>
            <p:cNvGrpSpPr/>
            <p:nvPr/>
          </p:nvGrpSpPr>
          <p:grpSpPr>
            <a:xfrm>
              <a:off x="382282" y="3870452"/>
              <a:ext cx="5951529" cy="2650717"/>
              <a:chOff x="313601" y="3881768"/>
              <a:chExt cx="5951529" cy="2650717"/>
            </a:xfrm>
          </p:grpSpPr>
          <p:grpSp>
            <p:nvGrpSpPr>
              <p:cNvPr id="72" name="Group 71"/>
              <p:cNvGrpSpPr/>
              <p:nvPr/>
            </p:nvGrpSpPr>
            <p:grpSpPr>
              <a:xfrm>
                <a:off x="313601" y="3881768"/>
                <a:ext cx="5951529" cy="2650717"/>
                <a:chOff x="1787543" y="1823604"/>
                <a:chExt cx="8738962" cy="3563646"/>
              </a:xfrm>
            </p:grpSpPr>
            <p:cxnSp>
              <p:nvCxnSpPr>
                <p:cNvPr id="82" name="Straight Connector 81"/>
                <p:cNvCxnSpPr/>
                <p:nvPr/>
              </p:nvCxnSpPr>
              <p:spPr>
                <a:xfrm flipV="1">
                  <a:off x="4560847" y="2371293"/>
                  <a:ext cx="2927564" cy="15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5460378" y="2397512"/>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5014329" y="2104792"/>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85" name="Chord 84"/>
                <p:cNvSpPr/>
                <p:nvPr/>
              </p:nvSpPr>
              <p:spPr>
                <a:xfrm rot="17522550">
                  <a:off x="7282412" y="4827707"/>
                  <a:ext cx="557561" cy="555703"/>
                </a:xfrm>
                <a:prstGeom prst="chor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Chord 85"/>
                <p:cNvSpPr/>
                <p:nvPr/>
              </p:nvSpPr>
              <p:spPr>
                <a:xfrm rot="12014868">
                  <a:off x="8100665" y="3970562"/>
                  <a:ext cx="557561" cy="555703"/>
                </a:xfrm>
                <a:prstGeom prst="chor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5236987" y="1823604"/>
                  <a:ext cx="1338881" cy="496533"/>
                </a:xfrm>
                <a:prstGeom prst="rect">
                  <a:avLst/>
                </a:prstGeom>
                <a:noFill/>
              </p:spPr>
              <p:txBody>
                <a:bodyPr wrap="square" rtlCol="0">
                  <a:spAutoFit/>
                </a:bodyPr>
                <a:lstStyle/>
                <a:p>
                  <a:r>
                    <a:rPr lang="fa-IR" dirty="0"/>
                    <a:t>50/50</a:t>
                  </a:r>
                  <a:endParaRPr lang="en-US" dirty="0"/>
                </a:p>
              </p:txBody>
            </p:sp>
            <p:sp>
              <p:nvSpPr>
                <p:cNvPr id="88" name="TextBox 87"/>
                <p:cNvSpPr txBox="1"/>
                <p:nvPr/>
              </p:nvSpPr>
              <p:spPr>
                <a:xfrm>
                  <a:off x="8732873" y="4100618"/>
                  <a:ext cx="1761645" cy="496533"/>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89" name="TextBox 88"/>
                <p:cNvSpPr txBox="1"/>
                <p:nvPr/>
              </p:nvSpPr>
              <p:spPr>
                <a:xfrm>
                  <a:off x="7965299" y="4890717"/>
                  <a:ext cx="2561206" cy="496533"/>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90" name="TextBox 89"/>
                <p:cNvSpPr txBox="1"/>
                <p:nvPr/>
              </p:nvSpPr>
              <p:spPr>
                <a:xfrm>
                  <a:off x="1787543" y="2201695"/>
                  <a:ext cx="2481026" cy="496533"/>
                </a:xfrm>
                <a:prstGeom prst="rect">
                  <a:avLst/>
                </a:prstGeom>
                <a:noFill/>
              </p:spPr>
              <p:txBody>
                <a:bodyPr wrap="square" rtlCol="0">
                  <a:spAutoFit/>
                </a:bodyPr>
                <a:lstStyle/>
                <a:p>
                  <a:r>
                    <a:rPr lang="fa-IR" dirty="0">
                      <a:cs typeface="B Titr" panose="00000700000000000000" pitchFamily="2" charset="-78"/>
                    </a:rPr>
                    <a:t>چشمه تک-فوتون</a:t>
                  </a:r>
                </a:p>
              </p:txBody>
            </p:sp>
            <p:sp>
              <p:nvSpPr>
                <p:cNvPr id="91" name="Flowchart: Connector 90"/>
                <p:cNvSpPr/>
                <p:nvPr/>
              </p:nvSpPr>
              <p:spPr>
                <a:xfrm>
                  <a:off x="4320402" y="2279353"/>
                  <a:ext cx="224143" cy="21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a-IR"/>
                </a:p>
              </p:txBody>
            </p:sp>
            <p:cxnSp>
              <p:nvCxnSpPr>
                <p:cNvPr id="92" name="Straight Arrow Connector 91"/>
                <p:cNvCxnSpPr/>
                <p:nvPr/>
              </p:nvCxnSpPr>
              <p:spPr>
                <a:xfrm>
                  <a:off x="4560847" y="2386361"/>
                  <a:ext cx="356839" cy="11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p:nvCxnSpPr>
            <p:spPr>
              <a:xfrm>
                <a:off x="4206961" y="4289151"/>
                <a:ext cx="10126" cy="13962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2814926" y="5693689"/>
                <a:ext cx="337437" cy="664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913312" y="5489813"/>
                <a:ext cx="607549" cy="41887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17101" y="5613316"/>
                <a:ext cx="395649" cy="234087"/>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998260" y="4148136"/>
                <a:ext cx="395649" cy="234087"/>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2462547" y="5814223"/>
                <a:ext cx="736653" cy="274717"/>
              </a:xfrm>
              <a:prstGeom prst="rect">
                <a:avLst/>
              </a:prstGeom>
              <a:noFill/>
            </p:spPr>
            <p:txBody>
              <a:bodyPr wrap="square" rtlCol="0">
                <a:spAutoFit/>
              </a:bodyPr>
              <a:lstStyle/>
              <a:p>
                <a:r>
                  <a:rPr lang="fa-IR" dirty="0">
                    <a:cs typeface="B Titr" panose="00000700000000000000" pitchFamily="2" charset="-78"/>
                  </a:rPr>
                  <a:t>آینه</a:t>
                </a:r>
              </a:p>
            </p:txBody>
          </p:sp>
          <p:sp>
            <p:nvSpPr>
              <p:cNvPr id="79" name="TextBox 78"/>
              <p:cNvSpPr txBox="1"/>
              <p:nvPr/>
            </p:nvSpPr>
            <p:spPr>
              <a:xfrm>
                <a:off x="4205861" y="3978954"/>
                <a:ext cx="736653" cy="274717"/>
              </a:xfrm>
              <a:prstGeom prst="rect">
                <a:avLst/>
              </a:prstGeom>
              <a:noFill/>
            </p:spPr>
            <p:txBody>
              <a:bodyPr wrap="square" rtlCol="0">
                <a:spAutoFit/>
              </a:bodyPr>
              <a:lstStyle/>
              <a:p>
                <a:r>
                  <a:rPr lang="fa-IR" dirty="0">
                    <a:cs typeface="B Titr" panose="00000700000000000000" pitchFamily="2" charset="-78"/>
                  </a:rPr>
                  <a:t>آینه</a:t>
                </a:r>
              </a:p>
            </p:txBody>
          </p:sp>
          <p:cxnSp>
            <p:nvCxnSpPr>
              <p:cNvPr id="80" name="Straight Connector 79"/>
              <p:cNvCxnSpPr/>
              <p:nvPr/>
            </p:nvCxnSpPr>
            <p:spPr>
              <a:xfrm>
                <a:off x="4206961" y="5720875"/>
                <a:ext cx="22220" cy="51521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4244464" y="5685395"/>
                <a:ext cx="485543" cy="16589"/>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3307308" y="6430148"/>
              <a:ext cx="847493" cy="369332"/>
            </a:xfrm>
            <a:prstGeom prst="rect">
              <a:avLst/>
            </a:prstGeom>
            <a:noFill/>
          </p:spPr>
          <p:txBody>
            <a:bodyPr wrap="square" rtlCol="0">
              <a:spAutoFit/>
            </a:bodyPr>
            <a:lstStyle/>
            <a:p>
              <a:r>
                <a:rPr lang="fa-IR" b="1" dirty="0"/>
                <a:t>100%</a:t>
              </a:r>
              <a:endParaRPr lang="en-US" b="1" dirty="0"/>
            </a:p>
          </p:txBody>
        </p:sp>
        <p:sp>
          <p:nvSpPr>
            <p:cNvPr id="69" name="TextBox 68"/>
            <p:cNvSpPr txBox="1"/>
            <p:nvPr/>
          </p:nvSpPr>
          <p:spPr>
            <a:xfrm>
              <a:off x="5166278" y="5176566"/>
              <a:ext cx="847493" cy="369332"/>
            </a:xfrm>
            <a:prstGeom prst="rect">
              <a:avLst/>
            </a:prstGeom>
            <a:noFill/>
          </p:spPr>
          <p:txBody>
            <a:bodyPr wrap="square" rtlCol="0">
              <a:spAutoFit/>
            </a:bodyPr>
            <a:lstStyle/>
            <a:p>
              <a:r>
                <a:rPr lang="fa-IR" b="1" dirty="0"/>
                <a:t>0%</a:t>
              </a:r>
              <a:endParaRPr lang="en-US" b="1" dirty="0"/>
            </a:p>
          </p:txBody>
        </p:sp>
        <p:sp>
          <p:nvSpPr>
            <p:cNvPr id="70" name="Rectangle 69"/>
            <p:cNvSpPr/>
            <p:nvPr/>
          </p:nvSpPr>
          <p:spPr>
            <a:xfrm>
              <a:off x="4267137" y="4575986"/>
              <a:ext cx="748923" cy="369332"/>
            </a:xfrm>
            <a:prstGeom prst="rect">
              <a:avLst/>
            </a:prstGeom>
          </p:spPr>
          <p:txBody>
            <a:bodyPr wrap="none">
              <a:spAutoFit/>
            </a:bodyPr>
            <a:lstStyle/>
            <a:p>
              <a:r>
                <a:rPr lang="fa-IR" dirty="0">
                  <a:cs typeface="B Titr" panose="00000700000000000000" pitchFamily="2" charset="-78"/>
                </a:rPr>
                <a:t>مسیر 2</a:t>
              </a:r>
              <a:endParaRPr lang="fa-IR" dirty="0"/>
            </a:p>
          </p:txBody>
        </p:sp>
        <p:sp>
          <p:nvSpPr>
            <p:cNvPr id="71" name="Rectangle 70"/>
            <p:cNvSpPr/>
            <p:nvPr/>
          </p:nvSpPr>
          <p:spPr>
            <a:xfrm>
              <a:off x="2049061" y="4817755"/>
              <a:ext cx="720069" cy="369332"/>
            </a:xfrm>
            <a:prstGeom prst="rect">
              <a:avLst/>
            </a:prstGeom>
          </p:spPr>
          <p:txBody>
            <a:bodyPr wrap="none">
              <a:spAutoFit/>
            </a:bodyPr>
            <a:lstStyle/>
            <a:p>
              <a:r>
                <a:rPr lang="fa-IR" dirty="0">
                  <a:cs typeface="B Titr" panose="00000700000000000000" pitchFamily="2" charset="-78"/>
                </a:rPr>
                <a:t>مسیر 1</a:t>
              </a:r>
              <a:endParaRPr lang="fa-IR" dirty="0"/>
            </a:p>
          </p:txBody>
        </p:sp>
      </p:grpSp>
      <p:sp>
        <p:nvSpPr>
          <p:cNvPr id="93" name="TextBox 92">
            <a:extLst>
              <a:ext uri="{FF2B5EF4-FFF2-40B4-BE49-F238E27FC236}">
                <a16:creationId xmlns:a16="http://schemas.microsoft.com/office/drawing/2014/main" id="{AF826A09-F3D8-490D-93C8-CE5B4607888A}"/>
              </a:ext>
            </a:extLst>
          </p:cNvPr>
          <p:cNvSpPr txBox="1"/>
          <p:nvPr/>
        </p:nvSpPr>
        <p:spPr>
          <a:xfrm>
            <a:off x="8577121" y="2549940"/>
            <a:ext cx="1081669" cy="338554"/>
          </a:xfrm>
          <a:prstGeom prst="rect">
            <a:avLst/>
          </a:prstGeom>
          <a:noFill/>
        </p:spPr>
        <p:txBody>
          <a:bodyPr wrap="square" rtlCol="0">
            <a:spAutoFit/>
          </a:bodyPr>
          <a:lstStyle/>
          <a:p>
            <a:r>
              <a:rPr lang="fa-IR" sz="1600" dirty="0">
                <a:cs typeface="B Titr" panose="00000700000000000000" pitchFamily="2" charset="-78"/>
              </a:rPr>
              <a:t>بازوی بلند</a:t>
            </a:r>
          </a:p>
        </p:txBody>
      </p:sp>
      <p:cxnSp>
        <p:nvCxnSpPr>
          <p:cNvPr id="94" name="Straight Connector 93">
            <a:extLst>
              <a:ext uri="{FF2B5EF4-FFF2-40B4-BE49-F238E27FC236}">
                <a16:creationId xmlns:a16="http://schemas.microsoft.com/office/drawing/2014/main" id="{919B95C9-DE72-4006-8536-31DE49AA90D4}"/>
              </a:ext>
            </a:extLst>
          </p:cNvPr>
          <p:cNvCxnSpPr/>
          <p:nvPr/>
        </p:nvCxnSpPr>
        <p:spPr>
          <a:xfrm>
            <a:off x="8811703" y="2934884"/>
            <a:ext cx="12094" cy="5597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CAF3B8D-0213-4142-A9B0-C5289D87E2C7}"/>
              </a:ext>
            </a:extLst>
          </p:cNvPr>
          <p:cNvCxnSpPr/>
          <p:nvPr/>
        </p:nvCxnSpPr>
        <p:spPr>
          <a:xfrm flipH="1">
            <a:off x="8811703" y="2934884"/>
            <a:ext cx="47451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CFCCE82-550B-4DEC-AB85-8AEF4EC1CC94}"/>
              </a:ext>
            </a:extLst>
          </p:cNvPr>
          <p:cNvCxnSpPr/>
          <p:nvPr/>
        </p:nvCxnSpPr>
        <p:spPr>
          <a:xfrm flipH="1">
            <a:off x="9271592" y="2936044"/>
            <a:ext cx="4789" cy="53779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CFCCE82-550B-4DEC-AB85-8AEF4EC1CC94}"/>
              </a:ext>
            </a:extLst>
          </p:cNvPr>
          <p:cNvCxnSpPr/>
          <p:nvPr/>
        </p:nvCxnSpPr>
        <p:spPr>
          <a:xfrm>
            <a:off x="9260690" y="3501369"/>
            <a:ext cx="621472" cy="1588"/>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7833267" y="5897508"/>
            <a:ext cx="4117941" cy="951256"/>
            <a:chOff x="186205" y="5866690"/>
            <a:chExt cx="4117941" cy="951256"/>
          </a:xfrm>
        </p:grpSpPr>
        <p:cxnSp>
          <p:nvCxnSpPr>
            <p:cNvPr id="98" name="Straight Connector 97"/>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100" name="Picture 9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101" name="Picture 100"/>
            <p:cNvPicPr>
              <a:picLocks noChangeAspect="1"/>
            </p:cNvPicPr>
            <p:nvPr/>
          </p:nvPicPr>
          <p:blipFill>
            <a:blip r:embed="rId3"/>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150841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D2F2AF5-5B63-46A1-BF59-35B4B8B50737}" type="slidenum">
              <a:rPr lang="fa-IR" smtClean="0"/>
              <a:t>9</a:t>
            </a:fld>
            <a:endParaRPr lang="fa-IR"/>
          </a:p>
        </p:txBody>
      </p:sp>
      <p:grpSp>
        <p:nvGrpSpPr>
          <p:cNvPr id="6" name="Group 5"/>
          <p:cNvGrpSpPr/>
          <p:nvPr/>
        </p:nvGrpSpPr>
        <p:grpSpPr>
          <a:xfrm>
            <a:off x="503190" y="916171"/>
            <a:ext cx="11306720" cy="4398939"/>
            <a:chOff x="567845" y="2001861"/>
            <a:chExt cx="11306720" cy="4398939"/>
          </a:xfrm>
        </p:grpSpPr>
        <p:grpSp>
          <p:nvGrpSpPr>
            <p:cNvPr id="10" name="Group 9"/>
            <p:cNvGrpSpPr/>
            <p:nvPr/>
          </p:nvGrpSpPr>
          <p:grpSpPr>
            <a:xfrm>
              <a:off x="4958318" y="2860945"/>
              <a:ext cx="6916247" cy="3539855"/>
              <a:chOff x="2967619" y="1897557"/>
              <a:chExt cx="6846923" cy="3486782"/>
            </a:xfrm>
          </p:grpSpPr>
          <p:grpSp>
            <p:nvGrpSpPr>
              <p:cNvPr id="38" name="Group 37"/>
              <p:cNvGrpSpPr/>
              <p:nvPr/>
            </p:nvGrpSpPr>
            <p:grpSpPr>
              <a:xfrm>
                <a:off x="2967619" y="1897557"/>
                <a:ext cx="6846923" cy="3486782"/>
                <a:chOff x="2967619" y="1897557"/>
                <a:chExt cx="6846923" cy="3486782"/>
              </a:xfrm>
            </p:grpSpPr>
            <p:cxnSp>
              <p:nvCxnSpPr>
                <p:cNvPr id="48" name="Straight Connector 47"/>
                <p:cNvCxnSpPr/>
                <p:nvPr/>
              </p:nvCxnSpPr>
              <p:spPr>
                <a:xfrm flipV="1">
                  <a:off x="4560847" y="2371293"/>
                  <a:ext cx="2927564" cy="15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460378" y="2397512"/>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14329" y="2104792"/>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Chord 50"/>
                <p:cNvSpPr/>
                <p:nvPr/>
              </p:nvSpPr>
              <p:spPr>
                <a:xfrm rot="17522550">
                  <a:off x="7282412" y="4827707"/>
                  <a:ext cx="557561" cy="555703"/>
                </a:xfrm>
                <a:prstGeom prst="chord">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Chord 51"/>
                <p:cNvSpPr/>
                <p:nvPr/>
              </p:nvSpPr>
              <p:spPr>
                <a:xfrm rot="12014868">
                  <a:off x="8066153" y="3986037"/>
                  <a:ext cx="557561" cy="555703"/>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5313308" y="1897557"/>
                  <a:ext cx="847493" cy="369332"/>
                </a:xfrm>
                <a:prstGeom prst="rect">
                  <a:avLst/>
                </a:prstGeom>
                <a:noFill/>
              </p:spPr>
              <p:txBody>
                <a:bodyPr wrap="square" rtlCol="0">
                  <a:spAutoFit/>
                </a:bodyPr>
                <a:lstStyle/>
                <a:p>
                  <a:r>
                    <a:rPr lang="fa-IR" dirty="0"/>
                    <a:t>50/50</a:t>
                  </a:r>
                  <a:endParaRPr lang="en-US" dirty="0"/>
                </a:p>
              </p:txBody>
            </p:sp>
            <p:sp>
              <p:nvSpPr>
                <p:cNvPr id="54" name="TextBox 53"/>
                <p:cNvSpPr txBox="1"/>
                <p:nvPr/>
              </p:nvSpPr>
              <p:spPr>
                <a:xfrm>
                  <a:off x="8732873" y="4100618"/>
                  <a:ext cx="1081669" cy="369332"/>
                </a:xfrm>
                <a:prstGeom prst="rect">
                  <a:avLst/>
                </a:prstGeom>
                <a:noFill/>
              </p:spPr>
              <p:txBody>
                <a:bodyPr wrap="square" rtlCol="0">
                  <a:spAutoFit/>
                </a:bodyPr>
                <a:lstStyle/>
                <a:p>
                  <a:r>
                    <a:rPr lang="fa-IR" dirty="0">
                      <a:cs typeface="B Titr" panose="00000700000000000000" pitchFamily="2" charset="-78"/>
                    </a:rPr>
                    <a:t>آشکارساز</a:t>
                  </a:r>
                </a:p>
              </p:txBody>
            </p:sp>
            <p:sp>
              <p:nvSpPr>
                <p:cNvPr id="56" name="TextBox 55"/>
                <p:cNvSpPr txBox="1"/>
                <p:nvPr/>
              </p:nvSpPr>
              <p:spPr>
                <a:xfrm>
                  <a:off x="2967619" y="2652862"/>
                  <a:ext cx="1831120" cy="584775"/>
                </a:xfrm>
                <a:prstGeom prst="rect">
                  <a:avLst/>
                </a:prstGeom>
                <a:noFill/>
              </p:spPr>
              <p:txBody>
                <a:bodyPr wrap="square" rtlCol="0">
                  <a:spAutoFit/>
                </a:bodyPr>
                <a:lstStyle/>
                <a:p>
                  <a:pPr algn="ctr"/>
                  <a:r>
                    <a:rPr lang="fa-IR" sz="1600" dirty="0">
                      <a:cs typeface="B Titr" panose="00000700000000000000" pitchFamily="2" charset="-78"/>
                    </a:rPr>
                    <a:t>چشمه جفت-فوتون</a:t>
                  </a:r>
                  <a:endParaRPr lang="en-US" sz="1600" dirty="0">
                    <a:cs typeface="B Titr" panose="00000700000000000000" pitchFamily="2" charset="-78"/>
                  </a:endParaRPr>
                </a:p>
                <a:p>
                  <a:pPr algn="ctr"/>
                  <a:r>
                    <a:rPr lang="fa-IR" sz="1600" dirty="0">
                      <a:cs typeface="B Titr" panose="00000700000000000000" pitchFamily="2" charset="-78"/>
                    </a:rPr>
                    <a:t> در هم تنیده</a:t>
                  </a:r>
                </a:p>
              </p:txBody>
            </p:sp>
            <p:sp>
              <p:nvSpPr>
                <p:cNvPr id="57" name="Flowchart: Connector 56"/>
                <p:cNvSpPr/>
                <p:nvPr/>
              </p:nvSpPr>
              <p:spPr>
                <a:xfrm>
                  <a:off x="4344137" y="2266889"/>
                  <a:ext cx="224143" cy="21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a-IR"/>
                </a:p>
              </p:txBody>
            </p:sp>
            <p:cxnSp>
              <p:nvCxnSpPr>
                <p:cNvPr id="58" name="Straight Arrow Connector 57"/>
                <p:cNvCxnSpPr/>
                <p:nvPr/>
              </p:nvCxnSpPr>
              <p:spPr>
                <a:xfrm>
                  <a:off x="4560847" y="2386361"/>
                  <a:ext cx="356839" cy="11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nvCxnSpPr>
            <p:spPr>
              <a:xfrm>
                <a:off x="7504381" y="2371293"/>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460378" y="4267042"/>
                <a:ext cx="2080794" cy="14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73200" y="3985473"/>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169901" y="4151512"/>
                <a:ext cx="580953" cy="31470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97934" y="2181711"/>
                <a:ext cx="580953" cy="31470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502766" y="1954261"/>
                <a:ext cx="1081669" cy="369332"/>
              </a:xfrm>
              <a:prstGeom prst="rect">
                <a:avLst/>
              </a:prstGeom>
              <a:noFill/>
            </p:spPr>
            <p:txBody>
              <a:bodyPr wrap="square" rtlCol="0">
                <a:spAutoFit/>
              </a:bodyPr>
              <a:lstStyle/>
              <a:p>
                <a:r>
                  <a:rPr lang="fa-IR" dirty="0">
                    <a:cs typeface="B Titr" panose="00000700000000000000" pitchFamily="2" charset="-78"/>
                  </a:rPr>
                  <a:t>آینه</a:t>
                </a:r>
              </a:p>
            </p:txBody>
          </p:sp>
          <p:cxnSp>
            <p:nvCxnSpPr>
              <p:cNvPr id="46" name="Straight Connector 45"/>
              <p:cNvCxnSpPr/>
              <p:nvPr/>
            </p:nvCxnSpPr>
            <p:spPr>
              <a:xfrm>
                <a:off x="7504381" y="4296115"/>
                <a:ext cx="32627" cy="6926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7559448" y="4248415"/>
                <a:ext cx="712950" cy="22302"/>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rot="10800000">
              <a:off x="1176098" y="3012222"/>
              <a:ext cx="4308825" cy="3320314"/>
              <a:chOff x="4360337" y="-602604"/>
              <a:chExt cx="4265636" cy="3270534"/>
            </a:xfrm>
          </p:grpSpPr>
          <p:grpSp>
            <p:nvGrpSpPr>
              <p:cNvPr id="22" name="Group 21"/>
              <p:cNvGrpSpPr/>
              <p:nvPr/>
            </p:nvGrpSpPr>
            <p:grpSpPr>
              <a:xfrm>
                <a:off x="4360337" y="-602604"/>
                <a:ext cx="4265636" cy="3270534"/>
                <a:chOff x="4360337" y="-602604"/>
                <a:chExt cx="4265636" cy="3270534"/>
              </a:xfrm>
            </p:grpSpPr>
            <p:cxnSp>
              <p:nvCxnSpPr>
                <p:cNvPr id="30" name="Straight Connector 29"/>
                <p:cNvCxnSpPr/>
                <p:nvPr/>
              </p:nvCxnSpPr>
              <p:spPr>
                <a:xfrm flipV="1">
                  <a:off x="4560847" y="2353459"/>
                  <a:ext cx="2927564" cy="150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417607" y="477284"/>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014329" y="2104792"/>
                  <a:ext cx="892098" cy="56313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sp>
              <p:nvSpPr>
                <p:cNvPr id="33" name="Chord 32"/>
                <p:cNvSpPr/>
                <p:nvPr/>
              </p:nvSpPr>
              <p:spPr>
                <a:xfrm rot="6552852">
                  <a:off x="7168783" y="-601675"/>
                  <a:ext cx="557561" cy="555703"/>
                </a:xfrm>
                <a:prstGeom prst="chord">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4" name="Chord 33"/>
                <p:cNvSpPr/>
                <p:nvPr/>
              </p:nvSpPr>
              <p:spPr>
                <a:xfrm rot="12014868">
                  <a:off x="8068412" y="169600"/>
                  <a:ext cx="557561" cy="555703"/>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360337" y="2268424"/>
                  <a:ext cx="224143" cy="214016"/>
                </a:xfrm>
                <a:prstGeom prst="flowChartConnector">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a-IR"/>
                </a:p>
              </p:txBody>
            </p:sp>
            <p:cxnSp>
              <p:nvCxnSpPr>
                <p:cNvPr id="37" name="Straight Arrow Connector 36"/>
                <p:cNvCxnSpPr/>
                <p:nvPr/>
              </p:nvCxnSpPr>
              <p:spPr>
                <a:xfrm>
                  <a:off x="4560847" y="2349842"/>
                  <a:ext cx="356839" cy="1115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a:off x="7505826" y="479222"/>
                <a:ext cx="14868" cy="187712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432545" y="464593"/>
                <a:ext cx="2080794" cy="145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H="1" flipV="1">
                <a:off x="7161044" y="135661"/>
                <a:ext cx="809675" cy="657863"/>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0800000" flipV="1">
                <a:off x="5151253" y="296347"/>
                <a:ext cx="459771" cy="349210"/>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197934" y="2181711"/>
                <a:ext cx="580953" cy="314708"/>
              </a:xfrm>
              <a:prstGeom prst="line">
                <a:avLst/>
              </a:prstGeom>
              <a:ln w="762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476093" y="-226213"/>
                <a:ext cx="32627" cy="6926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7545704" y="454707"/>
                <a:ext cx="712950" cy="22302"/>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17" name="Flowchart: Connector 16"/>
            <p:cNvSpPr/>
            <p:nvPr/>
          </p:nvSpPr>
          <p:spPr>
            <a:xfrm rot="10800000">
              <a:off x="5659865" y="3106451"/>
              <a:ext cx="483607" cy="47346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a-IR"/>
            </a:p>
          </p:txBody>
        </p:sp>
        <p:cxnSp>
          <p:nvCxnSpPr>
            <p:cNvPr id="18" name="Straight Arrow Connector 17"/>
            <p:cNvCxnSpPr>
              <a:stCxn id="17" idx="6"/>
            </p:cNvCxnSpPr>
            <p:nvPr/>
          </p:nvCxnSpPr>
          <p:spPr>
            <a:xfrm flipH="1" flipV="1">
              <a:off x="5414410" y="3322008"/>
              <a:ext cx="245455" cy="211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endCxn id="57" idx="2"/>
            </p:cNvCxnSpPr>
            <p:nvPr/>
          </p:nvCxnSpPr>
          <p:spPr>
            <a:xfrm flipV="1">
              <a:off x="6143100" y="3344536"/>
              <a:ext cx="205674" cy="63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0490A54C-4A01-4803-8F85-BDDC6AE85B76}"/>
                </a:ext>
              </a:extLst>
            </p:cNvPr>
            <p:cNvCxnSpPr>
              <a:cxnSpLocks/>
            </p:cNvCxnSpPr>
            <p:nvPr/>
          </p:nvCxnSpPr>
          <p:spPr>
            <a:xfrm>
              <a:off x="5188191" y="2504417"/>
              <a:ext cx="1532702" cy="0"/>
            </a:xfrm>
            <a:prstGeom prst="straightConnector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A03160E-1B93-4E88-9A70-2D2585A6C7EA}"/>
                </a:ext>
              </a:extLst>
            </p:cNvPr>
            <p:cNvSpPr txBox="1"/>
            <p:nvPr/>
          </p:nvSpPr>
          <p:spPr>
            <a:xfrm>
              <a:off x="5068431" y="2001861"/>
              <a:ext cx="1849660" cy="343707"/>
            </a:xfrm>
            <a:prstGeom prst="rect">
              <a:avLst/>
            </a:prstGeom>
            <a:noFill/>
          </p:spPr>
          <p:txBody>
            <a:bodyPr wrap="square" rtlCol="0">
              <a:spAutoFit/>
            </a:bodyPr>
            <a:lstStyle/>
            <a:p>
              <a:pPr algn="ctr"/>
              <a:r>
                <a:rPr lang="fa-IR" sz="1600" dirty="0">
                  <a:cs typeface="B Titr" panose="00000700000000000000" pitchFamily="2" charset="-78"/>
                </a:rPr>
                <a:t>فاصله = 100 کیلومتر</a:t>
              </a:r>
            </a:p>
          </p:txBody>
        </p:sp>
        <p:sp>
          <p:nvSpPr>
            <p:cNvPr id="65" name="Rectangle 64">
              <a:extLst>
                <a:ext uri="{FF2B5EF4-FFF2-40B4-BE49-F238E27FC236}">
                  <a16:creationId xmlns:a16="http://schemas.microsoft.com/office/drawing/2014/main" id="{987BEE55-AD6D-4A45-9A75-BE9E97AF295D}"/>
                </a:ext>
              </a:extLst>
            </p:cNvPr>
            <p:cNvSpPr/>
            <p:nvPr/>
          </p:nvSpPr>
          <p:spPr>
            <a:xfrm>
              <a:off x="567845" y="2731035"/>
              <a:ext cx="1056064" cy="374954"/>
            </a:xfrm>
            <a:prstGeom prst="rect">
              <a:avLst/>
            </a:prstGeom>
            <a:solidFill>
              <a:schemeClr val="accent2">
                <a:lumMod val="20000"/>
                <a:lumOff val="80000"/>
              </a:schemeClr>
            </a:solidFill>
          </p:spPr>
          <p:txBody>
            <a:bodyPr wrap="square">
              <a:spAutoFit/>
            </a:bodyPr>
            <a:lstStyle/>
            <a:p>
              <a:r>
                <a:rPr lang="fa-IR" dirty="0">
                  <a:cs typeface="B Titr" panose="00000700000000000000" pitchFamily="2" charset="-78"/>
                </a:rPr>
                <a:t>شخص الف</a:t>
              </a:r>
              <a:endParaRPr lang="en-US" dirty="0"/>
            </a:p>
          </p:txBody>
        </p:sp>
        <p:sp>
          <p:nvSpPr>
            <p:cNvPr id="66" name="Rectangle 65">
              <a:extLst>
                <a:ext uri="{FF2B5EF4-FFF2-40B4-BE49-F238E27FC236}">
                  <a16:creationId xmlns:a16="http://schemas.microsoft.com/office/drawing/2014/main" id="{9F73EA1C-BA5B-4B93-86EB-69559C2CAF34}"/>
                </a:ext>
              </a:extLst>
            </p:cNvPr>
            <p:cNvSpPr/>
            <p:nvPr/>
          </p:nvSpPr>
          <p:spPr>
            <a:xfrm>
              <a:off x="10811388" y="2737346"/>
              <a:ext cx="918429" cy="374954"/>
            </a:xfrm>
            <a:prstGeom prst="rect">
              <a:avLst/>
            </a:prstGeom>
            <a:solidFill>
              <a:schemeClr val="accent2">
                <a:lumMod val="20000"/>
                <a:lumOff val="80000"/>
              </a:schemeClr>
            </a:solidFill>
          </p:spPr>
          <p:txBody>
            <a:bodyPr wrap="square">
              <a:spAutoFit/>
            </a:bodyPr>
            <a:lstStyle/>
            <a:p>
              <a:r>
                <a:rPr lang="fa-IR" dirty="0">
                  <a:cs typeface="B Titr" panose="00000700000000000000" pitchFamily="2" charset="-78"/>
                </a:rPr>
                <a:t>شخص ب</a:t>
              </a:r>
              <a:endParaRPr lang="en-US" dirty="0"/>
            </a:p>
          </p:txBody>
        </p:sp>
      </p:grpSp>
      <p:cxnSp>
        <p:nvCxnSpPr>
          <p:cNvPr id="67" name="Straight Connector 66"/>
          <p:cNvCxnSpPr/>
          <p:nvPr/>
        </p:nvCxnSpPr>
        <p:spPr>
          <a:xfrm flipV="1">
            <a:off x="186204" y="648140"/>
            <a:ext cx="2628685" cy="1995"/>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sp>
        <p:nvSpPr>
          <p:cNvPr id="68" name="Rectangle 67"/>
          <p:cNvSpPr/>
          <p:nvPr/>
        </p:nvSpPr>
        <p:spPr>
          <a:xfrm>
            <a:off x="186204" y="174901"/>
            <a:ext cx="2628686" cy="369332"/>
          </a:xfrm>
          <a:prstGeom prst="rect">
            <a:avLst/>
          </a:prstGeom>
        </p:spPr>
        <p:txBody>
          <a:bodyPr wrap="square">
            <a:spAutoFit/>
          </a:bodyPr>
          <a:lstStyle/>
          <a:p>
            <a:pPr lvl="0"/>
            <a:r>
              <a:rPr lang="en-US" b="1" dirty="0">
                <a:latin typeface="Times New Roman" panose="02020603050405020304" pitchFamily="18" charset="0"/>
                <a:cs typeface="Times New Roman" panose="02020603050405020304" pitchFamily="18" charset="0"/>
              </a:rPr>
              <a:t>Quantum Entanglement</a:t>
            </a:r>
          </a:p>
        </p:txBody>
      </p:sp>
      <p:grpSp>
        <p:nvGrpSpPr>
          <p:cNvPr id="55" name="Group 54"/>
          <p:cNvGrpSpPr/>
          <p:nvPr/>
        </p:nvGrpSpPr>
        <p:grpSpPr>
          <a:xfrm>
            <a:off x="7833267" y="5897508"/>
            <a:ext cx="4117941" cy="951256"/>
            <a:chOff x="186205" y="5866690"/>
            <a:chExt cx="4117941" cy="951256"/>
          </a:xfrm>
        </p:grpSpPr>
        <p:cxnSp>
          <p:nvCxnSpPr>
            <p:cNvPr id="59" name="Straight Connector 58"/>
            <p:cNvCxnSpPr/>
            <p:nvPr/>
          </p:nvCxnSpPr>
          <p:spPr>
            <a:xfrm>
              <a:off x="186205" y="5866690"/>
              <a:ext cx="4117941" cy="3338"/>
            </a:xfrm>
            <a:prstGeom prst="line">
              <a:avLst/>
            </a:prstGeom>
            <a:ln w="57150">
              <a:solidFill>
                <a:srgbClr val="92D050"/>
              </a:solidFill>
            </a:ln>
          </p:spPr>
          <p:style>
            <a:lnRef idx="3">
              <a:schemeClr val="accent6"/>
            </a:lnRef>
            <a:fillRef idx="0">
              <a:schemeClr val="accent6"/>
            </a:fillRef>
            <a:effectRef idx="2">
              <a:schemeClr val="accent6"/>
            </a:effectRef>
            <a:fontRef idx="minor">
              <a:schemeClr val="tx1"/>
            </a:fontRef>
          </p:style>
        </p:cxnSp>
        <p:pic>
          <p:nvPicPr>
            <p:cNvPr id="60" name="Picture 5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8523" y="5948219"/>
              <a:ext cx="869727" cy="869727"/>
            </a:xfrm>
            <a:prstGeom prst="rect">
              <a:avLst/>
            </a:prstGeom>
          </p:spPr>
        </p:pic>
        <p:pic>
          <p:nvPicPr>
            <p:cNvPr id="63" name="Picture 62"/>
            <p:cNvPicPr>
              <a:picLocks noChangeAspect="1"/>
            </p:cNvPicPr>
            <p:nvPr/>
          </p:nvPicPr>
          <p:blipFill>
            <a:blip r:embed="rId3"/>
            <a:stretch>
              <a:fillRect/>
            </a:stretch>
          </p:blipFill>
          <p:spPr>
            <a:xfrm>
              <a:off x="440674" y="5980218"/>
              <a:ext cx="2045258" cy="765896"/>
            </a:xfrm>
            <a:prstGeom prst="rect">
              <a:avLst/>
            </a:prstGeom>
          </p:spPr>
        </p:pic>
      </p:grpSp>
    </p:spTree>
    <p:extLst>
      <p:ext uri="{BB962C8B-B14F-4D97-AF65-F5344CB8AC3E}">
        <p14:creationId xmlns:p14="http://schemas.microsoft.com/office/powerpoint/2010/main" val="29419434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6801</TotalTime>
  <Words>2497</Words>
  <Application>Microsoft Office PowerPoint</Application>
  <PresentationFormat>Widescreen</PresentationFormat>
  <Paragraphs>353</Paragraphs>
  <Slides>49</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49</vt:i4>
      </vt:variant>
    </vt:vector>
  </HeadingPairs>
  <TitlesOfParts>
    <vt:vector size="56" baseType="lpstr">
      <vt:lpstr>Rockwell</vt:lpstr>
      <vt:lpstr>Calibri</vt:lpstr>
      <vt:lpstr>Wingdings</vt:lpstr>
      <vt:lpstr>Rockwell Condensed</vt:lpstr>
      <vt:lpstr>Times New Roman</vt:lpstr>
      <vt:lpstr>AP Yekan bold</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M Sharifian</cp:lastModifiedBy>
  <cp:revision>328</cp:revision>
  <dcterms:created xsi:type="dcterms:W3CDTF">2023-05-25T07:40:56Z</dcterms:created>
  <dcterms:modified xsi:type="dcterms:W3CDTF">2023-05-31T07:16:01Z</dcterms:modified>
</cp:coreProperties>
</file>