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80" r:id="rId3"/>
    <p:sldId id="281" r:id="rId4"/>
    <p:sldId id="282" r:id="rId5"/>
    <p:sldId id="257" r:id="rId6"/>
    <p:sldId id="258" r:id="rId7"/>
    <p:sldId id="259" r:id="rId8"/>
    <p:sldId id="260" r:id="rId9"/>
    <p:sldId id="262" r:id="rId10"/>
    <p:sldId id="261" r:id="rId11"/>
    <p:sldId id="283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58596-85EE-4865-B5FF-2492902D22F1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5F53-350F-482E-AC39-8A8F49FAB8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2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A5F53-350F-482E-AC39-8A8F49FAB8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5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3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8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2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1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8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1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9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2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4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F55B-DE8D-40A0-83C9-278AACE29930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B056-5B80-48A9-89D7-8B7228FDE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576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570402" y="4145803"/>
            <a:ext cx="9565819" cy="2254997"/>
          </a:xfrm>
          <a:noFill/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/>
                </a:solidFill>
                <a:latin typeface="Berlin Sans FB" panose="020E0602020502020306" pitchFamily="34" charset="0"/>
              </a:rPr>
              <a:t>Quantum </a:t>
            </a:r>
            <a:r>
              <a:rPr lang="en-GB" dirty="0" smtClean="0">
                <a:solidFill>
                  <a:schemeClr val="accent6"/>
                </a:solidFill>
                <a:latin typeface="Berlin Sans FB" panose="020E0602020502020306" pitchFamily="34" charset="0"/>
              </a:rPr>
              <a:t>Logic of Trapped-ions </a:t>
            </a:r>
            <a:r>
              <a:rPr lang="en-GB" dirty="0">
                <a:solidFill>
                  <a:schemeClr val="accent6"/>
                </a:solidFill>
                <a:latin typeface="Berlin Sans FB" panose="020E0602020502020306" pitchFamily="34" charset="0"/>
              </a:rPr>
              <a:t/>
            </a:r>
            <a:br>
              <a:rPr lang="en-GB" dirty="0">
                <a:solidFill>
                  <a:schemeClr val="accent6"/>
                </a:solidFill>
                <a:latin typeface="Berlin Sans FB" panose="020E0602020502020306" pitchFamily="34" charset="0"/>
              </a:rPr>
            </a:br>
            <a:r>
              <a:rPr lang="en-GB" dirty="0">
                <a:solidFill>
                  <a:schemeClr val="accent6"/>
                </a:solidFill>
                <a:latin typeface="Berlin Sans FB" panose="020E0602020502020306" pitchFamily="34" charset="0"/>
              </a:rPr>
              <a:t>at </a:t>
            </a:r>
            <a:r>
              <a:rPr lang="en-GB" dirty="0" smtClean="0">
                <a:solidFill>
                  <a:schemeClr val="accent6"/>
                </a:solidFill>
                <a:latin typeface="Berlin Sans FB" panose="020E0602020502020306" pitchFamily="34" charset="0"/>
              </a:rPr>
              <a:t>High-Temperatures</a:t>
            </a:r>
            <a:r>
              <a:rPr lang="en-GB" dirty="0" smtClean="0">
                <a:solidFill>
                  <a:schemeClr val="accent6"/>
                </a:solidFill>
                <a:latin typeface="Berlin Sans FB" panose="020E0602020502020306" pitchFamily="34" charset="0"/>
              </a:rPr>
              <a:t/>
            </a:r>
            <a:br>
              <a:rPr lang="en-GB" dirty="0" smtClean="0">
                <a:solidFill>
                  <a:schemeClr val="accent6"/>
                </a:solidFill>
                <a:latin typeface="Berlin Sans FB" panose="020E0602020502020306" pitchFamily="34" charset="0"/>
              </a:rPr>
            </a:br>
            <a:r>
              <a:rPr lang="en-GB" sz="24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Mahdi Sameti</a:t>
            </a:r>
            <a:r>
              <a:rPr lang="en-GB" sz="24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, Isfahan </a:t>
            </a:r>
            <a:r>
              <a:rPr lang="en-GB" sz="24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University of Technology</a:t>
            </a:r>
            <a:endParaRPr lang="en-GB" sz="4000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175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 smtClean="0"/>
              <a:t>Molmer</a:t>
            </a:r>
            <a:r>
              <a:rPr lang="en-GB" sz="4000" b="1" dirty="0" smtClean="0"/>
              <a:t>-Sorensen </a:t>
            </a:r>
            <a:r>
              <a:rPr lang="en-GB" sz="4000" b="1" dirty="0" smtClean="0"/>
              <a:t>Entangling Two-Qubit Gate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584020"/>
            <a:ext cx="10515600" cy="4351338"/>
          </a:xfrm>
        </p:spPr>
        <p:txBody>
          <a:bodyPr/>
          <a:lstStyle/>
          <a:p>
            <a:endParaRPr lang="en-GB" dirty="0" smtClean="0"/>
          </a:p>
          <a:p>
            <a:r>
              <a:rPr lang="en-GB" b="1" u="sng" dirty="0">
                <a:solidFill>
                  <a:srgbClr val="C00000"/>
                </a:solidFill>
              </a:rPr>
              <a:t>Goal: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To implement a high-fidelity maximally-entangling </a:t>
            </a:r>
            <a:r>
              <a:rPr lang="en-GB" dirty="0" smtClean="0"/>
              <a:t>gate</a:t>
            </a:r>
            <a:endParaRPr lang="en-GB" dirty="0" smtClean="0"/>
          </a:p>
          <a:p>
            <a:r>
              <a:rPr lang="en-GB" dirty="0" smtClean="0"/>
              <a:t>Driving </a:t>
            </a:r>
            <a:r>
              <a:rPr lang="en-GB" dirty="0" smtClean="0"/>
              <a:t>the Hamiltonian close to first red and blue sidebands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2425824"/>
            <a:ext cx="7429500" cy="4181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3384" y="6519446"/>
            <a:ext cx="6225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Phys. Rev. Lett.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1971 (1999), </a:t>
            </a:r>
            <a:r>
              <a:rPr lang="en-GB" sz="16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Phys. Rev. A </a:t>
            </a:r>
            <a:r>
              <a:rPr lang="en-GB" sz="16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GB" sz="16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022311 (2000)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810749" y="2015704"/>
            <a:ext cx="601334" cy="6228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94043" y="2638603"/>
            <a:ext cx="194335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Exactly Solvable </a:t>
            </a:r>
            <a:endParaRPr lang="fa-IR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6" y="2077197"/>
            <a:ext cx="399322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862283"/>
              </p:ext>
            </p:extLst>
          </p:nvPr>
        </p:nvGraphicFramePr>
        <p:xfrm>
          <a:off x="1977335" y="1337096"/>
          <a:ext cx="6794979" cy="452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7335" y="1337096"/>
                        <a:ext cx="6794979" cy="4529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/>
              <a:t>Molmer</a:t>
            </a:r>
            <a:r>
              <a:rPr lang="en-GB" sz="4000" b="1" dirty="0" smtClean="0"/>
              <a:t>-Sorensen </a:t>
            </a:r>
            <a:r>
              <a:rPr lang="en-GB" sz="4000" b="1" dirty="0" smtClean="0"/>
              <a:t>Entangling Two-Qubit Gate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79904" y="1227614"/>
            <a:ext cx="544309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Entangled State preparation with perfect fidelity  </a:t>
            </a:r>
            <a:endParaRPr lang="fa-IR" sz="20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38755" y="1476762"/>
            <a:ext cx="638354" cy="3019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4567" y="5705084"/>
            <a:ext cx="85206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1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Drawback: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</a:rPr>
              <a:t>Weak interaction between qubit and motional modes,</a:t>
            </a:r>
          </a:p>
          <a:p>
            <a:pPr algn="ctr"/>
            <a:r>
              <a:rPr lang="en-GB" sz="2400" b="1" dirty="0"/>
              <a:t> </a:t>
            </a:r>
            <a:r>
              <a:rPr lang="en-GB" sz="2400" b="1" dirty="0" smtClean="0"/>
              <a:t>           </a:t>
            </a:r>
            <a:r>
              <a:rPr lang="en-GB" sz="2400" b="1" dirty="0" smtClean="0">
                <a:solidFill>
                  <a:srgbClr val="C00000"/>
                </a:solidFill>
              </a:rPr>
              <a:t>slower gates and need for perfect cooling</a:t>
            </a:r>
            <a:endParaRPr lang="fa-I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Back to the Nonlinear </a:t>
            </a:r>
            <a:r>
              <a:rPr lang="en-GB" sz="4000" b="1" dirty="0" smtClean="0"/>
              <a:t>Hamiltonian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932"/>
            <a:ext cx="10515600" cy="4351338"/>
          </a:xfrm>
        </p:spPr>
        <p:txBody>
          <a:bodyPr/>
          <a:lstStyle/>
          <a:p>
            <a:r>
              <a:rPr lang="en-GB" dirty="0" smtClean="0"/>
              <a:t>The exact Hamiltonian contains couplings to all higher-order </a:t>
            </a:r>
            <a:r>
              <a:rPr lang="en-GB" dirty="0" err="1" smtClean="0"/>
              <a:t>sidebnds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79612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Ansatz for </a:t>
            </a:r>
            <a:r>
              <a:rPr lang="en-GB" sz="4000" b="1" dirty="0" smtClean="0"/>
              <a:t>Driving </a:t>
            </a:r>
            <a:r>
              <a:rPr lang="en-GB" sz="4000" b="1" dirty="0"/>
              <a:t>F</a:t>
            </a:r>
            <a:r>
              <a:rPr lang="en-GB" sz="4000" b="1" dirty="0" smtClean="0"/>
              <a:t>ield</a:t>
            </a:r>
            <a:endParaRPr lang="en-GB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130" y="2363625"/>
            <a:ext cx="7093739" cy="3976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1385677"/>
            <a:ext cx="607695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2596" y="6403966"/>
            <a:ext cx="683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Sameti, Lishman and </a:t>
            </a:r>
            <a:r>
              <a:rPr lang="en-GB" b="0" i="0" u="none" strike="noStrike" dirty="0" err="1" smtClean="0">
                <a:solidFill>
                  <a:srgbClr val="555555"/>
                </a:solidFill>
                <a:effectLst/>
                <a:latin typeface="&amp;quot"/>
              </a:rPr>
              <a:t>Mintert</a:t>
            </a:r>
            <a:r>
              <a:rPr lang="en-GB" dirty="0" smtClean="0">
                <a:solidFill>
                  <a:srgbClr val="555555"/>
                </a:solidFill>
                <a:latin typeface="&amp;quot"/>
              </a:rPr>
              <a:t>, </a:t>
            </a:r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Phys. Rev. A </a:t>
            </a:r>
            <a:r>
              <a:rPr lang="en-GB" b="1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103</a:t>
            </a:r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, 052603 (2021)</a:t>
            </a:r>
            <a:endParaRPr lang="en-GB" b="0" i="0" u="none" strike="noStrike" dirty="0">
              <a:solidFill>
                <a:srgbClr val="555555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36440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Multi-Sideband </a:t>
            </a:r>
            <a:r>
              <a:rPr lang="en-GB" sz="4000" b="1" dirty="0"/>
              <a:t>D</a:t>
            </a:r>
            <a:r>
              <a:rPr lang="en-GB" sz="4000" b="1" dirty="0" smtClean="0"/>
              <a:t>riving </a:t>
            </a:r>
            <a:r>
              <a:rPr lang="en-GB" sz="4000" b="1" dirty="0"/>
              <a:t>P</a:t>
            </a:r>
            <a:r>
              <a:rPr lang="en-GB" sz="4000" b="1" dirty="0" smtClean="0"/>
              <a:t>rotocol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Driving ansatz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Resulting Hamiltonian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Corresponding Time-evolution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564" y="2472605"/>
            <a:ext cx="607695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688" y="5576888"/>
            <a:ext cx="5600700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588" y="3848117"/>
            <a:ext cx="56769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Derivation of </a:t>
            </a:r>
            <a:r>
              <a:rPr lang="en-GB" sz="4000" b="1" dirty="0" smtClean="0"/>
              <a:t>Time-Evolution</a:t>
            </a:r>
            <a:endParaRPr lang="en-GB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5" y="1618590"/>
            <a:ext cx="7036415" cy="540478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819" y="2553419"/>
            <a:ext cx="74295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179" y="3813774"/>
            <a:ext cx="704850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669" y="5105669"/>
            <a:ext cx="7048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28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Derivation of </a:t>
            </a:r>
            <a:r>
              <a:rPr lang="en-GB" sz="4000" b="1" dirty="0" smtClean="0"/>
              <a:t>Time-Evolution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8198"/>
            <a:ext cx="10515600" cy="5127266"/>
          </a:xfrm>
        </p:spPr>
        <p:txBody>
          <a:bodyPr>
            <a:normAutofit/>
          </a:bodyPr>
          <a:lstStyle/>
          <a:p>
            <a:r>
              <a:rPr lang="en-GB" dirty="0" smtClean="0"/>
              <a:t>Define iteratively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Transformation of the Hamiltonian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Subsequent time-evolution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Truncate after d steps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89" y="1973980"/>
            <a:ext cx="4371975" cy="590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822165" y="1637795"/>
            <a:ext cx="1112808" cy="517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34973" y="1418198"/>
            <a:ext cx="278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MS time evolution operator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38" y="3517411"/>
            <a:ext cx="332422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462" y="5093291"/>
            <a:ext cx="3152775" cy="5143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737856" y="4670594"/>
            <a:ext cx="1112808" cy="517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0664" y="4451420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Only contains leading order terms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580" y="4734488"/>
            <a:ext cx="11811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739" y="6061526"/>
            <a:ext cx="3209925" cy="5143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7744271" y="5784293"/>
            <a:ext cx="1112808" cy="517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57079" y="5599627"/>
            <a:ext cx="154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Exact to order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4822" y="5890250"/>
            <a:ext cx="533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Gate </a:t>
            </a:r>
            <a:r>
              <a:rPr lang="en-GB" sz="4000" b="1" dirty="0" smtClean="0"/>
              <a:t>Engineering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generator of each time-evolution contains terms of the form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Except for       all other terms are undesired and contribute to infidelity of the gate.</a:t>
            </a:r>
          </a:p>
          <a:p>
            <a:r>
              <a:rPr lang="en-GB" dirty="0" smtClean="0"/>
              <a:t>The coefficients of all the undesired terms should be set to zero at gate time T.</a:t>
            </a:r>
          </a:p>
          <a:p>
            <a:r>
              <a:rPr lang="en-GB" dirty="0" smtClean="0"/>
              <a:t>This gives </a:t>
            </a:r>
            <a:r>
              <a:rPr lang="en-GB" b="1" dirty="0" smtClean="0">
                <a:solidFill>
                  <a:srgbClr val="C00000"/>
                </a:solidFill>
              </a:rPr>
              <a:t>a set of constraints on the fields in a functional form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550" y="2467424"/>
            <a:ext cx="1276350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84" y="3361607"/>
            <a:ext cx="4667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Solution with 2 and 3 </a:t>
            </a:r>
            <a:r>
              <a:rPr lang="en-GB" sz="4000" b="1" dirty="0" smtClean="0"/>
              <a:t>Sidebands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2 sideband solution: </a:t>
            </a:r>
            <a:r>
              <a:rPr lang="en-GB" dirty="0" smtClean="0"/>
              <a:t>the evolution is exact to the fourth-order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2"/>
                </a:solidFill>
              </a:rPr>
              <a:t>3 sideband solution: </a:t>
            </a:r>
            <a:r>
              <a:rPr lang="en-GB" dirty="0" smtClean="0"/>
              <a:t>the evolution is exact to the fourth-order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11" y="2440646"/>
            <a:ext cx="54292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622" y="3200669"/>
            <a:ext cx="5953125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911" y="5018147"/>
            <a:ext cx="6229350" cy="60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11" y="5626010"/>
            <a:ext cx="60293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87" y="10633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Fidelity Plot</a:t>
            </a:r>
            <a:endParaRPr lang="en-GB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763" y="935917"/>
            <a:ext cx="6294916" cy="56221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2596" y="6403966"/>
            <a:ext cx="683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Sameti, Lishman and </a:t>
            </a:r>
            <a:r>
              <a:rPr lang="en-GB" b="0" i="0" u="none" strike="noStrike" dirty="0" err="1" smtClean="0">
                <a:solidFill>
                  <a:srgbClr val="555555"/>
                </a:solidFill>
                <a:effectLst/>
                <a:latin typeface="&amp;quot"/>
              </a:rPr>
              <a:t>Mintert</a:t>
            </a:r>
            <a:r>
              <a:rPr lang="en-GB" dirty="0" smtClean="0">
                <a:solidFill>
                  <a:srgbClr val="555555"/>
                </a:solidFill>
                <a:latin typeface="&amp;quot"/>
              </a:rPr>
              <a:t>, </a:t>
            </a:r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Phys. Rev. A </a:t>
            </a:r>
            <a:r>
              <a:rPr lang="en-GB" b="1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103</a:t>
            </a:r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, 052603 (2021)</a:t>
            </a:r>
            <a:endParaRPr lang="en-GB" b="0" i="0" u="none" strike="noStrike" dirty="0">
              <a:solidFill>
                <a:srgbClr val="555555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33206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DiVincenzo</a:t>
            </a:r>
            <a:r>
              <a:rPr lang="en-GB" b="1" dirty="0" smtClean="0"/>
              <a:t> Criteria for Quantum Computing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050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</a:t>
            </a:r>
            <a:r>
              <a:rPr lang="en-GB" dirty="0" smtClean="0"/>
              <a:t>ell-defined two-level quantum states</a:t>
            </a:r>
          </a:p>
          <a:p>
            <a:pPr marL="514350" indent="-514350">
              <a:buAutoNum type="arabicPeriod" startAt="2"/>
            </a:pPr>
            <a:r>
              <a:rPr lang="en-GB" dirty="0" smtClean="0"/>
              <a:t>Determinate initialization of </a:t>
            </a:r>
            <a:r>
              <a:rPr lang="en-GB" dirty="0"/>
              <a:t>the </a:t>
            </a:r>
            <a:r>
              <a:rPr lang="en-GB" dirty="0" smtClean="0"/>
              <a:t>system</a:t>
            </a:r>
          </a:p>
          <a:p>
            <a:pPr marL="514350" indent="-514350">
              <a:buAutoNum type="arabicPeriod" startAt="3"/>
            </a:pPr>
            <a:r>
              <a:rPr lang="en-GB" dirty="0" smtClean="0"/>
              <a:t>Universal set of single and </a:t>
            </a:r>
            <a:r>
              <a:rPr lang="en-GB" b="1" dirty="0" smtClean="0">
                <a:solidFill>
                  <a:srgbClr val="C00000"/>
                </a:solidFill>
              </a:rPr>
              <a:t>two-qubit quantum gates</a:t>
            </a:r>
          </a:p>
          <a:p>
            <a:pPr marL="514350" indent="-514350">
              <a:buAutoNum type="arabicPeriod" startAt="4"/>
            </a:pPr>
            <a:r>
              <a:rPr lang="en-GB" dirty="0" smtClean="0"/>
              <a:t>Qubit coherence </a:t>
            </a:r>
            <a:r>
              <a:rPr lang="en-GB" dirty="0"/>
              <a:t>times much longer than the gate </a:t>
            </a:r>
            <a:r>
              <a:rPr lang="en-GB" dirty="0" smtClean="0"/>
              <a:t>times</a:t>
            </a:r>
          </a:p>
          <a:p>
            <a:pPr marL="514350" indent="-514350">
              <a:buAutoNum type="arabicPeriod" startAt="5"/>
            </a:pPr>
            <a:r>
              <a:rPr lang="en-GB" dirty="0" smtClean="0"/>
              <a:t>Qubit readout with high-fidelity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32" y="4244151"/>
            <a:ext cx="6619336" cy="24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Phase-Space </a:t>
            </a:r>
            <a:r>
              <a:rPr lang="en-GB" sz="4000" b="1" dirty="0" smtClean="0"/>
              <a:t>Plot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81" y="1431895"/>
            <a:ext cx="6164275" cy="5000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2596" y="6403966"/>
            <a:ext cx="683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Sameti, Lishman and </a:t>
            </a:r>
            <a:r>
              <a:rPr lang="en-GB" b="0" i="0" u="none" strike="noStrike" dirty="0" err="1" smtClean="0">
                <a:solidFill>
                  <a:srgbClr val="555555"/>
                </a:solidFill>
                <a:effectLst/>
                <a:latin typeface="&amp;quot"/>
              </a:rPr>
              <a:t>Mintert</a:t>
            </a:r>
            <a:r>
              <a:rPr lang="en-GB" dirty="0" smtClean="0">
                <a:solidFill>
                  <a:srgbClr val="555555"/>
                </a:solidFill>
                <a:latin typeface="&amp;quot"/>
              </a:rPr>
              <a:t>, </a:t>
            </a:r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Phys. Rev. A </a:t>
            </a:r>
            <a:r>
              <a:rPr lang="en-GB" b="1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103</a:t>
            </a:r>
            <a:r>
              <a:rPr lang="en-GB" b="0" i="0" u="none" strike="noStrike" dirty="0" smtClean="0">
                <a:solidFill>
                  <a:srgbClr val="555555"/>
                </a:solidFill>
                <a:effectLst/>
                <a:latin typeface="&amp;quot"/>
              </a:rPr>
              <a:t>, 052603 (2021)</a:t>
            </a:r>
            <a:endParaRPr lang="en-GB" b="0" i="0" u="none" strike="noStrike" dirty="0">
              <a:solidFill>
                <a:srgbClr val="555555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1763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C</a:t>
            </a:r>
            <a:r>
              <a:rPr lang="en-GB" sz="3600" b="1" dirty="0" smtClean="0"/>
              <a:t>onclusions</a:t>
            </a:r>
            <a:r>
              <a:rPr lang="en-GB" sz="4000" b="1" dirty="0" smtClean="0"/>
              <a:t> </a:t>
            </a:r>
            <a:r>
              <a:rPr lang="en-GB" sz="4000" b="1" dirty="0" smtClean="0"/>
              <a:t>and </a:t>
            </a:r>
            <a:r>
              <a:rPr lang="en-GB" sz="4000" b="1" dirty="0" smtClean="0"/>
              <a:t>Outlook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systematic and functional approach for derivation of nonlinear dynamics</a:t>
            </a:r>
          </a:p>
          <a:p>
            <a:r>
              <a:rPr lang="en-GB" dirty="0" smtClean="0"/>
              <a:t>A realistic scheme to implement ion-trap gates beyond LD regime: higher speed and higher temperature</a:t>
            </a:r>
          </a:p>
          <a:p>
            <a:r>
              <a:rPr lang="en-GB" dirty="0" smtClean="0"/>
              <a:t>Implementation of </a:t>
            </a:r>
            <a:r>
              <a:rPr lang="en-GB" dirty="0" err="1" smtClean="0"/>
              <a:t>Toffoli</a:t>
            </a:r>
            <a:r>
              <a:rPr lang="en-GB" dirty="0" smtClean="0"/>
              <a:t> and </a:t>
            </a:r>
            <a:r>
              <a:rPr lang="en-GB" dirty="0" err="1" smtClean="0"/>
              <a:t>Fredkin</a:t>
            </a:r>
            <a:r>
              <a:rPr lang="en-GB" dirty="0" smtClean="0"/>
              <a:t> quantum gates at high-temperatures.</a:t>
            </a:r>
          </a:p>
          <a:p>
            <a:r>
              <a:rPr lang="en-GB" dirty="0" smtClean="0"/>
              <a:t>Taking advantage of novel interaction at high-temperatures.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Thanks to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04" y="1989182"/>
            <a:ext cx="2310226" cy="3300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12" y="2044637"/>
            <a:ext cx="2271408" cy="3244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6445" y="5403333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Jake Lishman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48413" y="5403333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Prof.</a:t>
            </a:r>
            <a:r>
              <a:rPr lang="en-GB" b="1" dirty="0" smtClean="0"/>
              <a:t> Florian </a:t>
            </a:r>
            <a:r>
              <a:rPr lang="en-GB" b="1" dirty="0" err="1" smtClean="0"/>
              <a:t>Mintert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364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Trapped-Ion Quantum Computer</a:t>
            </a:r>
            <a:endParaRPr lang="fa-IR" b="1" dirty="0"/>
          </a:p>
        </p:txBody>
      </p:sp>
      <p:pic>
        <p:nvPicPr>
          <p:cNvPr id="7" name="Picture 2" descr="https://francis.naukas.com/files/2013/01/dibujo20130103-wolf-prize-winners-in-physics-2013-zoller-cir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84" y="1937149"/>
            <a:ext cx="2415559" cy="14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63734" y="3360356"/>
            <a:ext cx="266470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 smtClean="0"/>
              <a:t>P. </a:t>
            </a:r>
            <a:r>
              <a:rPr lang="en-GB" b="1" dirty="0" err="1" smtClean="0"/>
              <a:t>Zoller</a:t>
            </a:r>
            <a:r>
              <a:rPr lang="en-GB" b="1" dirty="0" smtClean="0"/>
              <a:t>       I</a:t>
            </a:r>
            <a:r>
              <a:rPr lang="en-GB" b="1" dirty="0"/>
              <a:t>. </a:t>
            </a:r>
            <a:r>
              <a:rPr lang="en-GB" b="1" dirty="0" err="1" smtClean="0"/>
              <a:t>Cirac</a:t>
            </a:r>
            <a:r>
              <a:rPr lang="en-GB" b="1" dirty="0" smtClean="0"/>
              <a:t>  (1995)</a:t>
            </a:r>
            <a:endParaRPr lang="fa-IR" b="1" dirty="0"/>
          </a:p>
          <a:p>
            <a:endParaRPr lang="fa-I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50708" y="6164619"/>
            <a:ext cx="20262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 smtClean="0"/>
              <a:t>D. </a:t>
            </a:r>
            <a:r>
              <a:rPr lang="en-GB" b="1" dirty="0" err="1" smtClean="0"/>
              <a:t>Wineland</a:t>
            </a:r>
            <a:r>
              <a:rPr lang="en-GB" b="1" dirty="0" smtClean="0"/>
              <a:t> (2012)</a:t>
            </a:r>
            <a:endParaRPr lang="fa-IR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03430" y="1937149"/>
            <a:ext cx="3966718" cy="461665"/>
            <a:chOff x="1104182" y="6107502"/>
            <a:chExt cx="3966718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104182" y="6107502"/>
              <a:ext cx="196720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Ca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 </a:t>
              </a:r>
              <a:r>
                <a:rPr lang="en-GB" sz="2400" b="1" dirty="0" smtClean="0">
                  <a:solidFill>
                    <a:srgbClr val="C00000"/>
                  </a:solidFill>
                </a:rPr>
                <a:t> Be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GB" sz="2400" b="1" dirty="0" smtClean="0">
                  <a:solidFill>
                    <a:srgbClr val="C00000"/>
                  </a:solidFill>
                </a:rPr>
                <a:t>  Mg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GB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  </a:t>
              </a:r>
              <a:endParaRPr lang="fa-IR" sz="2400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7103" y="6107502"/>
              <a:ext cx="2163797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GB" sz="2400" b="1" dirty="0" err="1" smtClean="0">
                  <a:solidFill>
                    <a:srgbClr val="C00000"/>
                  </a:solidFill>
                </a:rPr>
                <a:t>Sr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 </a:t>
              </a:r>
              <a:r>
                <a:rPr lang="en-GB" sz="2400" b="1" dirty="0" smtClean="0">
                  <a:solidFill>
                    <a:srgbClr val="C00000"/>
                  </a:solidFill>
                </a:rPr>
                <a:t> Cd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GB" sz="2400" b="1" dirty="0" smtClean="0">
                  <a:solidFill>
                    <a:srgbClr val="C00000"/>
                  </a:solidFill>
                </a:rPr>
                <a:t>  Ye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GB" sz="2400" b="1" dirty="0" smtClean="0">
                  <a:solidFill>
                    <a:srgbClr val="C00000"/>
                  </a:solidFill>
                </a:rPr>
                <a:t> Ba</a:t>
              </a:r>
              <a:r>
                <a:rPr lang="en-GB" sz="2400" b="1" baseline="30000" dirty="0" smtClean="0">
                  <a:solidFill>
                    <a:srgbClr val="C00000"/>
                  </a:solidFill>
                </a:rPr>
                <a:t>+ </a:t>
              </a:r>
              <a:endParaRPr lang="fa-IR" sz="2400" b="1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" y="1475484"/>
            <a:ext cx="810285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Information is encoded in the internal electronic states of ions</a:t>
            </a:r>
            <a:endParaRPr lang="fa-IR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56" y="2501047"/>
            <a:ext cx="4164244" cy="4032904"/>
          </a:xfrm>
          <a:prstGeom prst="rect">
            <a:avLst/>
          </a:prstGeom>
        </p:spPr>
      </p:pic>
      <p:pic>
        <p:nvPicPr>
          <p:cNvPr id="1034" name="Picture 10" descr="https://cdn.britannica.com/95/163095-050-A2B5174B/David-Wineland-2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34" y="3757286"/>
            <a:ext cx="2414880" cy="24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Trapped-Ion Quantum Computer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007" y="1921520"/>
            <a:ext cx="10393985" cy="239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59855"/>
            <a:ext cx="441479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Ions are loaded inside a Paul trap</a:t>
            </a:r>
            <a:endParaRPr lang="fa-IR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Photonic Frontiers: Quantum Computing: In pursuit of quantum computing |  Laser Focus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58" y="4414089"/>
            <a:ext cx="4330161" cy="22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Applying voltages to the poles of a linear trap can hold a string of ions (red dots, also shown in inset) in a straight line at the center of the trap for days. Each atom is a qubit. Laser beams can manipulate them, and their values can be read out by a CCD as the presence or absence of fluorescence."/>
          <p:cNvSpPr>
            <a:spLocks noChangeAspect="1" noChangeArrowheads="1"/>
          </p:cNvSpPr>
          <p:nvPr/>
        </p:nvSpPr>
        <p:spPr bwMode="auto">
          <a:xfrm>
            <a:off x="1087228" y="3434958"/>
            <a:ext cx="106036" cy="1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04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Trapped-Ion </a:t>
            </a:r>
            <a:r>
              <a:rPr lang="en-GB" b="1" dirty="0" smtClean="0"/>
              <a:t>QC</a:t>
            </a:r>
            <a:r>
              <a:rPr lang="en-GB" b="1" dirty="0" smtClean="0"/>
              <a:t> </a:t>
            </a:r>
            <a:r>
              <a:rPr lang="en-GB" b="1" dirty="0" smtClean="0"/>
              <a:t>Hamiltonian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69" y="1767862"/>
            <a:ext cx="8072130" cy="1087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899" y="2539763"/>
            <a:ext cx="3254675" cy="3059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21" y="3185037"/>
            <a:ext cx="7362825" cy="10572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45724" y="4368643"/>
            <a:ext cx="6690608" cy="962488"/>
            <a:chOff x="1768417" y="5619467"/>
            <a:chExt cx="6690608" cy="962488"/>
          </a:xfrm>
        </p:grpSpPr>
        <p:sp>
          <p:nvSpPr>
            <p:cNvPr id="12" name="Rounded Rectangle 11"/>
            <p:cNvSpPr/>
            <p:nvPr/>
          </p:nvSpPr>
          <p:spPr>
            <a:xfrm>
              <a:off x="1768417" y="5619467"/>
              <a:ext cx="6690608" cy="962488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0634" y="5695936"/>
              <a:ext cx="5581650" cy="8477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719782" y="5716549"/>
            <a:ext cx="17043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motional mode</a:t>
            </a:r>
            <a:endParaRPr lang="fa-IR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79090" y="5036593"/>
            <a:ext cx="517585" cy="6654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3773" y="4984007"/>
            <a:ext cx="724617" cy="7325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71939" y="4976501"/>
            <a:ext cx="572217" cy="740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90086" y="5680600"/>
            <a:ext cx="12939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qubit mode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5724" y="6104312"/>
            <a:ext cx="694074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Motional modes mediate interaction between qubits</a:t>
            </a:r>
            <a:endParaRPr lang="fa-I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Trapped-Ion </a:t>
            </a:r>
            <a:r>
              <a:rPr lang="en-GB" b="1" dirty="0" smtClean="0"/>
              <a:t>QC Hamiltonian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125" y="1466407"/>
            <a:ext cx="4095750" cy="828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794" y="2467602"/>
            <a:ext cx="7320412" cy="4327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5794" y="2150510"/>
            <a:ext cx="7358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No </a:t>
            </a:r>
            <a:r>
              <a:rPr lang="en-GB" sz="2400" b="1" dirty="0">
                <a:solidFill>
                  <a:srgbClr val="C00000"/>
                </a:solidFill>
              </a:rPr>
              <a:t>interaction between </a:t>
            </a:r>
            <a:r>
              <a:rPr lang="en-GB" sz="2400" b="1" dirty="0" smtClean="0">
                <a:solidFill>
                  <a:srgbClr val="C00000"/>
                </a:solidFill>
              </a:rPr>
              <a:t>qubits and motional modes yet!</a:t>
            </a:r>
            <a:endParaRPr lang="fa-I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Trapped-ion QC Hamiltonian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206"/>
            <a:ext cx="10515600" cy="4351338"/>
          </a:xfrm>
        </p:spPr>
        <p:txBody>
          <a:bodyPr/>
          <a:lstStyle/>
          <a:p>
            <a:r>
              <a:rPr lang="en-GB" dirty="0" smtClean="0"/>
              <a:t>Laser-ion interaction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Hamiltonian in the interaction picture </a:t>
            </a:r>
          </a:p>
          <a:p>
            <a:endParaRPr lang="en-GB" dirty="0"/>
          </a:p>
          <a:p>
            <a:endParaRPr lang="en-GB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295181" y="1558206"/>
            <a:ext cx="4638989" cy="1266825"/>
            <a:chOff x="6868019" y="1825625"/>
            <a:chExt cx="4638989" cy="1266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4583" y="1825625"/>
              <a:ext cx="4162425" cy="1266825"/>
            </a:xfrm>
            <a:prstGeom prst="rect">
              <a:avLst/>
            </a:prstGeom>
          </p:spPr>
        </p:pic>
        <p:sp>
          <p:nvSpPr>
            <p:cNvPr id="5" name="Striped Right Arrow 4"/>
            <p:cNvSpPr/>
            <p:nvPr/>
          </p:nvSpPr>
          <p:spPr>
            <a:xfrm>
              <a:off x="7648755" y="2191109"/>
              <a:ext cx="951781" cy="353683"/>
            </a:xfrm>
            <a:prstGeom prst="strip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8019" y="2120300"/>
              <a:ext cx="628650" cy="4953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737" y="4385814"/>
            <a:ext cx="8772525" cy="8572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701396" y="4950524"/>
            <a:ext cx="593785" cy="5348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1913" y="5486067"/>
            <a:ext cx="23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Lamb-</a:t>
            </a:r>
            <a:r>
              <a:rPr lang="en-GB" b="1" dirty="0" err="1" smtClean="0">
                <a:solidFill>
                  <a:srgbClr val="C00000"/>
                </a:solidFill>
              </a:rPr>
              <a:t>Dicke</a:t>
            </a:r>
            <a:r>
              <a:rPr lang="en-GB" b="1" dirty="0" smtClean="0">
                <a:solidFill>
                  <a:srgbClr val="C00000"/>
                </a:solidFill>
              </a:rPr>
              <a:t> parameter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9477" y="2825031"/>
            <a:ext cx="853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Laser turns on interaction between motional </a:t>
            </a:r>
            <a:r>
              <a:rPr lang="en-GB" sz="2400" b="1" dirty="0">
                <a:solidFill>
                  <a:srgbClr val="00B050"/>
                </a:solidFill>
              </a:rPr>
              <a:t>modes </a:t>
            </a:r>
            <a:r>
              <a:rPr lang="en-GB" sz="2400" b="1" dirty="0" smtClean="0">
                <a:solidFill>
                  <a:srgbClr val="00B050"/>
                </a:solidFill>
              </a:rPr>
              <a:t>and qubits</a:t>
            </a:r>
            <a:endParaRPr lang="fa-I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Lamb-</a:t>
            </a:r>
            <a:r>
              <a:rPr lang="en-GB" sz="4000" b="1" dirty="0" err="1" smtClean="0"/>
              <a:t>Dicke</a:t>
            </a:r>
            <a:r>
              <a:rPr lang="en-GB" sz="4000" b="1" dirty="0" smtClean="0"/>
              <a:t> </a:t>
            </a:r>
            <a:r>
              <a:rPr lang="en-GB" sz="4000" b="1" dirty="0" smtClean="0"/>
              <a:t>Approximation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Lamb-</a:t>
            </a:r>
            <a:r>
              <a:rPr lang="en-GB" dirty="0" err="1" smtClean="0"/>
              <a:t>Dicke</a:t>
            </a:r>
            <a:r>
              <a:rPr lang="en-GB" dirty="0" smtClean="0"/>
              <a:t> Parameter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Lamb-</a:t>
            </a:r>
            <a:r>
              <a:rPr lang="en-GB" dirty="0" err="1" smtClean="0"/>
              <a:t>Dicke</a:t>
            </a:r>
            <a:r>
              <a:rPr lang="en-GB" dirty="0" smtClean="0"/>
              <a:t> regime </a:t>
            </a:r>
          </a:p>
          <a:p>
            <a:r>
              <a:rPr lang="en-GB" dirty="0" smtClean="0"/>
              <a:t>Linear approximation of the Hamiltonian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470" y="2292282"/>
            <a:ext cx="6293059" cy="2059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690688"/>
            <a:ext cx="226695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4351699"/>
            <a:ext cx="1933575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862" y="5344153"/>
            <a:ext cx="4914900" cy="638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578305" y="4486636"/>
                <a:ext cx="266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a-I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fa-IR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305" y="4486636"/>
                <a:ext cx="26654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364" r="-4090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844853" y="4522957"/>
            <a:ext cx="284353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Phonon occupation number</a:t>
            </a:r>
            <a:endParaRPr lang="fa-I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Linear </a:t>
            </a:r>
            <a:r>
              <a:rPr lang="en-GB" sz="4000" b="1" dirty="0" smtClean="0"/>
              <a:t>Trapped-Ion Hamiltonian</a:t>
            </a:r>
            <a:endParaRPr lang="en-GB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475" y="1934369"/>
            <a:ext cx="7639050" cy="413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1296194"/>
            <a:ext cx="49149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483</Words>
  <Application>Microsoft Office PowerPoint</Application>
  <PresentationFormat>Widescreen</PresentationFormat>
  <Paragraphs>104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&amp;quot</vt:lpstr>
      <vt:lpstr>Arial</vt:lpstr>
      <vt:lpstr>Berlin Sans FB</vt:lpstr>
      <vt:lpstr>Calibri</vt:lpstr>
      <vt:lpstr>Calibri Light</vt:lpstr>
      <vt:lpstr>Cambria Math</vt:lpstr>
      <vt:lpstr>Times New Roman</vt:lpstr>
      <vt:lpstr>Office Theme</vt:lpstr>
      <vt:lpstr>Foxit PDF Document</vt:lpstr>
      <vt:lpstr>Quantum Logic of Trapped-ions  at High-Temperatures Mahdi Sameti, Isfahan University of Technology</vt:lpstr>
      <vt:lpstr>DiVincenzo Criteria for Quantum Computing</vt:lpstr>
      <vt:lpstr>Trapped-Ion Quantum Computer</vt:lpstr>
      <vt:lpstr>Trapped-Ion Quantum Computer</vt:lpstr>
      <vt:lpstr>Trapped-Ion QC Hamiltonian</vt:lpstr>
      <vt:lpstr>Trapped-Ion QC Hamiltonian</vt:lpstr>
      <vt:lpstr>Trapped-ion QC Hamiltonian</vt:lpstr>
      <vt:lpstr>Lamb-Dicke Approximation</vt:lpstr>
      <vt:lpstr>Linear Trapped-Ion Hamiltonian</vt:lpstr>
      <vt:lpstr>Molmer-Sorensen Entangling Two-Qubit Gate</vt:lpstr>
      <vt:lpstr>Molmer-Sorensen Entangling Two-Qubit Gate</vt:lpstr>
      <vt:lpstr>Back to the Nonlinear Hamiltonian</vt:lpstr>
      <vt:lpstr>Ansatz for Driving Field</vt:lpstr>
      <vt:lpstr>Multi-Sideband Driving Protocol</vt:lpstr>
      <vt:lpstr>Derivation of Time-Evolution</vt:lpstr>
      <vt:lpstr>Derivation of Time-Evolution</vt:lpstr>
      <vt:lpstr>Gate Engineering</vt:lpstr>
      <vt:lpstr>Solution with 2 and 3 Sidebands</vt:lpstr>
      <vt:lpstr>Fidelity Plot</vt:lpstr>
      <vt:lpstr>Phase-Space Plot</vt:lpstr>
      <vt:lpstr>Conclusions and Outlook</vt:lpstr>
      <vt:lpstr>Thanks to</vt:lpstr>
    </vt:vector>
  </TitlesOfParts>
  <Company>Heriot-Watt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Strong-coupling logic of trapped ions</dc:title>
  <dc:creator>Mahdi Sameti</dc:creator>
  <cp:lastModifiedBy>Mahdi Sameti</cp:lastModifiedBy>
  <cp:revision>80</cp:revision>
  <dcterms:created xsi:type="dcterms:W3CDTF">2022-01-20T20:36:41Z</dcterms:created>
  <dcterms:modified xsi:type="dcterms:W3CDTF">2023-05-31T09:23:36Z</dcterms:modified>
</cp:coreProperties>
</file>