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 id="2147483939" r:id="rId2"/>
  </p:sldMasterIdLst>
  <p:sldIdLst>
    <p:sldId id="257" r:id="rId3"/>
    <p:sldId id="259" r:id="rId4"/>
    <p:sldId id="258" r:id="rId5"/>
    <p:sldId id="27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81" d="100"/>
          <a:sy n="81" d="100"/>
        </p:scale>
        <p:origin x="62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3747207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271923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6257-F8F9-44C6-AE48-21F3C1F3C18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6659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4047295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6257-F8F9-44C6-AE48-21F3C1F3C18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73004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369255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3203749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406784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359C5-019E-414C-BF71-53E7A0DB7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5207D9-0C2C-429D-9350-4A213DF90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F37AE3-97D6-411E-8BDF-777678E76C61}"/>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a:extLst>
              <a:ext uri="{FF2B5EF4-FFF2-40B4-BE49-F238E27FC236}">
                <a16:creationId xmlns:a16="http://schemas.microsoft.com/office/drawing/2014/main" id="{A441313E-82EF-4AED-A5C4-69446214E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4344-9189-413B-9868-4F637C517CEC}"/>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3034632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AEF6-1405-4779-B1FD-402EFAAC71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5F3DAF-9C25-4DDB-8DFB-18C9EF588D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97229-21DD-4190-A94F-C0A3FC587343}"/>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a:extLst>
              <a:ext uri="{FF2B5EF4-FFF2-40B4-BE49-F238E27FC236}">
                <a16:creationId xmlns:a16="http://schemas.microsoft.com/office/drawing/2014/main" id="{8853E853-FB02-48F6-ADA2-3DC48E122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7532F5-6CAB-4EF9-9671-4ECD98BBCE7E}"/>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1862564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CF208-31BF-4999-BE16-B354FEA0B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E67A72-8562-404C-A70A-78DCE1014B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E4D24C-3F3B-4C2A-8689-3D10BF73CA8D}"/>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a:extLst>
              <a:ext uri="{FF2B5EF4-FFF2-40B4-BE49-F238E27FC236}">
                <a16:creationId xmlns:a16="http://schemas.microsoft.com/office/drawing/2014/main" id="{71DE3F03-0DAB-4988-9AD0-ED8D3D6C5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E0534-5BF8-4BFB-BDF1-17308C8696E9}"/>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358936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3438650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F5A9-CA05-4102-9721-3ECEDD4463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DE5B5-6740-412F-95B2-0AFC927059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05BFC0-C03A-413E-A91A-BD21C12F40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B69A7A-0203-44B9-846F-17E200F16FC5}"/>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6" name="Footer Placeholder 5">
            <a:extLst>
              <a:ext uri="{FF2B5EF4-FFF2-40B4-BE49-F238E27FC236}">
                <a16:creationId xmlns:a16="http://schemas.microsoft.com/office/drawing/2014/main" id="{AF575B31-B157-4802-9AFB-6D6572F939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B58A7-19B9-4591-8BD6-9E067022C522}"/>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2979419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C4D6-D32D-4F85-8505-E3BD4603AB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7E5AED-882B-4BB3-8962-0472CAFC19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A9902E-9380-4116-9CA8-259DB2CB91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99BC79-5390-44AC-B92E-326A4F2C69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8BCA68-84AF-4D96-B3A1-82D7CAD420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BD1BC-7432-4F25-9E40-5F4D3568D858}"/>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8" name="Footer Placeholder 7">
            <a:extLst>
              <a:ext uri="{FF2B5EF4-FFF2-40B4-BE49-F238E27FC236}">
                <a16:creationId xmlns:a16="http://schemas.microsoft.com/office/drawing/2014/main" id="{EDC57273-D5CF-402A-A3BD-4B4B2344F4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59A050-C0DE-4C88-8413-CCC66268F060}"/>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3699064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2EA8-5CC2-43A7-8C1E-B2C7041D49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64E16D-A99E-4D61-9E3E-067A91C70340}"/>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4" name="Footer Placeholder 3">
            <a:extLst>
              <a:ext uri="{FF2B5EF4-FFF2-40B4-BE49-F238E27FC236}">
                <a16:creationId xmlns:a16="http://schemas.microsoft.com/office/drawing/2014/main" id="{973EAB10-2096-4525-9D70-E527DD47D5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5BDE8-AD04-4321-BA7C-8EC7131A0B28}"/>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2280731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1AAEDA-1562-4ADB-B5ED-6BB959B7D4FC}"/>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3" name="Footer Placeholder 2">
            <a:extLst>
              <a:ext uri="{FF2B5EF4-FFF2-40B4-BE49-F238E27FC236}">
                <a16:creationId xmlns:a16="http://schemas.microsoft.com/office/drawing/2014/main" id="{75F5B5BA-009F-40CE-97BD-DD4647907F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E1DB8F-9386-49BD-9AFF-1140F8A708C5}"/>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785124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6EB1-DC43-42BC-ABF7-9F29A7299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13F899-B7BA-47F3-BBF0-97CA24E7F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105451-BC77-47F1-BA62-27F41532F4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28977B-A992-44A2-ACEA-28DC393248EF}"/>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6" name="Footer Placeholder 5">
            <a:extLst>
              <a:ext uri="{FF2B5EF4-FFF2-40B4-BE49-F238E27FC236}">
                <a16:creationId xmlns:a16="http://schemas.microsoft.com/office/drawing/2014/main" id="{868D7579-5283-437A-8F62-ECB2B6F3B1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D1093-DD4F-497C-8880-EAFC0B1E5664}"/>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40466090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C120-D11C-4396-AD09-F1C280915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D123DC-2C93-46B1-982A-BD0ADE8C3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7CEF2B-04BD-4932-AFF2-B9A7099255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F0444-18DE-4A8E-A884-41B63FE65E29}"/>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6" name="Footer Placeholder 5">
            <a:extLst>
              <a:ext uri="{FF2B5EF4-FFF2-40B4-BE49-F238E27FC236}">
                <a16:creationId xmlns:a16="http://schemas.microsoft.com/office/drawing/2014/main" id="{623D847C-2EBF-42E8-AAC3-05DC4C98E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3D170-2FF2-4309-8CE8-EEF80C9B5E8B}"/>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844800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1B0D-30C9-4D3F-A03D-FEF3A939FF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59A8F0-A81F-47CF-B9F0-0F91FEAC44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934E3-ECDD-4EC0-8D20-4CBA2E48F0E8}"/>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a:extLst>
              <a:ext uri="{FF2B5EF4-FFF2-40B4-BE49-F238E27FC236}">
                <a16:creationId xmlns:a16="http://schemas.microsoft.com/office/drawing/2014/main" id="{267B6EEE-20DC-4CB2-9C0A-5B3CA0878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D2EDA-BA03-42DD-B346-E9073472214C}"/>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2953823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A0374-9B4D-41D3-A20E-450BF5C29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CA362A-B41C-43A2-8D14-4E0BF126E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B7CB3-0B32-49B0-AA20-05D9ECE605D1}"/>
              </a:ext>
            </a:extLst>
          </p:cNvPr>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a:extLst>
              <a:ext uri="{FF2B5EF4-FFF2-40B4-BE49-F238E27FC236}">
                <a16:creationId xmlns:a16="http://schemas.microsoft.com/office/drawing/2014/main" id="{5BCBE84B-F618-47E7-B56C-CB37D3971A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807A6-09B0-46E2-AFF5-0388B9F66B70}"/>
              </a:ext>
            </a:extLst>
          </p:cNvPr>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353831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08B4-7772-4C24-B7EF-F1C348AD88D3}"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123528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9908B4-7772-4C24-B7EF-F1C348AD88D3}"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326856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9908B4-7772-4C24-B7EF-F1C348AD88D3}"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413406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9908B4-7772-4C24-B7EF-F1C348AD88D3}"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299559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908B4-7772-4C24-B7EF-F1C348AD88D3}"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181958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9908B4-7772-4C24-B7EF-F1C348AD88D3}"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43267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908B4-7772-4C24-B7EF-F1C348AD88D3}"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76257-F8F9-44C6-AE48-21F3C1F3C18B}" type="slidenum">
              <a:rPr lang="en-US" smtClean="0"/>
              <a:t>‹#›</a:t>
            </a:fld>
            <a:endParaRPr lang="en-US"/>
          </a:p>
        </p:txBody>
      </p:sp>
    </p:spTree>
    <p:extLst>
      <p:ext uri="{BB962C8B-B14F-4D97-AF65-F5344CB8AC3E}">
        <p14:creationId xmlns:p14="http://schemas.microsoft.com/office/powerpoint/2010/main" val="284800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9908B4-7772-4C24-B7EF-F1C348AD88D3}" type="datetimeFigureOut">
              <a:rPr lang="en-US" smtClean="0"/>
              <a:t>5/31/2023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5E76257-F8F9-44C6-AE48-21F3C1F3C18B}" type="slidenum">
              <a:rPr lang="en-US" smtClean="0"/>
              <a:t>‹#›</a:t>
            </a:fld>
            <a:endParaRPr lang="en-US"/>
          </a:p>
        </p:txBody>
      </p:sp>
    </p:spTree>
    <p:extLst>
      <p:ext uri="{BB962C8B-B14F-4D97-AF65-F5344CB8AC3E}">
        <p14:creationId xmlns:p14="http://schemas.microsoft.com/office/powerpoint/2010/main" val="205114873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9F581A-595A-4186-8219-17478746AC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A2CFAD-5938-456A-8ABE-117DE7C0F6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42398-B686-4706-9177-13D2AFCD0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908B4-7772-4C24-B7EF-F1C348AD88D3}" type="datetimeFigureOut">
              <a:rPr lang="en-US" smtClean="0"/>
              <a:t>5/31/2023</a:t>
            </a:fld>
            <a:endParaRPr lang="en-US"/>
          </a:p>
        </p:txBody>
      </p:sp>
      <p:sp>
        <p:nvSpPr>
          <p:cNvPr id="5" name="Footer Placeholder 4">
            <a:extLst>
              <a:ext uri="{FF2B5EF4-FFF2-40B4-BE49-F238E27FC236}">
                <a16:creationId xmlns:a16="http://schemas.microsoft.com/office/drawing/2014/main" id="{852946E0-39FF-4AFE-9085-353955CE5A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FDC457-BD18-4019-BD0E-480B3B363D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76257-F8F9-44C6-AE48-21F3C1F3C18B}" type="slidenum">
              <a:rPr lang="en-US" smtClean="0"/>
              <a:t>‹#›</a:t>
            </a:fld>
            <a:endParaRPr lang="en-US"/>
          </a:p>
        </p:txBody>
      </p:sp>
    </p:spTree>
    <p:extLst>
      <p:ext uri="{BB962C8B-B14F-4D97-AF65-F5344CB8AC3E}">
        <p14:creationId xmlns:p14="http://schemas.microsoft.com/office/powerpoint/2010/main" val="46868878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593" y="1115318"/>
            <a:ext cx="7951985" cy="5200719"/>
          </a:xfrm>
          <a:prstGeom prst="rect">
            <a:avLst/>
          </a:prstGeom>
          <a:noFill/>
        </p:spPr>
        <p:txBody>
          <a:bodyPr wrap="none" rtlCol="0">
            <a:spAutoFit/>
          </a:bodyPr>
          <a:lstStyle/>
          <a:p>
            <a:pPr algn="ctr" rtl="1">
              <a:lnSpc>
                <a:spcPct val="107000"/>
              </a:lnSpc>
              <a:spcAft>
                <a:spcPts val="800"/>
              </a:spcAft>
            </a:pPr>
            <a:r>
              <a:rPr lang="fa-IR" sz="3200" dirty="0">
                <a:latin typeface="B Titr" panose="00000700000000000000"/>
                <a:ea typeface="Calibri" panose="020F0502020204030204" pitchFamily="34" charset="0"/>
                <a:cs typeface="B Zar" panose="00000400000000000000" pitchFamily="2" charset="-78"/>
              </a:rPr>
              <a:t>معیار درهمتنیدگی برای سیستم های چند جزئی</a:t>
            </a:r>
            <a:r>
              <a:rPr lang="en-US" sz="3200" dirty="0">
                <a:latin typeface="B Titr" panose="00000700000000000000"/>
                <a:ea typeface="Calibri" panose="020F0502020204030204" pitchFamily="34" charset="0"/>
                <a:cs typeface="B Zar" panose="00000400000000000000" pitchFamily="2" charset="-78"/>
              </a:rPr>
              <a:t> </a:t>
            </a:r>
          </a:p>
          <a:p>
            <a:pPr algn="ctr" rtl="1">
              <a:lnSpc>
                <a:spcPct val="107000"/>
              </a:lnSpc>
              <a:spcAft>
                <a:spcPts val="800"/>
              </a:spcAft>
            </a:pPr>
            <a:r>
              <a:rPr lang="fa-IR" sz="3200" dirty="0">
                <a:latin typeface="B Titr" panose="00000700000000000000"/>
                <a:ea typeface="Calibri" panose="020F0502020204030204" pitchFamily="34" charset="0"/>
                <a:cs typeface="B Zar" panose="00000400000000000000" pitchFamily="2" charset="-78"/>
              </a:rPr>
              <a:t>بر اساس اطلاعات فیشر کوانتومی</a:t>
            </a:r>
          </a:p>
          <a:p>
            <a:pPr algn="ctr" rtl="1">
              <a:lnSpc>
                <a:spcPct val="107000"/>
              </a:lnSpc>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US" sz="2800" b="1" dirty="0">
                <a:latin typeface="Times-Bold"/>
                <a:ea typeface="Calibri" panose="020F0502020204030204" pitchFamily="34" charset="0"/>
                <a:cs typeface="Times-Bold"/>
              </a:rPr>
              <a:t>Entanglement criterion for multipartite systems </a:t>
            </a:r>
          </a:p>
          <a:p>
            <a:pPr algn="ctr">
              <a:lnSpc>
                <a:spcPct val="107000"/>
              </a:lnSpc>
              <a:spcAft>
                <a:spcPts val="800"/>
              </a:spcAft>
            </a:pPr>
            <a:r>
              <a:rPr lang="en-US" sz="2800" b="1" dirty="0">
                <a:latin typeface="Times-Bold"/>
                <a:ea typeface="Calibri" panose="020F0502020204030204" pitchFamily="34" charset="0"/>
                <a:cs typeface="Times-Bold"/>
              </a:rPr>
              <a:t>based on quantum Fisher information</a:t>
            </a:r>
            <a:endParaRPr lang="fa-IR" sz="2800" b="1" dirty="0">
              <a:latin typeface="Times-Bold"/>
              <a:ea typeface="Calibri" panose="020F0502020204030204" pitchFamily="34" charset="0"/>
              <a:cs typeface="Times-Bold"/>
            </a:endParaRPr>
          </a:p>
          <a:p>
            <a:pPr>
              <a:lnSpc>
                <a:spcPct val="107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endParaRPr lang="fa-IR" sz="2800" dirty="0">
              <a:effectLst/>
              <a:latin typeface="Calibri" panose="020F0502020204030204" pitchFamily="34" charset="0"/>
              <a:ea typeface="Calibri" panose="020F0502020204030204" pitchFamily="34" charset="0"/>
              <a:cs typeface="B Zar" panose="00000400000000000000" pitchFamily="2" charset="-78"/>
            </a:endParaRPr>
          </a:p>
          <a:p>
            <a:pPr algn="ctr" rtl="1">
              <a:lnSpc>
                <a:spcPct val="107000"/>
              </a:lnSpc>
              <a:spcAft>
                <a:spcPts val="800"/>
              </a:spcAft>
            </a:pPr>
            <a:r>
              <a:rPr lang="ar-SA" sz="2400" dirty="0">
                <a:effectLst/>
                <a:latin typeface="Calibri" panose="020F0502020204030204" pitchFamily="34" charset="0"/>
                <a:ea typeface="Calibri" panose="020F0502020204030204" pitchFamily="34" charset="0"/>
                <a:cs typeface="B Zar" panose="00000400000000000000" pitchFamily="2" charset="-78"/>
              </a:rPr>
              <a:t>دکتر یحیی اکبری کوربلاغ</a:t>
            </a:r>
            <a:endParaRPr lang="fa-IR" sz="2400" dirty="0">
              <a:effectLst/>
              <a:latin typeface="Calibri" panose="020F0502020204030204" pitchFamily="34" charset="0"/>
              <a:ea typeface="Calibri" panose="020F0502020204030204" pitchFamily="34" charset="0"/>
              <a:cs typeface="B Zar" panose="00000400000000000000" pitchFamily="2" charset="-78"/>
            </a:endParaRPr>
          </a:p>
          <a:p>
            <a:pPr algn="ctr" rtl="1">
              <a:lnSpc>
                <a:spcPct val="107000"/>
              </a:lnSpc>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algn="ctr" rtl="1"/>
            <a:r>
              <a:rPr lang="ar-SA" sz="2400" dirty="0">
                <a:effectLst/>
                <a:latin typeface="Calibri" panose="020F0502020204030204" pitchFamily="34" charset="0"/>
                <a:ea typeface="Calibri" panose="020F0502020204030204" pitchFamily="34" charset="0"/>
                <a:cs typeface="B Zar" panose="00000400000000000000" pitchFamily="2" charset="-78"/>
              </a:rPr>
              <a:t>گروه فیزیک دانشگاه شهید مدنی آذربایجان</a:t>
            </a:r>
            <a:r>
              <a:rPr lang="ar-SA" sz="2800" dirty="0">
                <a:effectLst/>
                <a:latin typeface="Calibri" panose="020F0502020204030204" pitchFamily="34" charset="0"/>
                <a:ea typeface="Calibri" panose="020F0502020204030204" pitchFamily="34" charset="0"/>
                <a:cs typeface="B Zar" panose="00000400000000000000" pitchFamily="2" charset="-78"/>
              </a:rPr>
              <a:t> </a:t>
            </a:r>
            <a:endParaRPr lang="en-US" sz="2400" dirty="0"/>
          </a:p>
        </p:txBody>
      </p:sp>
    </p:spTree>
    <p:extLst>
      <p:ext uri="{BB962C8B-B14F-4D97-AF65-F5344CB8AC3E}">
        <p14:creationId xmlns:p14="http://schemas.microsoft.com/office/powerpoint/2010/main" val="5221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3253" y="5828138"/>
            <a:ext cx="6792686" cy="369332"/>
          </a:xfrm>
          <a:prstGeom prst="rect">
            <a:avLst/>
          </a:prstGeom>
        </p:spPr>
        <p:txBody>
          <a:bodyPr wrap="square">
            <a:spAutoFit/>
          </a:bodyPr>
          <a:lstStyle/>
          <a:p>
            <a:r>
              <a:rPr lang="en-US" dirty="0">
                <a:solidFill>
                  <a:srgbClr val="000000"/>
                </a:solidFill>
                <a:latin typeface="Times-Roman"/>
              </a:rPr>
              <a:t>[1] L. </a:t>
            </a:r>
            <a:r>
              <a:rPr lang="en-US" dirty="0" err="1">
                <a:solidFill>
                  <a:srgbClr val="000000"/>
                </a:solidFill>
                <a:latin typeface="Times-Roman"/>
              </a:rPr>
              <a:t>Pezze</a:t>
            </a:r>
            <a:r>
              <a:rPr lang="en-US" dirty="0">
                <a:solidFill>
                  <a:srgbClr val="000000"/>
                </a:solidFill>
                <a:latin typeface="Times-Roman"/>
              </a:rPr>
              <a:t> and A. </a:t>
            </a:r>
            <a:r>
              <a:rPr lang="en-US" dirty="0" err="1">
                <a:solidFill>
                  <a:srgbClr val="000000"/>
                </a:solidFill>
                <a:latin typeface="Times-Roman"/>
              </a:rPr>
              <a:t>Smerzi</a:t>
            </a:r>
            <a:r>
              <a:rPr lang="en-US" dirty="0">
                <a:solidFill>
                  <a:srgbClr val="000000"/>
                </a:solidFill>
                <a:latin typeface="Times-Roman"/>
              </a:rPr>
              <a:t>, </a:t>
            </a:r>
            <a:r>
              <a:rPr lang="en-US" dirty="0">
                <a:solidFill>
                  <a:srgbClr val="0000FF"/>
                </a:solidFill>
                <a:latin typeface="Times-Roman"/>
              </a:rPr>
              <a:t>Phys. Rev. Lett. </a:t>
            </a:r>
            <a:r>
              <a:rPr lang="en-US" b="1" dirty="0">
                <a:solidFill>
                  <a:srgbClr val="0000FF"/>
                </a:solidFill>
                <a:latin typeface="Times-Bold"/>
              </a:rPr>
              <a:t>102</a:t>
            </a:r>
            <a:r>
              <a:rPr lang="en-US" dirty="0">
                <a:solidFill>
                  <a:srgbClr val="000000"/>
                </a:solidFill>
                <a:latin typeface="Times-Roman"/>
              </a:rPr>
              <a:t>, </a:t>
            </a:r>
            <a:r>
              <a:rPr lang="en-US" dirty="0">
                <a:solidFill>
                  <a:srgbClr val="0000FF"/>
                </a:solidFill>
                <a:latin typeface="Times-Roman"/>
              </a:rPr>
              <a:t>100401 </a:t>
            </a:r>
            <a:r>
              <a:rPr lang="en-US" dirty="0">
                <a:solidFill>
                  <a:srgbClr val="000000"/>
                </a:solidFill>
                <a:latin typeface="Times-Roman"/>
              </a:rPr>
              <a:t>(</a:t>
            </a:r>
            <a:r>
              <a:rPr lang="en-US" dirty="0">
                <a:solidFill>
                  <a:srgbClr val="0000FF"/>
                </a:solidFill>
                <a:latin typeface="Times-Roman"/>
              </a:rPr>
              <a:t>2009</a:t>
            </a:r>
            <a:r>
              <a:rPr lang="en-US" dirty="0">
                <a:solidFill>
                  <a:srgbClr val="000000"/>
                </a:solidFill>
                <a:latin typeface="Times-Roman"/>
              </a:rPr>
              <a:t>).</a:t>
            </a:r>
            <a:endParaRPr lang="en-US" dirty="0"/>
          </a:p>
        </p:txBody>
      </p:sp>
      <p:sp>
        <p:nvSpPr>
          <p:cNvPr id="6" name="Rectangle 5"/>
          <p:cNvSpPr/>
          <p:nvPr/>
        </p:nvSpPr>
        <p:spPr>
          <a:xfrm>
            <a:off x="933253" y="6275922"/>
            <a:ext cx="7019108" cy="369332"/>
          </a:xfrm>
          <a:prstGeom prst="rect">
            <a:avLst/>
          </a:prstGeom>
        </p:spPr>
        <p:txBody>
          <a:bodyPr wrap="square">
            <a:spAutoFit/>
          </a:bodyPr>
          <a:lstStyle/>
          <a:p>
            <a:r>
              <a:rPr lang="en-US" dirty="0">
                <a:solidFill>
                  <a:srgbClr val="000000"/>
                </a:solidFill>
                <a:latin typeface="Times-Roman"/>
              </a:rPr>
              <a:t>[2] G. </a:t>
            </a:r>
            <a:r>
              <a:rPr lang="en-US" dirty="0" err="1">
                <a:solidFill>
                  <a:srgbClr val="000000"/>
                </a:solidFill>
                <a:latin typeface="Times-Roman"/>
              </a:rPr>
              <a:t>Toth</a:t>
            </a:r>
            <a:r>
              <a:rPr lang="en-US" dirty="0">
                <a:solidFill>
                  <a:srgbClr val="000000"/>
                </a:solidFill>
                <a:latin typeface="Times-Roman"/>
              </a:rPr>
              <a:t> and T. </a:t>
            </a:r>
            <a:r>
              <a:rPr lang="en-US" dirty="0" err="1">
                <a:solidFill>
                  <a:srgbClr val="000000"/>
                </a:solidFill>
                <a:latin typeface="Times-Roman"/>
              </a:rPr>
              <a:t>Vertesi</a:t>
            </a:r>
            <a:r>
              <a:rPr lang="en-US" dirty="0">
                <a:solidFill>
                  <a:srgbClr val="000000"/>
                </a:solidFill>
                <a:latin typeface="Times-Roman"/>
              </a:rPr>
              <a:t>, </a:t>
            </a:r>
            <a:r>
              <a:rPr lang="en-US" dirty="0">
                <a:solidFill>
                  <a:srgbClr val="0000FF"/>
                </a:solidFill>
                <a:latin typeface="Times-Roman"/>
              </a:rPr>
              <a:t>Phys. Rev. Lett. </a:t>
            </a:r>
            <a:r>
              <a:rPr lang="en-US" b="1" dirty="0">
                <a:solidFill>
                  <a:srgbClr val="0000FF"/>
                </a:solidFill>
                <a:latin typeface="Times-Bold"/>
              </a:rPr>
              <a:t>120</a:t>
            </a:r>
            <a:r>
              <a:rPr lang="en-US" dirty="0">
                <a:solidFill>
                  <a:srgbClr val="000000"/>
                </a:solidFill>
                <a:latin typeface="Times-Roman"/>
              </a:rPr>
              <a:t>, </a:t>
            </a:r>
            <a:r>
              <a:rPr lang="en-US" dirty="0">
                <a:solidFill>
                  <a:srgbClr val="0000FF"/>
                </a:solidFill>
                <a:latin typeface="Times-Roman"/>
              </a:rPr>
              <a:t>020506 </a:t>
            </a:r>
            <a:r>
              <a:rPr lang="en-US" dirty="0">
                <a:solidFill>
                  <a:srgbClr val="000000"/>
                </a:solidFill>
                <a:latin typeface="Times-Roman"/>
              </a:rPr>
              <a:t>(</a:t>
            </a:r>
            <a:r>
              <a:rPr lang="en-US" dirty="0">
                <a:solidFill>
                  <a:srgbClr val="0000FF"/>
                </a:solidFill>
                <a:latin typeface="Times-Roman"/>
              </a:rPr>
              <a:t>2018</a:t>
            </a:r>
            <a:r>
              <a:rPr lang="en-US" dirty="0">
                <a:solidFill>
                  <a:srgbClr val="000000"/>
                </a:solidFill>
                <a:latin typeface="Times-Roman"/>
              </a:rPr>
              <a:t>).</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622167" y="1334279"/>
                <a:ext cx="8620136" cy="830997"/>
              </a:xfrm>
              <a:prstGeom prst="rect">
                <a:avLst/>
              </a:prstGeom>
            </p:spPr>
            <p:txBody>
              <a:bodyPr wrap="square">
                <a:spAutoFit/>
              </a:bodyPr>
              <a:lstStyle/>
              <a:p>
                <a:pPr algn="r" rtl="1"/>
                <a:r>
                  <a:rPr lang="fa-IR" sz="2400" dirty="0">
                    <a:solidFill>
                      <a:prstClr val="black"/>
                    </a:solidFill>
                    <a:cs typeface="B Zar" panose="00000400000000000000" pitchFamily="2" charset="-78"/>
                  </a:rPr>
                  <a:t>در مرجع [1] نشان داده شده است که به ازای هر حالت </a:t>
                </a:r>
                <a14:m>
                  <m:oMath xmlns:m="http://schemas.openxmlformats.org/officeDocument/2006/math">
                    <m:r>
                      <a:rPr lang="en-US" sz="2000" b="0" i="1" smtClean="0">
                        <a:solidFill>
                          <a:prstClr val="black"/>
                        </a:solidFill>
                        <a:latin typeface="Cambria Math" panose="02040503050406030204" pitchFamily="18" charset="0"/>
                        <a:cs typeface="B Zar" panose="00000400000000000000" pitchFamily="2" charset="-78"/>
                      </a:rPr>
                      <m:t>𝑁</m:t>
                    </m:r>
                  </m:oMath>
                </a14:m>
                <a:r>
                  <a:rPr lang="fa-IR" sz="2400" dirty="0">
                    <a:solidFill>
                      <a:prstClr val="black"/>
                    </a:solidFill>
                    <a:cs typeface="B Zar" panose="00000400000000000000" pitchFamily="2" charset="-78"/>
                  </a:rPr>
                  <a:t> کیوبیتی جداپذیر، اطلاعات فیشر کوانتومی در نامساوی زیر صدق می کند:</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22167" y="1334279"/>
                <a:ext cx="8620136" cy="830997"/>
              </a:xfrm>
              <a:prstGeom prst="rect">
                <a:avLst/>
              </a:prstGeom>
              <a:blipFill>
                <a:blip r:embed="rId2"/>
                <a:stretch>
                  <a:fillRect t="-4412" r="-1132" b="-19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34438" y="2267099"/>
                <a:ext cx="4170629" cy="72224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𝐽</m:t>
                              </m:r>
                            </m:e>
                            <m:sub>
                              <m:r>
                                <a:rPr lang="en-US" sz="2000" b="0" i="1" smtClean="0">
                                  <a:solidFill>
                                    <a:prstClr val="black"/>
                                  </a:solidFill>
                                  <a:latin typeface="Cambria Math" panose="02040503050406030204" pitchFamily="18" charset="0"/>
                                  <a:ea typeface="Cambria Math" panose="02040503050406030204" pitchFamily="18" charset="0"/>
                                </a:rPr>
                                <m:t>𝑧</m:t>
                              </m:r>
                            </m:sub>
                          </m:sSub>
                        </m:e>
                      </m:d>
                      <m:r>
                        <a:rPr lang="en-US" sz="2000" i="1">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𝑁</m:t>
                      </m:r>
                      <m:r>
                        <a:rPr lang="en-US" sz="2000" b="0" i="1" smtClean="0">
                          <a:solidFill>
                            <a:prstClr val="black"/>
                          </a:solidFill>
                          <a:latin typeface="Cambria Math" panose="02040503050406030204" pitchFamily="18" charset="0"/>
                          <a:ea typeface="Cambria Math" panose="02040503050406030204" pitchFamily="18" charset="0"/>
                        </a:rPr>
                        <m:t>    ;         </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𝐽</m:t>
                          </m:r>
                        </m:e>
                        <m:sub>
                          <m:r>
                            <a:rPr lang="en-US" sz="2000" i="1">
                              <a:solidFill>
                                <a:prstClr val="black"/>
                              </a:solidFill>
                              <a:latin typeface="Cambria Math" panose="02040503050406030204" pitchFamily="18" charset="0"/>
                              <a:ea typeface="Cambria Math" panose="02040503050406030204" pitchFamily="18" charset="0"/>
                            </a:rPr>
                            <m:t>𝑧</m:t>
                          </m:r>
                        </m:sub>
                      </m:sSub>
                      <m:r>
                        <a:rPr lang="en-US" sz="2000" b="0" i="1" smtClean="0">
                          <a:solidFill>
                            <a:prstClr val="black"/>
                          </a:solidFill>
                          <a:latin typeface="Cambria Math" panose="02040503050406030204" pitchFamily="18" charset="0"/>
                          <a:ea typeface="Cambria Math" panose="02040503050406030204" pitchFamily="18" charset="0"/>
                        </a:rPr>
                        <m:t>=</m:t>
                      </m:r>
                      <m:nary>
                        <m:naryPr>
                          <m:chr m:val="∑"/>
                          <m:limLoc m:val="subSup"/>
                          <m:ctrlPr>
                            <a:rPr lang="en-US" sz="2000" b="0" i="1" smtClean="0">
                              <a:solidFill>
                                <a:prstClr val="black"/>
                              </a:solidFill>
                              <a:latin typeface="Cambria Math" panose="02040503050406030204" pitchFamily="18" charset="0"/>
                              <a:ea typeface="Cambria Math" panose="02040503050406030204" pitchFamily="18" charset="0"/>
                            </a:rPr>
                          </m:ctrlPr>
                        </m:naryPr>
                        <m:sub>
                          <m:r>
                            <m:rPr>
                              <m:brk m:alnAt="25"/>
                            </m:rPr>
                            <a:rPr lang="en-US" sz="2000" b="0" i="1" smtClean="0">
                              <a:solidFill>
                                <a:prstClr val="black"/>
                              </a:solidFill>
                              <a:latin typeface="Cambria Math" panose="02040503050406030204" pitchFamily="18" charset="0"/>
                              <a:ea typeface="Cambria Math" panose="02040503050406030204" pitchFamily="18" charset="0"/>
                            </a:rPr>
                            <m:t>𝑛</m:t>
                          </m:r>
                          <m:r>
                            <a:rPr lang="en-US" sz="2000" b="0" i="1" smtClean="0">
                              <a:solidFill>
                                <a:prstClr val="black"/>
                              </a:solidFill>
                              <a:latin typeface="Cambria Math" panose="02040503050406030204" pitchFamily="18" charset="0"/>
                              <a:ea typeface="Cambria Math" panose="02040503050406030204" pitchFamily="18" charset="0"/>
                            </a:rPr>
                            <m:t>=</m:t>
                          </m:r>
                          <m:r>
                            <m:rPr>
                              <m:brk m:alnAt="25"/>
                            </m:rPr>
                            <a:rPr lang="en-US" sz="2000" b="0" i="1" smtClean="0">
                              <a:solidFill>
                                <a:prstClr val="black"/>
                              </a:solidFill>
                              <a:latin typeface="Cambria Math" panose="02040503050406030204" pitchFamily="18" charset="0"/>
                              <a:ea typeface="Cambria Math" panose="02040503050406030204" pitchFamily="18" charset="0"/>
                            </a:rPr>
                            <m:t>1</m:t>
                          </m:r>
                        </m:sub>
                        <m:sup>
                          <m:r>
                            <a:rPr lang="en-US" sz="2000" b="0" i="1" smtClean="0">
                              <a:solidFill>
                                <a:prstClr val="black"/>
                              </a:solidFill>
                              <a:latin typeface="Cambria Math" panose="02040503050406030204" pitchFamily="18" charset="0"/>
                              <a:ea typeface="Cambria Math" panose="02040503050406030204" pitchFamily="18" charset="0"/>
                            </a:rPr>
                            <m:t>𝑁</m:t>
                          </m:r>
                        </m:sup>
                        <m:e>
                          <m:sSubSup>
                            <m:sSubSupPr>
                              <m:ctrlPr>
                                <a:rPr lang="en-US" sz="2000" b="0" i="1" smtClean="0">
                                  <a:solidFill>
                                    <a:prstClr val="black"/>
                                  </a:solidFill>
                                  <a:latin typeface="Cambria Math" panose="02040503050406030204" pitchFamily="18" charset="0"/>
                                  <a:ea typeface="Cambria Math" panose="02040503050406030204" pitchFamily="18" charset="0"/>
                                </a:rPr>
                              </m:ctrlPr>
                            </m:sSubSupPr>
                            <m:e>
                              <m:r>
                                <a:rPr lang="en-US" sz="2000" b="0" i="1" smtClean="0">
                                  <a:solidFill>
                                    <a:prstClr val="black"/>
                                  </a:solidFill>
                                  <a:latin typeface="Cambria Math" panose="02040503050406030204" pitchFamily="18" charset="0"/>
                                  <a:ea typeface="Cambria Math" panose="02040503050406030204" pitchFamily="18" charset="0"/>
                                </a:rPr>
                                <m:t>𝜎</m:t>
                              </m:r>
                            </m:e>
                            <m:sub>
                              <m:r>
                                <a:rPr lang="en-US" sz="2000" b="0" i="1" smtClean="0">
                                  <a:solidFill>
                                    <a:prstClr val="black"/>
                                  </a:solidFill>
                                  <a:latin typeface="Cambria Math" panose="02040503050406030204" pitchFamily="18" charset="0"/>
                                  <a:ea typeface="Cambria Math" panose="02040503050406030204" pitchFamily="18" charset="0"/>
                                </a:rPr>
                                <m:t>𝑧</m:t>
                              </m:r>
                            </m:sub>
                            <m:sup>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𝑛</m:t>
                              </m:r>
                              <m:r>
                                <a:rPr lang="en-US" sz="2000" b="0" i="1" smtClean="0">
                                  <a:solidFill>
                                    <a:prstClr val="black"/>
                                  </a:solidFill>
                                  <a:latin typeface="Cambria Math" panose="02040503050406030204" pitchFamily="18" charset="0"/>
                                  <a:ea typeface="Cambria Math" panose="02040503050406030204" pitchFamily="18" charset="0"/>
                                </a:rPr>
                                <m:t>)</m:t>
                              </m:r>
                            </m:sup>
                          </m:sSubSup>
                        </m:e>
                      </m:nary>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134438" y="2267099"/>
                <a:ext cx="4170629" cy="7222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46756" y="3124362"/>
                <a:ext cx="8695548" cy="461665"/>
              </a:xfrm>
              <a:prstGeom prst="rect">
                <a:avLst/>
              </a:prstGeom>
            </p:spPr>
            <p:txBody>
              <a:bodyPr wrap="square">
                <a:spAutoFit/>
              </a:bodyPr>
              <a:lstStyle/>
              <a:p>
                <a:pPr algn="r" rtl="1"/>
                <a:r>
                  <a:rPr lang="fa-IR" sz="2400" dirty="0">
                    <a:solidFill>
                      <a:prstClr val="black"/>
                    </a:solidFill>
                    <a:cs typeface="B Zar" panose="00000400000000000000" pitchFamily="2" charset="-78"/>
                  </a:rPr>
                  <a:t>در مرجع [2] نامساوی فوق به حالت های </a:t>
                </a:r>
                <a14:m>
                  <m:oMath xmlns:m="http://schemas.openxmlformats.org/officeDocument/2006/math">
                    <m:r>
                      <a:rPr lang="en-US" sz="2000" b="0" i="1" smtClean="0">
                        <a:solidFill>
                          <a:prstClr val="black"/>
                        </a:solidFill>
                        <a:latin typeface="Cambria Math" panose="02040503050406030204" pitchFamily="18" charset="0"/>
                        <a:cs typeface="B Zar" panose="00000400000000000000" pitchFamily="2" charset="-78"/>
                      </a:rPr>
                      <m:t>𝑁</m:t>
                    </m:r>
                  </m:oMath>
                </a14:m>
                <a:r>
                  <a:rPr lang="fa-IR" sz="2400" dirty="0">
                    <a:solidFill>
                      <a:prstClr val="black"/>
                    </a:solidFill>
                    <a:cs typeface="B Zar" panose="00000400000000000000" pitchFamily="2" charset="-78"/>
                  </a:rPr>
                  <a:t> کیودیتی جداپذیر به صورت زیر تعمیم یافته است:</a:t>
                </a:r>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46756" y="3124362"/>
                <a:ext cx="8695548" cy="461665"/>
              </a:xfrm>
              <a:prstGeom prst="rect">
                <a:avLst/>
              </a:prstGeom>
              <a:blipFill>
                <a:blip r:embed="rId4"/>
                <a:stretch>
                  <a:fillRect t="-4000" r="-1052" b="-3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457986" y="3876218"/>
                <a:ext cx="7523534" cy="72224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i="1">
                          <a:solidFill>
                            <a:prstClr val="black"/>
                          </a:solidFill>
                          <a:latin typeface="Cambria Math" panose="02040503050406030204" pitchFamily="18" charset="0"/>
                          <a:ea typeface="Cambria Math" panose="02040503050406030204" pitchFamily="18" charset="0"/>
                        </a:rPr>
                        <m:t>≤</m:t>
                      </m:r>
                      <m:f>
                        <m:fPr>
                          <m:ctrlPr>
                            <a:rPr lang="en-US" sz="2000" i="1" smtClean="0">
                              <a:solidFill>
                                <a:prstClr val="black"/>
                              </a:solidFill>
                              <a:latin typeface="Cambria Math" panose="02040503050406030204" pitchFamily="18" charset="0"/>
                              <a:ea typeface="Cambria Math" panose="02040503050406030204" pitchFamily="18" charset="0"/>
                            </a:rPr>
                          </m:ctrlPr>
                        </m:fPr>
                        <m:num>
                          <m:r>
                            <a:rPr lang="en-US" sz="2000" b="0" i="1" smtClean="0">
                              <a:solidFill>
                                <a:prstClr val="black"/>
                              </a:solidFill>
                              <a:latin typeface="Cambria Math" panose="02040503050406030204" pitchFamily="18" charset="0"/>
                              <a:ea typeface="Cambria Math" panose="02040503050406030204" pitchFamily="18" charset="0"/>
                            </a:rPr>
                            <m:t>1</m:t>
                          </m:r>
                        </m:num>
                        <m:den>
                          <m:r>
                            <a:rPr lang="en-US" sz="2000" b="0" i="1" smtClean="0">
                              <a:solidFill>
                                <a:prstClr val="black"/>
                              </a:solidFill>
                              <a:latin typeface="Cambria Math" panose="02040503050406030204" pitchFamily="18" charset="0"/>
                              <a:ea typeface="Cambria Math" panose="02040503050406030204" pitchFamily="18" charset="0"/>
                            </a:rPr>
                            <m:t>4</m:t>
                          </m:r>
                        </m:den>
                      </m:f>
                      <m:nary>
                        <m:naryPr>
                          <m:chr m:val="∑"/>
                          <m:limLoc m:val="subSup"/>
                          <m:ctrlPr>
                            <a:rPr lang="en-US" sz="2000" i="1">
                              <a:solidFill>
                                <a:prstClr val="black"/>
                              </a:solidFill>
                              <a:latin typeface="Cambria Math" panose="02040503050406030204" pitchFamily="18" charset="0"/>
                              <a:ea typeface="Cambria Math" panose="02040503050406030204" pitchFamily="18" charset="0"/>
                            </a:rPr>
                          </m:ctrlPr>
                        </m:naryPr>
                        <m:sub>
                          <m:r>
                            <m:rPr>
                              <m:brk m:alnAt="25"/>
                            </m:rPr>
                            <a:rPr lang="en-US" sz="2000" i="1">
                              <a:solidFill>
                                <a:prstClr val="black"/>
                              </a:solidFill>
                              <a:latin typeface="Cambria Math" panose="02040503050406030204" pitchFamily="18" charset="0"/>
                              <a:ea typeface="Cambria Math" panose="02040503050406030204" pitchFamily="18" charset="0"/>
                            </a:rPr>
                            <m:t>𝑛</m:t>
                          </m:r>
                          <m:r>
                            <a:rPr lang="en-US" sz="2000" i="1">
                              <a:solidFill>
                                <a:prstClr val="black"/>
                              </a:solidFill>
                              <a:latin typeface="Cambria Math" panose="02040503050406030204" pitchFamily="18" charset="0"/>
                              <a:ea typeface="Cambria Math" panose="02040503050406030204" pitchFamily="18" charset="0"/>
                            </a:rPr>
                            <m:t>=</m:t>
                          </m:r>
                          <m:r>
                            <m:rPr>
                              <m:brk m:alnAt="25"/>
                            </m:rPr>
                            <a:rPr lang="en-US" sz="2000" i="1">
                              <a:solidFill>
                                <a:prstClr val="black"/>
                              </a:solidFill>
                              <a:latin typeface="Cambria Math" panose="02040503050406030204" pitchFamily="18" charset="0"/>
                              <a:ea typeface="Cambria Math" panose="02040503050406030204" pitchFamily="18" charset="0"/>
                            </a:rPr>
                            <m:t>1</m:t>
                          </m:r>
                        </m:sub>
                        <m:sup>
                          <m:r>
                            <a:rPr lang="en-US" sz="2000" i="1">
                              <a:solidFill>
                                <a:prstClr val="black"/>
                              </a:solidFill>
                              <a:latin typeface="Cambria Math" panose="02040503050406030204" pitchFamily="18" charset="0"/>
                              <a:ea typeface="Cambria Math" panose="02040503050406030204" pitchFamily="18" charset="0"/>
                            </a:rPr>
                            <m:t>𝑁</m:t>
                          </m:r>
                        </m:sup>
                        <m:e>
                          <m:sSup>
                            <m:sSupPr>
                              <m:ctrlPr>
                                <a:rPr lang="en-US" sz="2000" i="1" smtClean="0">
                                  <a:solidFill>
                                    <a:prstClr val="black"/>
                                  </a:solidFill>
                                  <a:latin typeface="Cambria Math" panose="02040503050406030204" pitchFamily="18" charset="0"/>
                                  <a:ea typeface="Cambria Math" panose="02040503050406030204" pitchFamily="18" charset="0"/>
                                </a:rPr>
                              </m:ctrlPr>
                            </m:sSupPr>
                            <m:e>
                              <m:d>
                                <m:dPr>
                                  <m:begChr m:val="["/>
                                  <m:endChr m:val="]"/>
                                  <m:ctrlPr>
                                    <a:rPr lang="en-US" sz="2000" i="1" smtClean="0">
                                      <a:solidFill>
                                        <a:prstClr val="black"/>
                                      </a:solidFill>
                                      <a:latin typeface="Cambria Math" panose="02040503050406030204" pitchFamily="18" charset="0"/>
                                      <a:ea typeface="Cambria Math" panose="02040503050406030204" pitchFamily="18" charset="0"/>
                                    </a:rPr>
                                  </m:ctrlPr>
                                </m:dPr>
                                <m:e>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i="1" smtClean="0">
                                          <a:solidFill>
                                            <a:prstClr val="black"/>
                                          </a:solidFill>
                                          <a:latin typeface="Cambria Math" panose="02040503050406030204" pitchFamily="18" charset="0"/>
                                          <a:ea typeface="Cambria Math" panose="02040503050406030204" pitchFamily="18" charset="0"/>
                                        </a:rPr>
                                        <m:t>𝜆</m:t>
                                      </m:r>
                                    </m:e>
                                    <m:sub>
                                      <m:r>
                                        <a:rPr lang="en-US" sz="2000" b="0" i="1" smtClean="0">
                                          <a:solidFill>
                                            <a:prstClr val="black"/>
                                          </a:solidFill>
                                          <a:latin typeface="Cambria Math" panose="02040503050406030204" pitchFamily="18" charset="0"/>
                                          <a:ea typeface="Cambria Math" panose="02040503050406030204" pitchFamily="18" charset="0"/>
                                        </a:rPr>
                                        <m:t>𝑚𝑎𝑥</m:t>
                                      </m:r>
                                    </m:sub>
                                  </m:sSub>
                                  <m:d>
                                    <m:dPr>
                                      <m:ctrlPr>
                                        <a:rPr lang="en-US" sz="2000" i="1" smtClean="0">
                                          <a:solidFill>
                                            <a:prstClr val="black"/>
                                          </a:solidFill>
                                          <a:latin typeface="Cambria Math" panose="02040503050406030204" pitchFamily="18" charset="0"/>
                                          <a:ea typeface="Cambria Math" panose="02040503050406030204" pitchFamily="18" charset="0"/>
                                        </a:rPr>
                                      </m:ctrlPr>
                                    </m:dPr>
                                    <m:e>
                                      <m:sSup>
                                        <m:sSupPr>
                                          <m:ctrlPr>
                                            <a:rPr lang="en-US" sz="2000" i="1" smtClean="0">
                                              <a:solidFill>
                                                <a:prstClr val="black"/>
                                              </a:solidFill>
                                              <a:latin typeface="Cambria Math" panose="02040503050406030204" pitchFamily="18" charset="0"/>
                                              <a:ea typeface="Cambria Math" panose="02040503050406030204" pitchFamily="18" charset="0"/>
                                            </a:rPr>
                                          </m:ctrlPr>
                                        </m:sSupPr>
                                        <m:e>
                                          <m:r>
                                            <a:rPr lang="en-US" sz="2000" b="0" i="1" smtClean="0">
                                              <a:solidFill>
                                                <a:prstClr val="black"/>
                                              </a:solidFill>
                                              <a:latin typeface="Cambria Math" panose="02040503050406030204" pitchFamily="18" charset="0"/>
                                              <a:ea typeface="Cambria Math" panose="02040503050406030204" pitchFamily="18" charset="0"/>
                                            </a:rPr>
                                            <m:t>𝑎</m:t>
                                          </m:r>
                                        </m:e>
                                        <m:sup>
                                          <m:d>
                                            <m:dPr>
                                              <m:ctrlPr>
                                                <a:rPr lang="en-US" sz="2000" i="1" smtClean="0">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𝑛</m:t>
                                              </m:r>
                                            </m:e>
                                          </m:d>
                                        </m:sup>
                                      </m:sSup>
                                    </m:e>
                                  </m:d>
                                  <m:r>
                                    <a:rPr lang="en-US" sz="2000" b="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𝜆</m:t>
                                      </m:r>
                                    </m:e>
                                    <m:sub>
                                      <m:r>
                                        <a:rPr lang="en-US" sz="2000" b="0" i="1" smtClean="0">
                                          <a:solidFill>
                                            <a:prstClr val="black"/>
                                          </a:solidFill>
                                          <a:latin typeface="Cambria Math" panose="02040503050406030204" pitchFamily="18" charset="0"/>
                                          <a:ea typeface="Cambria Math" panose="02040503050406030204" pitchFamily="18" charset="0"/>
                                        </a:rPr>
                                        <m:t>𝑚𝑖𝑛</m:t>
                                      </m:r>
                                    </m:sub>
                                  </m:sSub>
                                  <m:d>
                                    <m:dPr>
                                      <m:ctrlPr>
                                        <a:rPr lang="en-US" sz="2000" i="1">
                                          <a:solidFill>
                                            <a:prstClr val="black"/>
                                          </a:solidFill>
                                          <a:latin typeface="Cambria Math" panose="02040503050406030204" pitchFamily="18" charset="0"/>
                                          <a:ea typeface="Cambria Math" panose="02040503050406030204" pitchFamily="18" charset="0"/>
                                        </a:rPr>
                                      </m:ctrlPr>
                                    </m:dPr>
                                    <m:e>
                                      <m:sSup>
                                        <m:sSupPr>
                                          <m:ctrlPr>
                                            <a:rPr lang="en-US" sz="2000" i="1">
                                              <a:solidFill>
                                                <a:prstClr val="black"/>
                                              </a:solidFill>
                                              <a:latin typeface="Cambria Math" panose="02040503050406030204" pitchFamily="18" charset="0"/>
                                              <a:ea typeface="Cambria Math" panose="02040503050406030204" pitchFamily="18" charset="0"/>
                                            </a:rPr>
                                          </m:ctrlPr>
                                        </m:sSupPr>
                                        <m:e>
                                          <m:r>
                                            <a:rPr lang="en-US" sz="2000" i="1">
                                              <a:solidFill>
                                                <a:prstClr val="black"/>
                                              </a:solidFill>
                                              <a:latin typeface="Cambria Math" panose="02040503050406030204" pitchFamily="18" charset="0"/>
                                              <a:ea typeface="Cambria Math" panose="02040503050406030204" pitchFamily="18" charset="0"/>
                                            </a:rPr>
                                            <m:t>𝑎</m:t>
                                          </m:r>
                                        </m:e>
                                        <m:sup>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𝑛</m:t>
                                              </m:r>
                                            </m:e>
                                          </m:d>
                                        </m:sup>
                                      </m:sSup>
                                    </m:e>
                                  </m:d>
                                </m:e>
                              </m:d>
                            </m:e>
                            <m:sup>
                              <m:r>
                                <a:rPr lang="en-US" sz="2000" b="0" i="1" smtClean="0">
                                  <a:solidFill>
                                    <a:prstClr val="black"/>
                                  </a:solidFill>
                                  <a:latin typeface="Cambria Math" panose="02040503050406030204" pitchFamily="18" charset="0"/>
                                  <a:ea typeface="Cambria Math" panose="02040503050406030204" pitchFamily="18" charset="0"/>
                                </a:rPr>
                                <m:t>2</m:t>
                              </m:r>
                            </m:sup>
                          </m:sSup>
                        </m:e>
                      </m:nary>
                      <m:r>
                        <a:rPr lang="en-US" sz="2000" b="0" i="1" smtClean="0">
                          <a:solidFill>
                            <a:prstClr val="black"/>
                          </a:solidFill>
                          <a:latin typeface="Cambria Math" panose="02040503050406030204" pitchFamily="18" charset="0"/>
                          <a:ea typeface="Cambria Math" panose="02040503050406030204" pitchFamily="18" charset="0"/>
                        </a:rPr>
                        <m:t>  ;     </m:t>
                      </m:r>
                      <m:r>
                        <a:rPr lang="en-US" sz="2000" b="0" i="1" smtClean="0">
                          <a:solidFill>
                            <a:prstClr val="black"/>
                          </a:solidFill>
                          <a:latin typeface="Cambria Math" panose="02040503050406030204" pitchFamily="18" charset="0"/>
                          <a:ea typeface="Cambria Math" panose="02040503050406030204" pitchFamily="18" charset="0"/>
                        </a:rPr>
                        <m:t>𝐴</m:t>
                      </m:r>
                      <m:r>
                        <a:rPr lang="en-US" sz="2000" b="0" i="1" smtClean="0">
                          <a:solidFill>
                            <a:prstClr val="black"/>
                          </a:solidFill>
                          <a:latin typeface="Cambria Math" panose="02040503050406030204" pitchFamily="18" charset="0"/>
                          <a:ea typeface="Cambria Math" panose="02040503050406030204" pitchFamily="18" charset="0"/>
                        </a:rPr>
                        <m:t>=</m:t>
                      </m:r>
                      <m:nary>
                        <m:naryPr>
                          <m:chr m:val="∑"/>
                          <m:limLoc m:val="subSup"/>
                          <m:ctrlPr>
                            <a:rPr lang="en-US" sz="2000" i="1">
                              <a:solidFill>
                                <a:prstClr val="black"/>
                              </a:solidFill>
                              <a:latin typeface="Cambria Math" panose="02040503050406030204" pitchFamily="18" charset="0"/>
                              <a:ea typeface="Cambria Math" panose="02040503050406030204" pitchFamily="18" charset="0"/>
                            </a:rPr>
                          </m:ctrlPr>
                        </m:naryPr>
                        <m:sub>
                          <m:r>
                            <m:rPr>
                              <m:brk m:alnAt="25"/>
                            </m:rPr>
                            <a:rPr lang="en-US" sz="2000" i="1">
                              <a:solidFill>
                                <a:prstClr val="black"/>
                              </a:solidFill>
                              <a:latin typeface="Cambria Math" panose="02040503050406030204" pitchFamily="18" charset="0"/>
                              <a:ea typeface="Cambria Math" panose="02040503050406030204" pitchFamily="18" charset="0"/>
                            </a:rPr>
                            <m:t>𝑛</m:t>
                          </m:r>
                          <m:r>
                            <a:rPr lang="en-US" sz="2000" i="1">
                              <a:solidFill>
                                <a:prstClr val="black"/>
                              </a:solidFill>
                              <a:latin typeface="Cambria Math" panose="02040503050406030204" pitchFamily="18" charset="0"/>
                              <a:ea typeface="Cambria Math" panose="02040503050406030204" pitchFamily="18" charset="0"/>
                            </a:rPr>
                            <m:t>=</m:t>
                          </m:r>
                          <m:r>
                            <m:rPr>
                              <m:brk m:alnAt="25"/>
                            </m:rPr>
                            <a:rPr lang="en-US" sz="2000" i="1">
                              <a:solidFill>
                                <a:prstClr val="black"/>
                              </a:solidFill>
                              <a:latin typeface="Cambria Math" panose="02040503050406030204" pitchFamily="18" charset="0"/>
                              <a:ea typeface="Cambria Math" panose="02040503050406030204" pitchFamily="18" charset="0"/>
                            </a:rPr>
                            <m:t>1</m:t>
                          </m:r>
                        </m:sub>
                        <m:sup>
                          <m:r>
                            <a:rPr lang="en-US" sz="2000" i="1">
                              <a:solidFill>
                                <a:prstClr val="black"/>
                              </a:solidFill>
                              <a:latin typeface="Cambria Math" panose="02040503050406030204" pitchFamily="18" charset="0"/>
                              <a:ea typeface="Cambria Math" panose="02040503050406030204" pitchFamily="18" charset="0"/>
                            </a:rPr>
                            <m:t>𝑁</m:t>
                          </m:r>
                        </m:sup>
                        <m:e>
                          <m:sSup>
                            <m:sSupPr>
                              <m:ctrlPr>
                                <a:rPr lang="en-US" sz="2000" i="1">
                                  <a:solidFill>
                                    <a:prstClr val="black"/>
                                  </a:solidFill>
                                  <a:latin typeface="Cambria Math" panose="02040503050406030204" pitchFamily="18" charset="0"/>
                                  <a:ea typeface="Cambria Math" panose="02040503050406030204" pitchFamily="18" charset="0"/>
                                </a:rPr>
                              </m:ctrlPr>
                            </m:sSupPr>
                            <m:e>
                              <m:r>
                                <a:rPr lang="en-US" sz="2000" i="1">
                                  <a:solidFill>
                                    <a:prstClr val="black"/>
                                  </a:solidFill>
                                  <a:latin typeface="Cambria Math" panose="02040503050406030204" pitchFamily="18" charset="0"/>
                                  <a:ea typeface="Cambria Math" panose="02040503050406030204" pitchFamily="18" charset="0"/>
                                </a:rPr>
                                <m:t>𝑎</m:t>
                              </m:r>
                            </m:e>
                            <m:sup>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𝑛</m:t>
                                  </m:r>
                                </m:e>
                              </m:d>
                            </m:sup>
                          </m:sSup>
                        </m:e>
                      </m:nary>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457986" y="3876218"/>
                <a:ext cx="7523534" cy="722249"/>
              </a:xfrm>
              <a:prstGeom prst="rect">
                <a:avLst/>
              </a:prstGeom>
              <a:blipFill>
                <a:blip r:embed="rId5"/>
                <a:stretch>
                  <a:fillRect/>
                </a:stretch>
              </a:blipFill>
            </p:spPr>
            <p:txBody>
              <a:bodyPr/>
              <a:lstStyle/>
              <a:p>
                <a:r>
                  <a:rPr lang="en-US">
                    <a:noFill/>
                  </a:rPr>
                  <a:t> </a:t>
                </a:r>
              </a:p>
            </p:txBody>
          </p:sp>
        </mc:Fallback>
      </mc:AlternateContent>
      <p:sp>
        <p:nvSpPr>
          <p:cNvPr id="11" name="Rectangle 10"/>
          <p:cNvSpPr/>
          <p:nvPr/>
        </p:nvSpPr>
        <p:spPr>
          <a:xfrm>
            <a:off x="622167" y="4862833"/>
            <a:ext cx="8620136" cy="830997"/>
          </a:xfrm>
          <a:prstGeom prst="rect">
            <a:avLst/>
          </a:prstGeom>
        </p:spPr>
        <p:txBody>
          <a:bodyPr wrap="square">
            <a:spAutoFit/>
          </a:bodyPr>
          <a:lstStyle/>
          <a:p>
            <a:pPr algn="r" rtl="1"/>
            <a:r>
              <a:rPr lang="fa-IR" sz="2400" dirty="0">
                <a:solidFill>
                  <a:prstClr val="black"/>
                </a:solidFill>
                <a:cs typeface="B Zar" panose="00000400000000000000" pitchFamily="2" charset="-78"/>
              </a:rPr>
              <a:t>کاری که ما انجام داده ایم به نحوی ارتقا این دو نامساوی است. یعنی کران بالای بهتری برای این دو نامساوی پیدا کرده ایم.</a:t>
            </a:r>
            <a:endParaRPr lang="en-US" dirty="0"/>
          </a:p>
        </p:txBody>
      </p:sp>
      <p:sp>
        <p:nvSpPr>
          <p:cNvPr id="12" name="Rectangle 11">
            <a:extLst>
              <a:ext uri="{FF2B5EF4-FFF2-40B4-BE49-F238E27FC236}">
                <a16:creationId xmlns:a16="http://schemas.microsoft.com/office/drawing/2014/main" id="{90890911-FACB-4693-94FF-0D044A24D041}"/>
              </a:ext>
            </a:extLst>
          </p:cNvPr>
          <p:cNvSpPr/>
          <p:nvPr/>
        </p:nvSpPr>
        <p:spPr>
          <a:xfrm>
            <a:off x="546755" y="474903"/>
            <a:ext cx="8695548" cy="830997"/>
          </a:xfrm>
          <a:prstGeom prst="rect">
            <a:avLst/>
          </a:prstGeom>
        </p:spPr>
        <p:txBody>
          <a:bodyPr wrap="square">
            <a:spAutoFit/>
          </a:bodyPr>
          <a:lstStyle/>
          <a:p>
            <a:pPr algn="r" rtl="1"/>
            <a:r>
              <a:rPr lang="fa-IR" sz="2400" dirty="0">
                <a:solidFill>
                  <a:prstClr val="black"/>
                </a:solidFill>
                <a:cs typeface="B Zar" panose="00000400000000000000" pitchFamily="2" charset="-78"/>
              </a:rPr>
              <a:t>برای سیستم های با بیش از دو جزء، حالت کاملا جداپذیر تعمیم ساده حالت جداپذیر دو جزئی است.</a:t>
            </a:r>
            <a:endParaRPr lang="en-US" dirty="0"/>
          </a:p>
        </p:txBody>
      </p:sp>
    </p:spTree>
    <p:extLst>
      <p:ext uri="{BB962C8B-B14F-4D97-AF65-F5344CB8AC3E}">
        <p14:creationId xmlns:p14="http://schemas.microsoft.com/office/powerpoint/2010/main" val="14758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7855" y="566081"/>
            <a:ext cx="7229814" cy="461665"/>
          </a:xfrm>
          <a:prstGeom prst="rect">
            <a:avLst/>
          </a:prstGeom>
        </p:spPr>
        <p:txBody>
          <a:bodyPr wrap="square">
            <a:spAutoFit/>
          </a:bodyPr>
          <a:lstStyle/>
          <a:p>
            <a:pPr algn="r" rtl="1"/>
            <a:r>
              <a:rPr lang="fa-IR" sz="2400" dirty="0">
                <a:solidFill>
                  <a:prstClr val="black"/>
                </a:solidFill>
                <a:cs typeface="B Zar" panose="00000400000000000000" pitchFamily="2" charset="-78"/>
              </a:rPr>
              <a:t>ما نشان دادیم که هر حالت دو جزئی جداپذیر در نامساوی زیر صدق می کند:</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2127855" y="1379362"/>
                <a:ext cx="6074612" cy="449547"/>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smtClean="0">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1</m:t>
                              </m:r>
                            </m:e>
                            <m:sub>
                              <m:r>
                                <a:rPr lang="en-US" sz="2000" i="1">
                                  <a:solidFill>
                                    <a:prstClr val="black"/>
                                  </a:solidFill>
                                  <a:latin typeface="Cambria Math" panose="02040503050406030204" pitchFamily="18" charset="0"/>
                                  <a:ea typeface="Cambria Math" panose="02040503050406030204" pitchFamily="18" charset="0"/>
                                </a:rPr>
                                <m:t>𝐵</m:t>
                              </m:r>
                            </m:sub>
                          </m:sSub>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1</m:t>
                              </m:r>
                            </m:e>
                            <m:sub>
                              <m:r>
                                <a:rPr lang="en-US" sz="2000" i="1">
                                  <a:solidFill>
                                    <a:prstClr val="black"/>
                                  </a:solidFill>
                                  <a:latin typeface="Cambria Math" panose="02040503050406030204" pitchFamily="18" charset="0"/>
                                  <a:ea typeface="Cambria Math" panose="02040503050406030204" pitchFamily="18" charset="0"/>
                                </a:rPr>
                                <m:t>𝐴</m:t>
                              </m:r>
                            </m:sub>
                          </m:sSub>
                          <m:r>
                            <a:rPr lang="en-US" sz="2000" i="1">
                              <a:solidFill>
                                <a:prstClr val="black"/>
                              </a:solidFill>
                              <a:latin typeface="Cambria Math" panose="02040503050406030204" pitchFamily="18" charset="0"/>
                              <a:ea typeface="Cambria Math" panose="02040503050406030204" pitchFamily="18" charset="0"/>
                            </a:rPr>
                            <m:t>⨂</m:t>
                          </m:r>
                          <m:r>
                            <a:rPr lang="en-US" sz="2000" i="1">
                              <a:solidFill>
                                <a:prstClr val="black"/>
                              </a:solidFill>
                              <a:latin typeface="Cambria Math" panose="02040503050406030204" pitchFamily="18" charset="0"/>
                              <a:ea typeface="Cambria Math" panose="02040503050406030204" pitchFamily="18" charset="0"/>
                            </a:rPr>
                            <m:t>𝐵</m:t>
                          </m:r>
                        </m:e>
                      </m:d>
                      <m:r>
                        <a:rPr lang="en-US" sz="200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sSup>
                                <m:sSupPr>
                                  <m:ctrlPr>
                                    <a:rPr lang="en-US" sz="2000" i="1">
                                      <a:solidFill>
                                        <a:prstClr val="black"/>
                                      </a:solidFill>
                                      <a:latin typeface="Cambria Math" panose="02040503050406030204" pitchFamily="18" charset="0"/>
                                      <a:ea typeface="Cambria Math" panose="02040503050406030204" pitchFamily="18" charset="0"/>
                                    </a:rPr>
                                  </m:ctrlPr>
                                </m:sSupPr>
                                <m:e>
                                  <m:r>
                                    <a:rPr lang="en-US" sz="2000" i="1">
                                      <a:solidFill>
                                        <a:prstClr val="black"/>
                                      </a:solidFill>
                                      <a:latin typeface="Cambria Math" panose="02040503050406030204" pitchFamily="18" charset="0"/>
                                      <a:ea typeface="Cambria Math" panose="02040503050406030204" pitchFamily="18" charset="0"/>
                                    </a:rPr>
                                    <m:t>𝐴</m:t>
                                  </m:r>
                                </m:e>
                                <m:sup>
                                  <m:r>
                                    <a:rPr lang="en-US" sz="2000" i="1">
                                      <a:solidFill>
                                        <a:prstClr val="black"/>
                                      </a:solidFill>
                                      <a:latin typeface="Cambria Math" panose="02040503050406030204" pitchFamily="18" charset="0"/>
                                      <a:ea typeface="Cambria Math" panose="02040503050406030204" pitchFamily="18" charset="0"/>
                                    </a:rPr>
                                    <m:t>2</m:t>
                                  </m:r>
                                </m:sup>
                              </m:sSup>
                            </m:e>
                          </m:d>
                        </m:e>
                        <m:sub>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i="1" smtClean="0">
                                  <a:solidFill>
                                    <a:prstClr val="black"/>
                                  </a:solidFill>
                                  <a:latin typeface="Cambria Math" panose="02040503050406030204" pitchFamily="18" charset="0"/>
                                  <a:ea typeface="Cambria Math" panose="02040503050406030204" pitchFamily="18" charset="0"/>
                                </a:rPr>
                                <m:t>𝜌</m:t>
                              </m:r>
                            </m:e>
                            <m:sub>
                              <m:r>
                                <a:rPr lang="en-US" sz="2000" b="0" i="1" smtClean="0">
                                  <a:solidFill>
                                    <a:prstClr val="black"/>
                                  </a:solidFill>
                                  <a:latin typeface="Cambria Math" panose="02040503050406030204" pitchFamily="18" charset="0"/>
                                  <a:ea typeface="Cambria Math" panose="02040503050406030204" pitchFamily="18" charset="0"/>
                                </a:rPr>
                                <m:t>𝐴</m:t>
                              </m:r>
                            </m:sub>
                          </m:sSub>
                        </m:sub>
                      </m:sSub>
                      <m:r>
                        <a:rPr lang="en-US" sz="2000" b="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sSup>
                                <m:sSupPr>
                                  <m:ctrlPr>
                                    <a:rPr lang="en-US" sz="2000" i="1">
                                      <a:solidFill>
                                        <a:prstClr val="black"/>
                                      </a:solidFill>
                                      <a:latin typeface="Cambria Math" panose="02040503050406030204" pitchFamily="18" charset="0"/>
                                      <a:ea typeface="Cambria Math" panose="02040503050406030204" pitchFamily="18" charset="0"/>
                                    </a:rPr>
                                  </m:ctrlPr>
                                </m:sSupPr>
                                <m:e>
                                  <m:r>
                                    <a:rPr lang="en-US" sz="2000" i="1">
                                      <a:solidFill>
                                        <a:prstClr val="black"/>
                                      </a:solidFill>
                                      <a:latin typeface="Cambria Math" panose="02040503050406030204" pitchFamily="18" charset="0"/>
                                      <a:ea typeface="Cambria Math" panose="02040503050406030204" pitchFamily="18" charset="0"/>
                                    </a:rPr>
                                    <m:t>𝐴</m:t>
                                  </m:r>
                                </m:e>
                                <m:sup>
                                  <m:r>
                                    <a:rPr lang="en-US" sz="2000" i="1">
                                      <a:solidFill>
                                        <a:prstClr val="black"/>
                                      </a:solidFill>
                                      <a:latin typeface="Cambria Math" panose="02040503050406030204" pitchFamily="18" charset="0"/>
                                      <a:ea typeface="Cambria Math" panose="02040503050406030204" pitchFamily="18" charset="0"/>
                                    </a:rPr>
                                    <m:t>2</m:t>
                                  </m:r>
                                </m:sup>
                              </m:sSup>
                            </m:e>
                          </m:d>
                        </m:e>
                        <m:sub>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b="0" i="1" smtClean="0">
                                  <a:solidFill>
                                    <a:prstClr val="black"/>
                                  </a:solidFill>
                                  <a:latin typeface="Cambria Math" panose="02040503050406030204" pitchFamily="18" charset="0"/>
                                  <a:ea typeface="Cambria Math" panose="02040503050406030204" pitchFamily="18" charset="0"/>
                                </a:rPr>
                                <m:t>𝐵</m:t>
                              </m:r>
                            </m:sub>
                          </m:sSub>
                        </m:sub>
                      </m:sSub>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2</m:t>
                      </m:r>
                      <m:d>
                        <m:dPr>
                          <m:begChr m:val="|"/>
                          <m:endChr m:val="|"/>
                          <m:ctrlPr>
                            <a:rPr lang="en-US" sz="2000" b="0" i="1" smtClean="0">
                              <a:solidFill>
                                <a:prstClr val="black"/>
                              </a:solidFill>
                              <a:latin typeface="Cambria Math" panose="02040503050406030204" pitchFamily="18" charset="0"/>
                              <a:ea typeface="Cambria Math" panose="02040503050406030204" pitchFamily="18" charset="0"/>
                            </a:rPr>
                          </m:ctrlPr>
                        </m:dPr>
                        <m:e>
                          <m:sSub>
                            <m:sSubPr>
                              <m:ctrlPr>
                                <a:rPr lang="en-US" sz="2000" b="0" i="1" smtClean="0">
                                  <a:solidFill>
                                    <a:prstClr val="black"/>
                                  </a:solidFill>
                                  <a:latin typeface="Cambria Math" panose="02040503050406030204" pitchFamily="18" charset="0"/>
                                  <a:ea typeface="Cambria Math" panose="02040503050406030204" pitchFamily="18" charset="0"/>
                                </a:rPr>
                              </m:ctrlPr>
                            </m:sSubPr>
                            <m:e>
                              <m:d>
                                <m:dPr>
                                  <m:begChr m:val="⟨"/>
                                  <m:endChr m:val="⟩"/>
                                  <m:ctrlPr>
                                    <a:rPr lang="en-US" sz="2000" b="0" i="1" smtClean="0">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𝐴</m:t>
                                  </m:r>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𝐵</m:t>
                                  </m:r>
                                </m:e>
                              </m:d>
                            </m:e>
                            <m:sub>
                              <m:r>
                                <a:rPr lang="en-US" sz="2000" b="0" i="1" smtClean="0">
                                  <a:solidFill>
                                    <a:prstClr val="black"/>
                                  </a:solidFill>
                                  <a:latin typeface="Cambria Math" panose="02040503050406030204" pitchFamily="18" charset="0"/>
                                  <a:ea typeface="Cambria Math" panose="02040503050406030204" pitchFamily="18" charset="0"/>
                                </a:rPr>
                                <m:t>𝜌</m:t>
                              </m:r>
                            </m:sub>
                          </m:sSub>
                        </m:e>
                      </m: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127855" y="1379362"/>
                <a:ext cx="6074612" cy="449547"/>
              </a:xfrm>
              <a:prstGeom prst="rect">
                <a:avLst/>
              </a:prstGeom>
              <a:blipFill>
                <a:blip r:embed="rId2"/>
                <a:stretch>
                  <a:fillRect b="-2632"/>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10705" y="2096017"/>
                <a:ext cx="8546964" cy="461665"/>
              </a:xfrm>
              <a:prstGeom prst="rect">
                <a:avLst/>
              </a:prstGeom>
            </p:spPr>
            <p:txBody>
              <a:bodyPr wrap="square">
                <a:spAutoFit/>
              </a:bodyPr>
              <a:lstStyle/>
              <a:p>
                <a:pPr algn="r" rtl="1"/>
                <a:r>
                  <a:rPr lang="fa-IR" sz="2400" dirty="0">
                    <a:solidFill>
                      <a:prstClr val="black"/>
                    </a:solidFill>
                    <a:cs typeface="B Zar" panose="00000400000000000000" pitchFamily="2" charset="-78"/>
                  </a:rPr>
                  <a:t>این نامساوی برای یک سیستم دو کیوبیتی و به ازای </a:t>
                </a:r>
                <a14:m>
                  <m:oMath xmlns:m="http://schemas.openxmlformats.org/officeDocument/2006/math">
                    <m:r>
                      <a:rPr lang="en-US" sz="2000" b="0" i="1" smtClean="0">
                        <a:solidFill>
                          <a:prstClr val="black"/>
                        </a:solidFill>
                        <a:latin typeface="Cambria Math" panose="02040503050406030204" pitchFamily="18" charset="0"/>
                        <a:cs typeface="B Zar" panose="00000400000000000000" pitchFamily="2" charset="-78"/>
                      </a:rPr>
                      <m:t>𝐴</m:t>
                    </m:r>
                    <m:r>
                      <a:rPr lang="en-US" sz="2000" b="0" i="1" smtClean="0">
                        <a:solidFill>
                          <a:prstClr val="black"/>
                        </a:solidFill>
                        <a:latin typeface="Cambria Math" panose="02040503050406030204" pitchFamily="18" charset="0"/>
                        <a:cs typeface="B Zar" panose="00000400000000000000" pitchFamily="2" charset="-78"/>
                      </a:rPr>
                      <m:t>=</m:t>
                    </m:r>
                    <m:r>
                      <a:rPr lang="en-US" sz="2000" b="0" i="1" smtClean="0">
                        <a:solidFill>
                          <a:prstClr val="black"/>
                        </a:solidFill>
                        <a:latin typeface="Cambria Math" panose="02040503050406030204" pitchFamily="18" charset="0"/>
                        <a:cs typeface="B Zar" panose="00000400000000000000" pitchFamily="2" charset="-78"/>
                      </a:rPr>
                      <m:t>𝐵</m:t>
                    </m:r>
                    <m:r>
                      <a:rPr lang="en-US" sz="2000" b="0" i="1" smtClean="0">
                        <a:solidFill>
                          <a:prstClr val="black"/>
                        </a:solidFill>
                        <a:latin typeface="Cambria Math" panose="02040503050406030204" pitchFamily="18" charset="0"/>
                        <a:cs typeface="B Zar" panose="00000400000000000000" pitchFamily="2" charset="-78"/>
                      </a:rPr>
                      <m:t>=</m:t>
                    </m:r>
                    <m:sSub>
                      <m:sSubPr>
                        <m:ctrlPr>
                          <a:rPr lang="en-US" sz="2000" b="0" i="1" smtClean="0">
                            <a:solidFill>
                              <a:prstClr val="black"/>
                            </a:solidFill>
                            <a:latin typeface="Cambria Math" panose="02040503050406030204" pitchFamily="18" charset="0"/>
                            <a:cs typeface="B Zar" panose="00000400000000000000" pitchFamily="2" charset="-78"/>
                          </a:rPr>
                        </m:ctrlPr>
                      </m:sSubPr>
                      <m:e>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𝜎</m:t>
                        </m:r>
                      </m:e>
                      <m:sub>
                        <m:r>
                          <a:rPr lang="en-US" sz="2000" b="0" i="1" smtClean="0">
                            <a:solidFill>
                              <a:prstClr val="black"/>
                            </a:solidFill>
                            <a:latin typeface="Cambria Math" panose="02040503050406030204" pitchFamily="18" charset="0"/>
                            <a:cs typeface="B Zar" panose="00000400000000000000" pitchFamily="2" charset="-78"/>
                          </a:rPr>
                          <m:t>𝑧</m:t>
                        </m:r>
                      </m:sub>
                    </m:sSub>
                  </m:oMath>
                </a14:m>
                <a:r>
                  <a:rPr lang="fa-IR" sz="2400" dirty="0">
                    <a:solidFill>
                      <a:prstClr val="black"/>
                    </a:solidFill>
                    <a:cs typeface="B Zar" panose="00000400000000000000" pitchFamily="2" charset="-78"/>
                  </a:rPr>
                  <a:t> ، به صورت زیر در می آید:</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810705" y="2096017"/>
                <a:ext cx="8546964" cy="461665"/>
              </a:xfrm>
              <a:prstGeom prst="rect">
                <a:avLst/>
              </a:prstGeom>
              <a:blipFill>
                <a:blip r:embed="rId3"/>
                <a:stretch>
                  <a:fillRect l="-856" t="-3947" r="-1070" b="-35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71364" y="2869933"/>
                <a:ext cx="4787593" cy="44954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i="1" smtClean="0">
                                  <a:solidFill>
                                    <a:prstClr val="black"/>
                                  </a:solidFill>
                                  <a:latin typeface="Cambria Math" panose="02040503050406030204" pitchFamily="18" charset="0"/>
                                  <a:ea typeface="Cambria Math" panose="02040503050406030204" pitchFamily="18" charset="0"/>
                                </a:rPr>
                                <m:t>𝜎</m:t>
                              </m:r>
                            </m:e>
                            <m:sub>
                              <m:r>
                                <a:rPr lang="en-US" sz="2000" b="0" i="1" smtClean="0">
                                  <a:solidFill>
                                    <a:prstClr val="black"/>
                                  </a:solidFill>
                                  <a:latin typeface="Cambria Math" panose="02040503050406030204" pitchFamily="18" charset="0"/>
                                  <a:ea typeface="Cambria Math" panose="02040503050406030204" pitchFamily="18" charset="0"/>
                                </a:rPr>
                                <m:t>𝑧</m:t>
                              </m:r>
                            </m:sub>
                          </m:sSub>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1</m:t>
                              </m:r>
                            </m:e>
                            <m:sub>
                              <m:r>
                                <a:rPr lang="en-US" sz="2000" i="1">
                                  <a:solidFill>
                                    <a:prstClr val="black"/>
                                  </a:solidFill>
                                  <a:latin typeface="Cambria Math" panose="02040503050406030204" pitchFamily="18" charset="0"/>
                                  <a:ea typeface="Cambria Math" panose="02040503050406030204" pitchFamily="18" charset="0"/>
                                </a:rPr>
                                <m:t>𝐵</m:t>
                              </m:r>
                            </m:sub>
                          </m:sSub>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1</m:t>
                              </m:r>
                            </m:e>
                            <m:sub>
                              <m:r>
                                <a:rPr lang="en-US" sz="2000" i="1">
                                  <a:solidFill>
                                    <a:prstClr val="black"/>
                                  </a:solidFill>
                                  <a:latin typeface="Cambria Math" panose="02040503050406030204" pitchFamily="18" charset="0"/>
                                  <a:ea typeface="Cambria Math" panose="02040503050406030204" pitchFamily="18" charset="0"/>
                                </a:rPr>
                                <m:t>𝐴</m:t>
                              </m:r>
                            </m:sub>
                          </m:sSub>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𝜎</m:t>
                              </m:r>
                            </m:e>
                            <m:sub>
                              <m:r>
                                <a:rPr lang="en-US" sz="2000" i="1">
                                  <a:solidFill>
                                    <a:prstClr val="black"/>
                                  </a:solidFill>
                                  <a:latin typeface="Cambria Math" panose="02040503050406030204" pitchFamily="18" charset="0"/>
                                  <a:ea typeface="Cambria Math" panose="02040503050406030204" pitchFamily="18" charset="0"/>
                                </a:rPr>
                                <m:t>𝑧</m:t>
                              </m:r>
                            </m:sub>
                          </m:sSub>
                        </m:e>
                      </m:d>
                      <m:r>
                        <a:rPr lang="en-US" sz="2000" i="1">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2</m:t>
                      </m:r>
                      <m:r>
                        <a:rPr lang="en-US" sz="2000" b="0" i="1" smtClean="0">
                          <a:solidFill>
                            <a:prstClr val="black"/>
                          </a:solidFill>
                          <a:latin typeface="Cambria Math" panose="02040503050406030204" pitchFamily="18" charset="0"/>
                          <a:ea typeface="Cambria Math" panose="02040503050406030204" pitchFamily="18" charset="0"/>
                        </a:rPr>
                        <m:t>−</m:t>
                      </m:r>
                      <m:r>
                        <a:rPr lang="en-US" sz="2000" i="1">
                          <a:solidFill>
                            <a:prstClr val="black"/>
                          </a:solidFill>
                          <a:latin typeface="Cambria Math" panose="02040503050406030204" pitchFamily="18" charset="0"/>
                          <a:ea typeface="Cambria Math" panose="02040503050406030204" pitchFamily="18" charset="0"/>
                        </a:rPr>
                        <m:t>2</m:t>
                      </m:r>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ea typeface="Cambria Math" panose="02040503050406030204" pitchFamily="18" charset="0"/>
                                </a:rPr>
                              </m:ctrlPr>
                            </m:sSub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𝜎</m:t>
                                      </m:r>
                                    </m:e>
                                    <m:sub>
                                      <m:r>
                                        <a:rPr lang="en-US" sz="2000" i="1">
                                          <a:solidFill>
                                            <a:prstClr val="black"/>
                                          </a:solidFill>
                                          <a:latin typeface="Cambria Math" panose="02040503050406030204" pitchFamily="18" charset="0"/>
                                          <a:ea typeface="Cambria Math" panose="02040503050406030204" pitchFamily="18" charset="0"/>
                                        </a:rPr>
                                        <m:t>𝑧</m:t>
                                      </m:r>
                                    </m:sub>
                                  </m:sSub>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𝜎</m:t>
                                      </m:r>
                                    </m:e>
                                    <m:sub>
                                      <m:r>
                                        <a:rPr lang="en-US" sz="2000" i="1">
                                          <a:solidFill>
                                            <a:prstClr val="black"/>
                                          </a:solidFill>
                                          <a:latin typeface="Cambria Math" panose="02040503050406030204" pitchFamily="18" charset="0"/>
                                          <a:ea typeface="Cambria Math" panose="02040503050406030204" pitchFamily="18" charset="0"/>
                                        </a:rPr>
                                        <m:t>𝑧</m:t>
                                      </m:r>
                                    </m:sub>
                                  </m:sSub>
                                </m:e>
                              </m:d>
                            </m:e>
                            <m:sub>
                              <m:r>
                                <a:rPr lang="en-US" sz="2000" i="1">
                                  <a:solidFill>
                                    <a:prstClr val="black"/>
                                  </a:solidFill>
                                  <a:latin typeface="Cambria Math" panose="02040503050406030204" pitchFamily="18" charset="0"/>
                                  <a:ea typeface="Cambria Math" panose="02040503050406030204" pitchFamily="18" charset="0"/>
                                </a:rPr>
                                <m:t>𝜌</m:t>
                              </m:r>
                            </m:sub>
                          </m:sSub>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771364" y="2869933"/>
                <a:ext cx="4787593" cy="4495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18609" y="3625954"/>
                <a:ext cx="7839060" cy="461665"/>
              </a:xfrm>
              <a:prstGeom prst="rect">
                <a:avLst/>
              </a:prstGeom>
            </p:spPr>
            <p:txBody>
              <a:bodyPr wrap="square">
                <a:spAutoFit/>
              </a:bodyPr>
              <a:lstStyle/>
              <a:p>
                <a:pPr algn="r" rtl="1"/>
                <a:r>
                  <a:rPr lang="fa-IR" sz="2400" dirty="0">
                    <a:solidFill>
                      <a:prstClr val="black"/>
                    </a:solidFill>
                    <a:cs typeface="B Zar" panose="00000400000000000000" pitchFamily="2" charset="-78"/>
                  </a:rPr>
                  <a:t>همچنین نشان دادیم که  هر حالت </a:t>
                </a:r>
                <a14:m>
                  <m:oMath xmlns:m="http://schemas.openxmlformats.org/officeDocument/2006/math">
                    <m:r>
                      <a:rPr lang="en-US" sz="2000" i="1">
                        <a:solidFill>
                          <a:prstClr val="black"/>
                        </a:solidFill>
                        <a:latin typeface="Cambria Math" panose="02040503050406030204" pitchFamily="18" charset="0"/>
                        <a:cs typeface="B Zar" panose="00000400000000000000" pitchFamily="2" charset="-78"/>
                      </a:rPr>
                      <m:t>𝑁</m:t>
                    </m:r>
                  </m:oMath>
                </a14:m>
                <a:r>
                  <a:rPr lang="fa-IR" sz="2400" dirty="0">
                    <a:solidFill>
                      <a:prstClr val="black"/>
                    </a:solidFill>
                    <a:cs typeface="B Zar" panose="00000400000000000000" pitchFamily="2" charset="-78"/>
                  </a:rPr>
                  <a:t> جزئی جداپذیر در نامساوی زیر صدق می کند:</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518609" y="3625954"/>
                <a:ext cx="7839060" cy="461665"/>
              </a:xfrm>
              <a:prstGeom prst="rect">
                <a:avLst/>
              </a:prstGeom>
              <a:blipFill>
                <a:blip r:embed="rId5"/>
                <a:stretch>
                  <a:fillRect t="-3947" r="-1244" b="-35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86968" y="4437632"/>
                <a:ext cx="7156383" cy="722314"/>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𝜌</m:t>
                          </m:r>
                          <m:r>
                            <a:rPr lang="en-US" sz="2000" b="0" i="1" smtClean="0">
                              <a:solidFill>
                                <a:prstClr val="black"/>
                              </a:solidFill>
                              <a:latin typeface="Cambria Math" panose="02040503050406030204" pitchFamily="18" charset="0"/>
                              <a:ea typeface="Cambria Math" panose="02040503050406030204" pitchFamily="18" charset="0"/>
                            </a:rPr>
                            <m:t>, </m:t>
                          </m:r>
                          <m:sSub>
                            <m:sSubPr>
                              <m:ctrlPr>
                                <a:rPr lang="en-US" sz="2000" b="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𝐴</m:t>
                              </m:r>
                            </m:e>
                            <m:sub>
                              <m:r>
                                <a:rPr lang="en-US" sz="2000" b="0" i="1" smtClean="0">
                                  <a:solidFill>
                                    <a:prstClr val="black"/>
                                  </a:solidFill>
                                  <a:latin typeface="Cambria Math" panose="02040503050406030204" pitchFamily="18" charset="0"/>
                                  <a:ea typeface="Cambria Math" panose="02040503050406030204" pitchFamily="18" charset="0"/>
                                </a:rPr>
                                <m:t>1</m:t>
                              </m:r>
                            </m:sub>
                          </m:sSub>
                          <m:r>
                            <a:rPr lang="en-US" sz="2000" b="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𝐴</m:t>
                              </m:r>
                            </m:e>
                            <m:sub>
                              <m:r>
                                <a:rPr lang="en-US" sz="2000" b="0" i="1" smtClean="0">
                                  <a:solidFill>
                                    <a:prstClr val="black"/>
                                  </a:solidFill>
                                  <a:latin typeface="Cambria Math" panose="02040503050406030204" pitchFamily="18" charset="0"/>
                                  <a:ea typeface="Cambria Math" panose="02040503050406030204" pitchFamily="18" charset="0"/>
                                </a:rPr>
                                <m:t>𝑁</m:t>
                              </m:r>
                            </m:sub>
                          </m:sSub>
                        </m:e>
                      </m:d>
                      <m:r>
                        <a:rPr lang="en-US" sz="2000" i="1">
                          <a:solidFill>
                            <a:prstClr val="black"/>
                          </a:solidFill>
                          <a:latin typeface="Cambria Math" panose="02040503050406030204" pitchFamily="18" charset="0"/>
                          <a:ea typeface="Cambria Math" panose="02040503050406030204" pitchFamily="18" charset="0"/>
                        </a:rPr>
                        <m:t>≤</m:t>
                      </m:r>
                      <m:nary>
                        <m:naryPr>
                          <m:chr m:val="∑"/>
                          <m:limLoc m:val="subSup"/>
                          <m:ctrlPr>
                            <a:rPr lang="en-US" sz="2000" i="1">
                              <a:solidFill>
                                <a:prstClr val="black"/>
                              </a:solidFill>
                              <a:latin typeface="Cambria Math" panose="02040503050406030204" pitchFamily="18" charset="0"/>
                              <a:ea typeface="Cambria Math" panose="02040503050406030204" pitchFamily="18" charset="0"/>
                            </a:rPr>
                          </m:ctrlPr>
                        </m:naryPr>
                        <m:sub>
                          <m:r>
                            <a:rPr lang="en-US" sz="2000" b="0" i="1" smtClean="0">
                              <a:solidFill>
                                <a:prstClr val="black"/>
                              </a:solidFill>
                              <a:latin typeface="Cambria Math" panose="02040503050406030204" pitchFamily="18" charset="0"/>
                              <a:ea typeface="Cambria Math" panose="02040503050406030204" pitchFamily="18" charset="0"/>
                            </a:rPr>
                            <m:t>𝑖</m:t>
                          </m:r>
                          <m:r>
                            <a:rPr lang="en-US" sz="2000" i="1">
                              <a:solidFill>
                                <a:prstClr val="black"/>
                              </a:solidFill>
                              <a:latin typeface="Cambria Math" panose="02040503050406030204" pitchFamily="18" charset="0"/>
                              <a:ea typeface="Cambria Math" panose="02040503050406030204" pitchFamily="18" charset="0"/>
                            </a:rPr>
                            <m:t>=</m:t>
                          </m:r>
                          <m:r>
                            <a:rPr lang="en-US" sz="2000" i="1">
                              <a:solidFill>
                                <a:prstClr val="black"/>
                              </a:solidFill>
                              <a:latin typeface="Cambria Math" panose="02040503050406030204" pitchFamily="18" charset="0"/>
                              <a:ea typeface="Cambria Math" panose="02040503050406030204" pitchFamily="18" charset="0"/>
                            </a:rPr>
                            <m:t>1</m:t>
                          </m:r>
                        </m:sub>
                        <m:sup>
                          <m:r>
                            <a:rPr lang="en-US" sz="2000" i="1">
                              <a:solidFill>
                                <a:prstClr val="black"/>
                              </a:solidFill>
                              <a:latin typeface="Cambria Math" panose="02040503050406030204" pitchFamily="18" charset="0"/>
                              <a:ea typeface="Cambria Math" panose="02040503050406030204" pitchFamily="18" charset="0"/>
                            </a:rPr>
                            <m:t>𝑁</m:t>
                          </m:r>
                        </m:sup>
                        <m:e>
                          <m:d>
                            <m:dPr>
                              <m:ctrlPr>
                                <a:rPr lang="en-US" sz="2000" i="1" smtClean="0">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sSubSup>
                                    <m:sSubSupPr>
                                      <m:ctrlPr>
                                        <a:rPr lang="en-US" sz="2000" i="1">
                                          <a:solidFill>
                                            <a:prstClr val="black"/>
                                          </a:solidFill>
                                          <a:latin typeface="Cambria Math" panose="02040503050406030204" pitchFamily="18" charset="0"/>
                                          <a:ea typeface="Cambria Math" panose="02040503050406030204" pitchFamily="18" charset="0"/>
                                        </a:rPr>
                                      </m:ctrlPr>
                                    </m:sSubSupPr>
                                    <m:e>
                                      <m:r>
                                        <a:rPr lang="en-US" sz="2000" i="1">
                                          <a:solidFill>
                                            <a:prstClr val="black"/>
                                          </a:solidFill>
                                          <a:latin typeface="Cambria Math" panose="02040503050406030204" pitchFamily="18" charset="0"/>
                                          <a:ea typeface="Cambria Math" panose="02040503050406030204" pitchFamily="18" charset="0"/>
                                        </a:rPr>
                                        <m:t>𝐴</m:t>
                                      </m:r>
                                    </m:e>
                                    <m:sub>
                                      <m:r>
                                        <a:rPr lang="en-US" sz="2000" i="1">
                                          <a:solidFill>
                                            <a:prstClr val="black"/>
                                          </a:solidFill>
                                          <a:latin typeface="Cambria Math" panose="02040503050406030204" pitchFamily="18" charset="0"/>
                                          <a:ea typeface="Cambria Math" panose="02040503050406030204" pitchFamily="18" charset="0"/>
                                        </a:rPr>
                                        <m:t>𝑖</m:t>
                                      </m:r>
                                    </m:sub>
                                    <m:sup>
                                      <m:r>
                                        <a:rPr lang="en-US" sz="2000" i="1">
                                          <a:solidFill>
                                            <a:prstClr val="black"/>
                                          </a:solidFill>
                                          <a:latin typeface="Cambria Math" panose="02040503050406030204" pitchFamily="18" charset="0"/>
                                          <a:ea typeface="Cambria Math" panose="02040503050406030204" pitchFamily="18" charset="0"/>
                                        </a:rPr>
                                        <m:t>2</m:t>
                                      </m:r>
                                    </m:sup>
                                  </m:sSubSup>
                                </m:e>
                              </m:d>
                              <m:r>
                                <a:rPr lang="en-US" sz="2000" i="1">
                                  <a:solidFill>
                                    <a:prstClr val="black"/>
                                  </a:solidFill>
                                  <a:latin typeface="Cambria Math" panose="02040503050406030204" pitchFamily="18" charset="0"/>
                                  <a:ea typeface="Cambria Math" panose="02040503050406030204" pitchFamily="18" charset="0"/>
                                </a:rPr>
                                <m:t>−</m:t>
                              </m:r>
                              <m:d>
                                <m:dPr>
                                  <m:begChr m:val="|"/>
                                  <m:endChr m:val="|"/>
                                  <m:ctrlPr>
                                    <a:rPr lang="en-US" sz="2000" i="1" smtClean="0">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smtClean="0">
                                          <a:solidFill>
                                            <a:prstClr val="black"/>
                                          </a:solidFill>
                                          <a:latin typeface="Cambria Math" panose="02040503050406030204" pitchFamily="18" charset="0"/>
                                          <a:ea typeface="Cambria Math" panose="02040503050406030204" pitchFamily="18" charset="0"/>
                                        </a:rPr>
                                      </m:ctrlPr>
                                    </m:dPr>
                                    <m:e>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𝐴</m:t>
                                          </m:r>
                                        </m:e>
                                        <m:sub>
                                          <m:r>
                                            <a:rPr lang="en-US" sz="2000" b="0" i="1" smtClean="0">
                                              <a:solidFill>
                                                <a:prstClr val="black"/>
                                              </a:solidFill>
                                              <a:latin typeface="Cambria Math" panose="02040503050406030204" pitchFamily="18" charset="0"/>
                                              <a:ea typeface="Cambria Math" panose="02040503050406030204" pitchFamily="18" charset="0"/>
                                            </a:rPr>
                                            <m:t>𝑖</m:t>
                                          </m:r>
                                        </m:sub>
                                      </m:sSub>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𝐴</m:t>
                                          </m:r>
                                        </m:e>
                                        <m:sub>
                                          <m:r>
                                            <a:rPr lang="en-US" sz="2000" b="0" i="1" smtClean="0">
                                              <a:solidFill>
                                                <a:prstClr val="black"/>
                                              </a:solidFill>
                                              <a:latin typeface="Cambria Math" panose="02040503050406030204" pitchFamily="18" charset="0"/>
                                              <a:ea typeface="Cambria Math" panose="02040503050406030204" pitchFamily="18" charset="0"/>
                                            </a:rPr>
                                            <m:t>𝑖</m:t>
                                          </m:r>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1</m:t>
                                          </m:r>
                                        </m:sub>
                                      </m:sSub>
                                    </m:e>
                                  </m:d>
                                </m:e>
                              </m:d>
                            </m:e>
                          </m:d>
                        </m:e>
                      </m:nary>
                      <m:r>
                        <a:rPr lang="en-US" sz="2000" b="0" i="1" smtClean="0">
                          <a:solidFill>
                            <a:prstClr val="black"/>
                          </a:solidFill>
                          <a:latin typeface="Cambria Math" panose="02040503050406030204" pitchFamily="18" charset="0"/>
                          <a:ea typeface="Cambria Math" panose="02040503050406030204" pitchFamily="18" charset="0"/>
                        </a:rPr>
                        <m:t>  ;    </m:t>
                      </m:r>
                      <m:sSub>
                        <m:sSubPr>
                          <m:ctrlPr>
                            <a:rPr lang="en-US" sz="2000" b="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𝐴</m:t>
                          </m:r>
                        </m:e>
                        <m:sub>
                          <m:r>
                            <a:rPr lang="en-US" sz="2000" b="0" i="1" smtClean="0">
                              <a:solidFill>
                                <a:prstClr val="black"/>
                              </a:solidFill>
                              <a:latin typeface="Cambria Math" panose="02040503050406030204" pitchFamily="18" charset="0"/>
                              <a:ea typeface="Cambria Math" panose="02040503050406030204" pitchFamily="18" charset="0"/>
                            </a:rPr>
                            <m:t>𝑁</m:t>
                          </m:r>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1</m:t>
                          </m:r>
                        </m:sub>
                      </m:sSub>
                      <m:r>
                        <a:rPr lang="en-US" sz="2000" b="0" i="1" smtClean="0">
                          <a:solidFill>
                            <a:prstClr val="black"/>
                          </a:solidFill>
                          <a:latin typeface="Cambria Math" panose="02040503050406030204" pitchFamily="18" charset="0"/>
                          <a:ea typeface="Cambria Math" panose="02040503050406030204" pitchFamily="18" charset="0"/>
                        </a:rPr>
                        <m:t>=</m:t>
                      </m:r>
                      <m:sSub>
                        <m:sSubPr>
                          <m:ctrlPr>
                            <a:rPr lang="en-US" sz="2000" b="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𝐴</m:t>
                          </m:r>
                        </m:e>
                        <m:sub>
                          <m:r>
                            <a:rPr lang="en-US" sz="2000" b="0" i="1" smtClean="0">
                              <a:solidFill>
                                <a:prstClr val="black"/>
                              </a:solidFill>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586968" y="4437632"/>
                <a:ext cx="7156383" cy="722314"/>
              </a:xfrm>
              <a:prstGeom prst="rect">
                <a:avLst/>
              </a:prstGeom>
              <a:blipFill>
                <a:blip r:embed="rId6"/>
                <a:stretch>
                  <a:fillRect/>
                </a:stretch>
              </a:blipFill>
              <a:ln>
                <a:solidFill>
                  <a:schemeClr val="accent1"/>
                </a:solidFill>
              </a:ln>
            </p:spPr>
            <p:txBody>
              <a:bodyPr/>
              <a:lstStyle/>
              <a:p>
                <a:r>
                  <a:rPr lang="en-US">
                    <a:noFill/>
                  </a:rPr>
                  <a:t> </a:t>
                </a:r>
              </a:p>
            </p:txBody>
          </p:sp>
        </mc:Fallback>
      </mc:AlternateContent>
      <p:sp>
        <p:nvSpPr>
          <p:cNvPr id="8" name="Rectangle 7"/>
          <p:cNvSpPr/>
          <p:nvPr/>
        </p:nvSpPr>
        <p:spPr>
          <a:xfrm>
            <a:off x="584462" y="5513165"/>
            <a:ext cx="8773207" cy="830997"/>
          </a:xfrm>
          <a:prstGeom prst="rect">
            <a:avLst/>
          </a:prstGeom>
        </p:spPr>
        <p:txBody>
          <a:bodyPr wrap="square">
            <a:spAutoFit/>
          </a:bodyPr>
          <a:lstStyle/>
          <a:p>
            <a:pPr algn="r" rtl="1"/>
            <a:r>
              <a:rPr lang="fa-IR" sz="2400" dirty="0">
                <a:solidFill>
                  <a:prstClr val="black"/>
                </a:solidFill>
                <a:cs typeface="B Zar" panose="00000400000000000000" pitchFamily="2" charset="-78"/>
              </a:rPr>
              <a:t>نشان دادیم که این نامساوی ها برخی حالت های درهمتنیده با ترانهاد جزئی مثبت را نیز می توانند تشخیص دهند. </a:t>
            </a:r>
            <a:endParaRPr lang="en-US" dirty="0"/>
          </a:p>
        </p:txBody>
      </p:sp>
    </p:spTree>
    <p:extLst>
      <p:ext uri="{BB962C8B-B14F-4D97-AF65-F5344CB8AC3E}">
        <p14:creationId xmlns:p14="http://schemas.microsoft.com/office/powerpoint/2010/main" val="73590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63984" y="666015"/>
            <a:ext cx="2385589" cy="461665"/>
          </a:xfrm>
          <a:prstGeom prst="rect">
            <a:avLst/>
          </a:prstGeom>
        </p:spPr>
        <p:txBody>
          <a:bodyPr wrap="none">
            <a:spAutoFit/>
          </a:bodyPr>
          <a:lstStyle/>
          <a:p>
            <a:pPr algn="r" rtl="1"/>
            <a:r>
              <a:rPr lang="fa-IR" sz="2400" dirty="0">
                <a:solidFill>
                  <a:prstClr val="black"/>
                </a:solidFill>
                <a:cs typeface="B Zar" panose="00000400000000000000" pitchFamily="2" charset="-78"/>
              </a:rPr>
              <a:t>مثال 1: سیستم 3 کیوبیتی</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1361324" y="1489981"/>
                <a:ext cx="7459543" cy="728084"/>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𝜌</m:t>
                      </m:r>
                      <m:r>
                        <a:rPr lang="en-US" sz="2000" b="0" i="1" smtClean="0">
                          <a:solidFill>
                            <a:prstClr val="black"/>
                          </a:solidFill>
                          <a:latin typeface="Cambria Math" panose="02040503050406030204" pitchFamily="18" charset="0"/>
                          <a:ea typeface="Cambria Math" panose="02040503050406030204" pitchFamily="18" charset="0"/>
                        </a:rPr>
                        <m:t>=</m:t>
                      </m:r>
                      <m:d>
                        <m:dPr>
                          <m:ctrlPr>
                            <a:rPr lang="en-US" sz="2000" b="0" i="1" smtClean="0">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1</m:t>
                          </m:r>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𝑝</m:t>
                          </m:r>
                        </m:e>
                      </m:d>
                      <m:f>
                        <m:fPr>
                          <m:ctrlPr>
                            <a:rPr lang="en-US" sz="2000" b="0" i="1" smtClean="0">
                              <a:solidFill>
                                <a:prstClr val="black"/>
                              </a:solidFill>
                              <a:latin typeface="Cambria Math" panose="02040503050406030204" pitchFamily="18" charset="0"/>
                              <a:ea typeface="Cambria Math" panose="02040503050406030204" pitchFamily="18" charset="0"/>
                            </a:rPr>
                          </m:ctrlPr>
                        </m:fPr>
                        <m:num>
                          <m:r>
                            <a:rPr lang="en-US" sz="2000" b="0" i="1" smtClean="0">
                              <a:solidFill>
                                <a:prstClr val="black"/>
                              </a:solidFill>
                              <a:latin typeface="Cambria Math" panose="02040503050406030204" pitchFamily="18" charset="0"/>
                              <a:ea typeface="Cambria Math" panose="02040503050406030204" pitchFamily="18" charset="0"/>
                            </a:rPr>
                            <m:t>𝐼</m:t>
                          </m:r>
                        </m:num>
                        <m:den>
                          <m:r>
                            <a:rPr lang="en-US" sz="2000" b="0" i="1" smtClean="0">
                              <a:solidFill>
                                <a:prstClr val="black"/>
                              </a:solidFill>
                              <a:latin typeface="Cambria Math" panose="02040503050406030204" pitchFamily="18" charset="0"/>
                              <a:ea typeface="Cambria Math" panose="02040503050406030204" pitchFamily="18" charset="0"/>
                            </a:rPr>
                            <m:t>8</m:t>
                          </m:r>
                        </m:den>
                      </m:f>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𝑝</m:t>
                      </m:r>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𝐺𝐻𝑍</m:t>
                              </m:r>
                            </m:e>
                          </m:d>
                        </m:e>
                      </m:d>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𝐺𝐻𝑍</m:t>
                              </m:r>
                            </m:e>
                          </m:d>
                        </m:e>
                      </m:d>
                      <m:r>
                        <a:rPr lang="en-US" sz="2000" b="0" i="1" smtClean="0">
                          <a:solidFill>
                            <a:prstClr val="black"/>
                          </a:solidFill>
                          <a:latin typeface="Cambria Math" panose="02040503050406030204" pitchFamily="18" charset="0"/>
                          <a:ea typeface="Cambria Math" panose="02040503050406030204" pitchFamily="18" charset="0"/>
                        </a:rPr>
                        <m:t>   ;          </m:t>
                      </m:r>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𝐺𝐻𝑍</m:t>
                              </m:r>
                            </m:e>
                          </m:d>
                        </m:e>
                      </m:d>
                      <m:r>
                        <a:rPr lang="en-US" sz="2000" b="0" i="1" smtClean="0">
                          <a:solidFill>
                            <a:prstClr val="black"/>
                          </a:solidFill>
                          <a:latin typeface="Cambria Math" panose="02040503050406030204" pitchFamily="18" charset="0"/>
                          <a:ea typeface="Cambria Math" panose="02040503050406030204" pitchFamily="18" charset="0"/>
                        </a:rPr>
                        <m:t>=</m:t>
                      </m:r>
                      <m:f>
                        <m:fPr>
                          <m:ctrlPr>
                            <a:rPr lang="en-US" sz="2000" b="0" i="1" smtClean="0">
                              <a:solidFill>
                                <a:prstClr val="black"/>
                              </a:solidFill>
                              <a:latin typeface="Cambria Math" panose="02040503050406030204" pitchFamily="18" charset="0"/>
                              <a:ea typeface="Cambria Math" panose="02040503050406030204" pitchFamily="18" charset="0"/>
                            </a:rPr>
                          </m:ctrlPr>
                        </m:fPr>
                        <m:num>
                          <m:r>
                            <a:rPr lang="en-US" sz="2000" b="0" i="1" smtClean="0">
                              <a:solidFill>
                                <a:prstClr val="black"/>
                              </a:solidFill>
                              <a:latin typeface="Cambria Math" panose="02040503050406030204" pitchFamily="18" charset="0"/>
                              <a:ea typeface="Cambria Math" panose="02040503050406030204" pitchFamily="18" charset="0"/>
                            </a:rPr>
                            <m:t>1</m:t>
                          </m:r>
                        </m:num>
                        <m:den>
                          <m:rad>
                            <m:radPr>
                              <m:degHide m:val="on"/>
                              <m:ctrlPr>
                                <a:rPr lang="en-US" sz="2000" b="0" i="1" smtClean="0">
                                  <a:solidFill>
                                    <a:prstClr val="black"/>
                                  </a:solidFill>
                                  <a:latin typeface="Cambria Math" panose="02040503050406030204" pitchFamily="18" charset="0"/>
                                  <a:ea typeface="Cambria Math" panose="02040503050406030204" pitchFamily="18" charset="0"/>
                                </a:rPr>
                              </m:ctrlPr>
                            </m:radPr>
                            <m:deg/>
                            <m:e>
                              <m:r>
                                <a:rPr lang="en-US" sz="2000" b="0" i="1" smtClean="0">
                                  <a:solidFill>
                                    <a:prstClr val="black"/>
                                  </a:solidFill>
                                  <a:latin typeface="Cambria Math" panose="02040503050406030204" pitchFamily="18" charset="0"/>
                                  <a:ea typeface="Cambria Math" panose="02040503050406030204" pitchFamily="18" charset="0"/>
                                </a:rPr>
                                <m:t>2</m:t>
                              </m:r>
                            </m:e>
                          </m:rad>
                        </m:den>
                      </m:f>
                      <m:d>
                        <m:dPr>
                          <m:ctrlPr>
                            <a:rPr lang="en-US" sz="2000" b="0" i="1" smtClean="0">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000</m:t>
                                  </m:r>
                                </m:e>
                              </m:d>
                            </m:e>
                          </m:d>
                          <m:r>
                            <a:rPr lang="en-US" sz="2000" b="0" i="1" smtClean="0">
                              <a:solidFill>
                                <a:prstClr val="black"/>
                              </a:solidFill>
                              <a:latin typeface="Cambria Math" panose="02040503050406030204" pitchFamily="18" charset="0"/>
                              <a:ea typeface="Cambria Math" panose="02040503050406030204" pitchFamily="18" charset="0"/>
                            </a:rPr>
                            <m:t>+</m:t>
                          </m:r>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111</m:t>
                                  </m:r>
                                </m:e>
                              </m:d>
                            </m:e>
                          </m:d>
                        </m:e>
                      </m:d>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361324" y="1489981"/>
                <a:ext cx="7459543" cy="728084"/>
              </a:xfrm>
              <a:prstGeom prst="rect">
                <a:avLst/>
              </a:prstGeom>
              <a:blipFill>
                <a:blip r:embed="rId2"/>
                <a:stretch>
                  <a:fillRect/>
                </a:stretch>
              </a:blipFill>
              <a:ln>
                <a:solidFill>
                  <a:srgbClr val="92D050"/>
                </a:solidFill>
              </a:ln>
            </p:spPr>
            <p:txBody>
              <a:bodyPr/>
              <a:lstStyle/>
              <a:p>
                <a:r>
                  <a:rPr lang="en-US">
                    <a:noFill/>
                  </a:rPr>
                  <a:t> </a:t>
                </a:r>
              </a:p>
            </p:txBody>
          </p:sp>
        </mc:Fallback>
      </mc:AlternateContent>
      <p:sp>
        <p:nvSpPr>
          <p:cNvPr id="4" name="Rectangle 3"/>
          <p:cNvSpPr/>
          <p:nvPr/>
        </p:nvSpPr>
        <p:spPr>
          <a:xfrm>
            <a:off x="1157371" y="6007081"/>
            <a:ext cx="6130909" cy="369332"/>
          </a:xfrm>
          <a:prstGeom prst="rect">
            <a:avLst/>
          </a:prstGeom>
        </p:spPr>
        <p:txBody>
          <a:bodyPr wrap="none">
            <a:spAutoFit/>
          </a:bodyPr>
          <a:lstStyle/>
          <a:p>
            <a:r>
              <a:rPr lang="en-US" dirty="0">
                <a:solidFill>
                  <a:srgbClr val="000000"/>
                </a:solidFill>
                <a:latin typeface="Times-Roman"/>
              </a:rPr>
              <a:t>[1] W. </a:t>
            </a:r>
            <a:r>
              <a:rPr lang="en-US" dirty="0" err="1">
                <a:solidFill>
                  <a:srgbClr val="000000"/>
                </a:solidFill>
                <a:latin typeface="Times-Roman"/>
              </a:rPr>
              <a:t>Dur</a:t>
            </a:r>
            <a:r>
              <a:rPr lang="en-US" dirty="0">
                <a:solidFill>
                  <a:srgbClr val="000000"/>
                </a:solidFill>
                <a:latin typeface="Times-Roman"/>
              </a:rPr>
              <a:t> and J. I. </a:t>
            </a:r>
            <a:r>
              <a:rPr lang="en-US" dirty="0" err="1">
                <a:solidFill>
                  <a:srgbClr val="000000"/>
                </a:solidFill>
                <a:latin typeface="Times-Roman"/>
              </a:rPr>
              <a:t>Cirac</a:t>
            </a:r>
            <a:r>
              <a:rPr lang="en-US" dirty="0">
                <a:solidFill>
                  <a:srgbClr val="000000"/>
                </a:solidFill>
                <a:latin typeface="Times-Roman"/>
              </a:rPr>
              <a:t>, </a:t>
            </a:r>
            <a:r>
              <a:rPr lang="en-US" dirty="0">
                <a:solidFill>
                  <a:srgbClr val="0000FF"/>
                </a:solidFill>
                <a:latin typeface="Times-Roman"/>
              </a:rPr>
              <a:t>Phys. Rev. A </a:t>
            </a:r>
            <a:r>
              <a:rPr lang="en-US" b="1" dirty="0">
                <a:solidFill>
                  <a:srgbClr val="0000FF"/>
                </a:solidFill>
                <a:latin typeface="Times-Bold"/>
              </a:rPr>
              <a:t>61</a:t>
            </a:r>
            <a:r>
              <a:rPr lang="en-US" dirty="0">
                <a:solidFill>
                  <a:srgbClr val="000000"/>
                </a:solidFill>
                <a:latin typeface="Times-Roman"/>
              </a:rPr>
              <a:t>, </a:t>
            </a:r>
            <a:r>
              <a:rPr lang="en-US" dirty="0">
                <a:solidFill>
                  <a:srgbClr val="0000FF"/>
                </a:solidFill>
                <a:latin typeface="Times-Roman"/>
              </a:rPr>
              <a:t>042314 </a:t>
            </a:r>
            <a:r>
              <a:rPr lang="en-US" dirty="0">
                <a:solidFill>
                  <a:srgbClr val="000000"/>
                </a:solidFill>
                <a:latin typeface="Times-Roman"/>
              </a:rPr>
              <a:t>(</a:t>
            </a:r>
            <a:r>
              <a:rPr lang="en-US" dirty="0">
                <a:solidFill>
                  <a:srgbClr val="0000FF"/>
                </a:solidFill>
                <a:latin typeface="Times-Roman"/>
              </a:rPr>
              <a:t>2000</a:t>
            </a:r>
            <a:r>
              <a:rPr lang="en-US" dirty="0">
                <a:solidFill>
                  <a:srgbClr val="000000"/>
                </a:solidFill>
                <a:latin typeface="Times-Roman"/>
              </a:rPr>
              <a:t>).</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844820" y="2394685"/>
                <a:ext cx="8492559" cy="613886"/>
              </a:xfrm>
              <a:prstGeom prst="rect">
                <a:avLst/>
              </a:prstGeom>
            </p:spPr>
            <p:txBody>
              <a:bodyPr wrap="square">
                <a:spAutoFit/>
              </a:bodyPr>
              <a:lstStyle/>
              <a:p>
                <a:pPr algn="r" rtl="1"/>
                <a:r>
                  <a:rPr lang="fa-IR" sz="2400" dirty="0">
                    <a:solidFill>
                      <a:prstClr val="black"/>
                    </a:solidFill>
                    <a:cs typeface="B Zar" panose="00000400000000000000" pitchFamily="2" charset="-78"/>
                  </a:rPr>
                  <a:t>در مرجع [1] نشان داده شده است که این حالت جداپذیر است اگر و فقط اگر </a:t>
                </a:r>
                <a14:m>
                  <m:oMath xmlns:m="http://schemas.openxmlformats.org/officeDocument/2006/math">
                    <m:r>
                      <a:rPr lang="en-US" sz="2400" b="0" i="1" smtClean="0">
                        <a:solidFill>
                          <a:prstClr val="black"/>
                        </a:solidFill>
                        <a:latin typeface="Cambria Math" panose="02040503050406030204" pitchFamily="18" charset="0"/>
                        <a:cs typeface="B Zar" panose="00000400000000000000" pitchFamily="2" charset="-78"/>
                      </a:rPr>
                      <m:t>𝑝</m:t>
                    </m:r>
                    <m: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&gt;</m:t>
                    </m:r>
                    <m:f>
                      <m:fPr>
                        <m:ctrlP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ctrlPr>
                      </m:fPr>
                      <m:num>
                        <m: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1</m:t>
                        </m:r>
                      </m:num>
                      <m:den>
                        <m: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5</m:t>
                        </m:r>
                      </m:den>
                    </m:f>
                  </m:oMath>
                </a14:m>
                <a:r>
                  <a:rPr lang="fa-IR" sz="2400" dirty="0">
                    <a:solidFill>
                      <a:prstClr val="black"/>
                    </a:solidFill>
                    <a:cs typeface="B Zar" panose="00000400000000000000" pitchFamily="2" charset="-78"/>
                  </a:rPr>
                  <a:t> باشد.</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44820" y="2394685"/>
                <a:ext cx="8492559" cy="613886"/>
              </a:xfrm>
              <a:prstGeom prst="rect">
                <a:avLst/>
              </a:prstGeom>
              <a:blipFill>
                <a:blip r:embed="rId3"/>
                <a:stretch>
                  <a:fillRect r="-1077" b="-217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91039" y="3033747"/>
                <a:ext cx="6646340" cy="613886"/>
              </a:xfrm>
              <a:prstGeom prst="rect">
                <a:avLst/>
              </a:prstGeom>
            </p:spPr>
            <p:txBody>
              <a:bodyPr wrap="square">
                <a:spAutoFit/>
              </a:bodyPr>
              <a:lstStyle/>
              <a:p>
                <a:pPr algn="r" rtl="1"/>
                <a:r>
                  <a:rPr lang="fa-IR" sz="2400" dirty="0">
                    <a:solidFill>
                      <a:prstClr val="black"/>
                    </a:solidFill>
                    <a:cs typeface="B Zar" panose="00000400000000000000" pitchFamily="2" charset="-78"/>
                  </a:rPr>
                  <a:t>نامساوی ما نشان می دهدکه این حالت به ازای </a:t>
                </a:r>
                <a14:m>
                  <m:oMath xmlns:m="http://schemas.openxmlformats.org/officeDocument/2006/math">
                    <m:r>
                      <a:rPr lang="en-US" sz="2400" b="0" i="1" smtClean="0">
                        <a:solidFill>
                          <a:prstClr val="black"/>
                        </a:solidFill>
                        <a:latin typeface="Cambria Math" panose="02040503050406030204" pitchFamily="18" charset="0"/>
                        <a:cs typeface="B Zar" panose="00000400000000000000" pitchFamily="2" charset="-78"/>
                      </a:rPr>
                      <m:t>𝑝</m:t>
                    </m:r>
                    <m: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&gt;</m:t>
                    </m:r>
                    <m:f>
                      <m:fPr>
                        <m:ctrlP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ctrlPr>
                      </m:fPr>
                      <m:num>
                        <m: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1</m:t>
                        </m:r>
                      </m:num>
                      <m:den>
                        <m: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3</m:t>
                        </m:r>
                      </m:den>
                    </m:f>
                  </m:oMath>
                </a14:m>
                <a:r>
                  <a:rPr lang="fa-IR" sz="2400" dirty="0">
                    <a:solidFill>
                      <a:prstClr val="black"/>
                    </a:solidFill>
                    <a:cs typeface="B Zar" panose="00000400000000000000" pitchFamily="2" charset="-78"/>
                  </a:rPr>
                  <a:t>  درهمتنیده است.</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691039" y="3033747"/>
                <a:ext cx="6646340" cy="613886"/>
              </a:xfrm>
              <a:prstGeom prst="rect">
                <a:avLst/>
              </a:prstGeom>
              <a:blipFill>
                <a:blip r:embed="rId4"/>
                <a:stretch>
                  <a:fillRect l="-367" r="-1375" b="-23000"/>
                </a:stretch>
              </a:blipFill>
            </p:spPr>
            <p:txBody>
              <a:bodyPr/>
              <a:lstStyle/>
              <a:p>
                <a:r>
                  <a:rPr lang="en-US">
                    <a:noFill/>
                  </a:rPr>
                  <a:t> </a:t>
                </a:r>
              </a:p>
            </p:txBody>
          </p:sp>
        </mc:Fallback>
      </mc:AlternateContent>
      <p:sp>
        <p:nvSpPr>
          <p:cNvPr id="7" name="Rectangle 6"/>
          <p:cNvSpPr/>
          <p:nvPr/>
        </p:nvSpPr>
        <p:spPr>
          <a:xfrm>
            <a:off x="6951790" y="3813911"/>
            <a:ext cx="2385589" cy="461665"/>
          </a:xfrm>
          <a:prstGeom prst="rect">
            <a:avLst/>
          </a:prstGeom>
        </p:spPr>
        <p:txBody>
          <a:bodyPr wrap="none">
            <a:spAutoFit/>
          </a:bodyPr>
          <a:lstStyle/>
          <a:p>
            <a:pPr algn="r" rtl="1"/>
            <a:r>
              <a:rPr lang="fa-IR" sz="2400" dirty="0">
                <a:solidFill>
                  <a:prstClr val="black"/>
                </a:solidFill>
                <a:cs typeface="B Zar" panose="00000400000000000000" pitchFamily="2" charset="-78"/>
              </a:rPr>
              <a:t>مثال 2: سیستم 3 کیوبیتی</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1277807" y="4581065"/>
                <a:ext cx="7626575" cy="728084"/>
              </a:xfrm>
              <a:prstGeom prst="rect">
                <a:avLst/>
              </a:prstGeom>
              <a:ln>
                <a:solidFill>
                  <a:srgbClr val="92D050"/>
                </a:solidFill>
              </a:ln>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𝜌</m:t>
                      </m:r>
                      <m:r>
                        <a:rPr lang="en-US" sz="2000" b="0" i="1" smtClean="0">
                          <a:solidFill>
                            <a:prstClr val="black"/>
                          </a:solidFill>
                          <a:latin typeface="Cambria Math" panose="02040503050406030204" pitchFamily="18" charset="0"/>
                          <a:ea typeface="Cambria Math" panose="02040503050406030204" pitchFamily="18" charset="0"/>
                        </a:rPr>
                        <m:t>=</m:t>
                      </m:r>
                      <m:d>
                        <m:dPr>
                          <m:ctrlPr>
                            <a:rPr lang="en-US" sz="2000" b="0" i="1" smtClean="0">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1</m:t>
                          </m:r>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𝑝</m:t>
                          </m:r>
                        </m:e>
                      </m:d>
                      <m:f>
                        <m:fPr>
                          <m:ctrlPr>
                            <a:rPr lang="en-US" sz="2000" b="0" i="1" smtClean="0">
                              <a:solidFill>
                                <a:prstClr val="black"/>
                              </a:solidFill>
                              <a:latin typeface="Cambria Math" panose="02040503050406030204" pitchFamily="18" charset="0"/>
                              <a:ea typeface="Cambria Math" panose="02040503050406030204" pitchFamily="18" charset="0"/>
                            </a:rPr>
                          </m:ctrlPr>
                        </m:fPr>
                        <m:num>
                          <m:r>
                            <a:rPr lang="en-US" sz="2000" b="0" i="1" smtClean="0">
                              <a:solidFill>
                                <a:prstClr val="black"/>
                              </a:solidFill>
                              <a:latin typeface="Cambria Math" panose="02040503050406030204" pitchFamily="18" charset="0"/>
                              <a:ea typeface="Cambria Math" panose="02040503050406030204" pitchFamily="18" charset="0"/>
                            </a:rPr>
                            <m:t>𝐼</m:t>
                          </m:r>
                        </m:num>
                        <m:den>
                          <m:r>
                            <a:rPr lang="en-US" sz="2000" b="0" i="1" smtClean="0">
                              <a:solidFill>
                                <a:prstClr val="black"/>
                              </a:solidFill>
                              <a:latin typeface="Cambria Math" panose="02040503050406030204" pitchFamily="18" charset="0"/>
                              <a:ea typeface="Cambria Math" panose="02040503050406030204" pitchFamily="18" charset="0"/>
                            </a:rPr>
                            <m:t>8</m:t>
                          </m:r>
                        </m:den>
                      </m:f>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𝑝</m:t>
                      </m:r>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𝑊</m:t>
                              </m:r>
                            </m:e>
                          </m:d>
                        </m:e>
                      </m:d>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𝑊</m:t>
                              </m:r>
                            </m:e>
                          </m:d>
                        </m:e>
                      </m:d>
                      <m:r>
                        <a:rPr lang="en-US" sz="2000" b="0" i="1" smtClean="0">
                          <a:solidFill>
                            <a:prstClr val="black"/>
                          </a:solidFill>
                          <a:latin typeface="Cambria Math" panose="02040503050406030204" pitchFamily="18" charset="0"/>
                          <a:ea typeface="Cambria Math" panose="02040503050406030204" pitchFamily="18" charset="0"/>
                        </a:rPr>
                        <m:t>   ;          </m:t>
                      </m:r>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𝑊</m:t>
                              </m:r>
                            </m:e>
                          </m:d>
                        </m:e>
                      </m:d>
                      <m:r>
                        <a:rPr lang="en-US" sz="2000" b="0" i="1" smtClean="0">
                          <a:solidFill>
                            <a:prstClr val="black"/>
                          </a:solidFill>
                          <a:latin typeface="Cambria Math" panose="02040503050406030204" pitchFamily="18" charset="0"/>
                          <a:ea typeface="Cambria Math" panose="02040503050406030204" pitchFamily="18" charset="0"/>
                        </a:rPr>
                        <m:t>=</m:t>
                      </m:r>
                      <m:f>
                        <m:fPr>
                          <m:ctrlPr>
                            <a:rPr lang="en-US" sz="2000" b="0" i="1" smtClean="0">
                              <a:solidFill>
                                <a:prstClr val="black"/>
                              </a:solidFill>
                              <a:latin typeface="Cambria Math" panose="02040503050406030204" pitchFamily="18" charset="0"/>
                              <a:ea typeface="Cambria Math" panose="02040503050406030204" pitchFamily="18" charset="0"/>
                            </a:rPr>
                          </m:ctrlPr>
                        </m:fPr>
                        <m:num>
                          <m:r>
                            <a:rPr lang="en-US" sz="2000" b="0" i="1" smtClean="0">
                              <a:solidFill>
                                <a:prstClr val="black"/>
                              </a:solidFill>
                              <a:latin typeface="Cambria Math" panose="02040503050406030204" pitchFamily="18" charset="0"/>
                              <a:ea typeface="Cambria Math" panose="02040503050406030204" pitchFamily="18" charset="0"/>
                            </a:rPr>
                            <m:t>1</m:t>
                          </m:r>
                        </m:num>
                        <m:den>
                          <m:rad>
                            <m:radPr>
                              <m:degHide m:val="on"/>
                              <m:ctrlPr>
                                <a:rPr lang="en-US" sz="2000" b="0" i="1" smtClean="0">
                                  <a:solidFill>
                                    <a:prstClr val="black"/>
                                  </a:solidFill>
                                  <a:latin typeface="Cambria Math" panose="02040503050406030204" pitchFamily="18" charset="0"/>
                                  <a:ea typeface="Cambria Math" panose="02040503050406030204" pitchFamily="18" charset="0"/>
                                </a:rPr>
                              </m:ctrlPr>
                            </m:radPr>
                            <m:deg/>
                            <m:e>
                              <m:r>
                                <a:rPr lang="en-US" sz="2000" b="0" i="1" smtClean="0">
                                  <a:solidFill>
                                    <a:prstClr val="black"/>
                                  </a:solidFill>
                                  <a:latin typeface="Cambria Math" panose="02040503050406030204" pitchFamily="18" charset="0"/>
                                  <a:ea typeface="Cambria Math" panose="02040503050406030204" pitchFamily="18" charset="0"/>
                                </a:rPr>
                                <m:t>3</m:t>
                              </m:r>
                            </m:e>
                          </m:rad>
                        </m:den>
                      </m:f>
                      <m:d>
                        <m:dPr>
                          <m:ctrlPr>
                            <a:rPr lang="en-US" sz="2000" b="0" i="1" smtClean="0">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100</m:t>
                                  </m:r>
                                </m:e>
                              </m:d>
                            </m:e>
                          </m:d>
                          <m:r>
                            <a:rPr lang="en-US" sz="2000" b="0" i="1" smtClean="0">
                              <a:solidFill>
                                <a:prstClr val="black"/>
                              </a:solidFill>
                              <a:latin typeface="Cambria Math" panose="02040503050406030204" pitchFamily="18" charset="0"/>
                              <a:ea typeface="Cambria Math" panose="02040503050406030204" pitchFamily="18" charset="0"/>
                            </a:rPr>
                            <m:t>+</m:t>
                          </m:r>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010</m:t>
                                  </m:r>
                                </m:e>
                              </m:d>
                              <m:r>
                                <a:rPr lang="en-US" sz="2000" i="1">
                                  <a:solidFill>
                                    <a:prstClr val="black"/>
                                  </a:solidFill>
                                  <a:latin typeface="Cambria Math" panose="02040503050406030204" pitchFamily="18" charset="0"/>
                                  <a:ea typeface="Cambria Math" panose="02040503050406030204" pitchFamily="18" charset="0"/>
                                </a:rPr>
                                <m:t>+</m:t>
                              </m:r>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0</m:t>
                                      </m:r>
                                      <m:r>
                                        <a:rPr lang="en-US" sz="2000" b="0" i="1" smtClean="0">
                                          <a:solidFill>
                                            <a:prstClr val="black"/>
                                          </a:solidFill>
                                          <a:latin typeface="Cambria Math" panose="02040503050406030204" pitchFamily="18" charset="0"/>
                                          <a:ea typeface="Cambria Math" panose="02040503050406030204" pitchFamily="18" charset="0"/>
                                        </a:rPr>
                                        <m:t>01</m:t>
                                      </m:r>
                                    </m:e>
                                  </m:d>
                                </m:e>
                              </m:d>
                            </m:e>
                          </m:d>
                        </m:e>
                      </m: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277807" y="4581065"/>
                <a:ext cx="7626575" cy="728084"/>
              </a:xfrm>
              <a:prstGeom prst="rect">
                <a:avLst/>
              </a:prstGeom>
              <a:blipFill>
                <a:blip r:embed="rId5"/>
                <a:stretch>
                  <a:fillRect/>
                </a:stretch>
              </a:blipFill>
              <a:ln>
                <a:solidFill>
                  <a:srgbClr val="92D050"/>
                </a:solidFill>
              </a:ln>
            </p:spPr>
            <p:txBody>
              <a:bodyPr/>
              <a:lstStyle/>
              <a:p>
                <a:r>
                  <a:rPr lang="en-US">
                    <a:noFill/>
                  </a:rPr>
                  <a:t> </a:t>
                </a:r>
              </a:p>
            </p:txBody>
          </p:sp>
        </mc:Fallback>
      </mc:AlternateContent>
    </p:spTree>
    <p:extLst>
      <p:ext uri="{BB962C8B-B14F-4D97-AF65-F5344CB8AC3E}">
        <p14:creationId xmlns:p14="http://schemas.microsoft.com/office/powerpoint/2010/main" val="402352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9850" y="5834915"/>
            <a:ext cx="7141028" cy="369332"/>
          </a:xfrm>
          <a:prstGeom prst="rect">
            <a:avLst/>
          </a:prstGeom>
        </p:spPr>
        <p:txBody>
          <a:bodyPr wrap="square">
            <a:spAutoFit/>
          </a:bodyPr>
          <a:lstStyle/>
          <a:p>
            <a:r>
              <a:rPr lang="en-US" dirty="0">
                <a:solidFill>
                  <a:srgbClr val="000000"/>
                </a:solidFill>
                <a:latin typeface="Times-Roman"/>
              </a:rPr>
              <a:t>[1] Y. Akbari-</a:t>
            </a:r>
            <a:r>
              <a:rPr lang="en-US" dirty="0" err="1">
                <a:solidFill>
                  <a:srgbClr val="000000"/>
                </a:solidFill>
                <a:latin typeface="Times-Roman"/>
              </a:rPr>
              <a:t>Kourbolagh</a:t>
            </a:r>
            <a:r>
              <a:rPr lang="en-US" dirty="0">
                <a:solidFill>
                  <a:srgbClr val="000000"/>
                </a:solidFill>
                <a:latin typeface="Times-Roman"/>
              </a:rPr>
              <a:t>, </a:t>
            </a:r>
            <a:r>
              <a:rPr lang="en-US" dirty="0">
                <a:solidFill>
                  <a:srgbClr val="0000FF"/>
                </a:solidFill>
                <a:latin typeface="Times-Roman"/>
              </a:rPr>
              <a:t>Int. J. Quantum Inf. </a:t>
            </a:r>
            <a:r>
              <a:rPr lang="en-US" b="1" dirty="0">
                <a:solidFill>
                  <a:srgbClr val="0000FF"/>
                </a:solidFill>
                <a:latin typeface="Times-Bold"/>
              </a:rPr>
              <a:t>15</a:t>
            </a:r>
            <a:r>
              <a:rPr lang="en-US" dirty="0">
                <a:solidFill>
                  <a:srgbClr val="000000"/>
                </a:solidFill>
                <a:latin typeface="Times-Roman"/>
              </a:rPr>
              <a:t>, </a:t>
            </a:r>
            <a:r>
              <a:rPr lang="en-US" dirty="0">
                <a:solidFill>
                  <a:srgbClr val="0000FF"/>
                </a:solidFill>
                <a:latin typeface="Times-Roman"/>
              </a:rPr>
              <a:t>1750049  </a:t>
            </a:r>
            <a:r>
              <a:rPr lang="en-US" dirty="0">
                <a:solidFill>
                  <a:srgbClr val="000000"/>
                </a:solidFill>
                <a:latin typeface="Times-Roman"/>
              </a:rPr>
              <a:t>(</a:t>
            </a:r>
            <a:r>
              <a:rPr lang="en-US" dirty="0">
                <a:solidFill>
                  <a:srgbClr val="0000FF"/>
                </a:solidFill>
                <a:latin typeface="Times-Roman"/>
              </a:rPr>
              <a:t>2017</a:t>
            </a:r>
            <a:r>
              <a:rPr lang="en-US" dirty="0">
                <a:solidFill>
                  <a:srgbClr val="000000"/>
                </a:solidFill>
                <a:latin typeface="Times-Roman"/>
              </a:rPr>
              <a:t>).</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545227" y="1926372"/>
                <a:ext cx="8492559" cy="616194"/>
              </a:xfrm>
              <a:prstGeom prst="rect">
                <a:avLst/>
              </a:prstGeom>
            </p:spPr>
            <p:txBody>
              <a:bodyPr wrap="square">
                <a:spAutoFit/>
              </a:bodyPr>
              <a:lstStyle/>
              <a:p>
                <a:pPr algn="r" rtl="1"/>
                <a:r>
                  <a:rPr lang="fa-IR" sz="2400" dirty="0">
                    <a:solidFill>
                      <a:prstClr val="black"/>
                    </a:solidFill>
                    <a:cs typeface="B Zar" panose="00000400000000000000" pitchFamily="2" charset="-78"/>
                  </a:rPr>
                  <a:t>در مرجع [1] نشان داده شده است که این حالت به ازای  </a:t>
                </a:r>
                <a14:m>
                  <m:oMath xmlns:m="http://schemas.openxmlformats.org/officeDocument/2006/math">
                    <m:r>
                      <a:rPr lang="en-US" sz="2400" b="0" i="1" smtClean="0">
                        <a:solidFill>
                          <a:prstClr val="black"/>
                        </a:solidFill>
                        <a:latin typeface="Cambria Math" panose="02040503050406030204" pitchFamily="18" charset="0"/>
                        <a:cs typeface="B Zar" panose="00000400000000000000" pitchFamily="2" charset="-78"/>
                      </a:rPr>
                      <m:t>𝑝</m:t>
                    </m:r>
                    <m: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&gt;</m:t>
                    </m:r>
                    <m:f>
                      <m:fPr>
                        <m:ctrlP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ctrlPr>
                      </m:fPr>
                      <m:num>
                        <m: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3</m:t>
                        </m:r>
                      </m:num>
                      <m:den>
                        <m:r>
                          <a:rPr lang="en-US" sz="24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7</m:t>
                        </m:r>
                      </m:den>
                    </m:f>
                  </m:oMath>
                </a14:m>
                <a:r>
                  <a:rPr lang="fa-IR" sz="2400" dirty="0">
                    <a:solidFill>
                      <a:prstClr val="black"/>
                    </a:solidFill>
                    <a:cs typeface="B Zar" panose="00000400000000000000" pitchFamily="2" charset="-78"/>
                  </a:rPr>
                  <a:t>  درهمتنیده است. </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45227" y="1926372"/>
                <a:ext cx="8492559" cy="616194"/>
              </a:xfrm>
              <a:prstGeom prst="rect">
                <a:avLst/>
              </a:prstGeom>
              <a:blipFill>
                <a:blip r:embed="rId2"/>
                <a:stretch>
                  <a:fillRect r="-1076" b="-217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08780" y="2866073"/>
                <a:ext cx="7829006" cy="461665"/>
              </a:xfrm>
              <a:prstGeom prst="rect">
                <a:avLst/>
              </a:prstGeom>
            </p:spPr>
            <p:txBody>
              <a:bodyPr wrap="square">
                <a:spAutoFit/>
              </a:bodyPr>
              <a:lstStyle/>
              <a:p>
                <a:pPr lvl="0" algn="r" rtl="1"/>
                <a:r>
                  <a:rPr lang="fa-IR" sz="2400" dirty="0">
                    <a:solidFill>
                      <a:prstClr val="black"/>
                    </a:solidFill>
                    <a:cs typeface="B Zar" panose="00000400000000000000" pitchFamily="2" charset="-78"/>
                  </a:rPr>
                  <a:t>نامساوی ما نشان می دهدکه این حالت به ازای </a:t>
                </a:r>
                <a14:m>
                  <m:oMath xmlns:m="http://schemas.openxmlformats.org/officeDocument/2006/math">
                    <m:r>
                      <a:rPr lang="en-US" sz="2000" i="1">
                        <a:solidFill>
                          <a:prstClr val="black"/>
                        </a:solidFill>
                        <a:latin typeface="Cambria Math" panose="02040503050406030204" pitchFamily="18" charset="0"/>
                        <a:cs typeface="B Zar" panose="00000400000000000000" pitchFamily="2" charset="-78"/>
                      </a:rPr>
                      <m:t>𝑝</m:t>
                    </m:r>
                    <m:r>
                      <a:rPr lang="en-US" sz="200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m:t>
                    </m:r>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0</m:t>
                    </m:r>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m:t>
                    </m:r>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3999</m:t>
                    </m:r>
                  </m:oMath>
                </a14:m>
                <a:r>
                  <a:rPr lang="fa-IR" sz="2400" dirty="0">
                    <a:solidFill>
                      <a:prstClr val="black"/>
                    </a:solidFill>
                    <a:cs typeface="B Zar" panose="00000400000000000000" pitchFamily="2" charset="-78"/>
                  </a:rPr>
                  <a:t>  درهمتنیده است.</a:t>
                </a:r>
                <a:endParaRPr lang="en-US"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08780" y="2866073"/>
                <a:ext cx="7829006" cy="461665"/>
              </a:xfrm>
              <a:prstGeom prst="rect">
                <a:avLst/>
              </a:prstGeom>
              <a:blipFill>
                <a:blip r:embed="rId3"/>
                <a:stretch>
                  <a:fillRect t="-3947" r="-1167" b="-35526"/>
                </a:stretch>
              </a:blipFill>
            </p:spPr>
            <p:txBody>
              <a:bodyPr/>
              <a:lstStyle/>
              <a:p>
                <a:r>
                  <a:rPr lang="en-US">
                    <a:noFill/>
                  </a:rPr>
                  <a:t> </a:t>
                </a:r>
              </a:p>
            </p:txBody>
          </p:sp>
        </mc:Fallback>
      </mc:AlternateContent>
      <p:sp>
        <p:nvSpPr>
          <p:cNvPr id="5" name="Rectangle 4"/>
          <p:cNvSpPr/>
          <p:nvPr/>
        </p:nvSpPr>
        <p:spPr>
          <a:xfrm>
            <a:off x="1043289" y="3718800"/>
            <a:ext cx="7994497" cy="461665"/>
          </a:xfrm>
          <a:prstGeom prst="rect">
            <a:avLst/>
          </a:prstGeom>
          <a:ln>
            <a:solidFill>
              <a:srgbClr val="7030A0"/>
            </a:solidFill>
          </a:ln>
        </p:spPr>
        <p:txBody>
          <a:bodyPr wrap="none">
            <a:spAutoFit/>
          </a:bodyPr>
          <a:lstStyle/>
          <a:p>
            <a:pPr algn="r" rtl="1"/>
            <a:r>
              <a:rPr lang="fa-IR" sz="2400" dirty="0">
                <a:solidFill>
                  <a:prstClr val="black"/>
                </a:solidFill>
                <a:cs typeface="B Zar" panose="00000400000000000000" pitchFamily="2" charset="-78"/>
              </a:rPr>
              <a:t>هر حالتی که بتواند نامساوی ما را نقض کند در مترولوژی کوانتومی می تواند مفید باشد.</a:t>
            </a:r>
            <a:endParaRPr lang="en-US" dirty="0"/>
          </a:p>
        </p:txBody>
      </p:sp>
    </p:spTree>
    <p:extLst>
      <p:ext uri="{BB962C8B-B14F-4D97-AF65-F5344CB8AC3E}">
        <p14:creationId xmlns:p14="http://schemas.microsoft.com/office/powerpoint/2010/main" val="204658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2" y="0"/>
            <a:ext cx="12213732" cy="6858000"/>
          </a:xfrm>
          <a:prstGeom prst="rect">
            <a:avLst/>
          </a:prstGeom>
        </p:spPr>
      </p:pic>
    </p:spTree>
    <p:extLst>
      <p:ext uri="{BB962C8B-B14F-4D97-AF65-F5344CB8AC3E}">
        <p14:creationId xmlns:p14="http://schemas.microsoft.com/office/powerpoint/2010/main" val="104216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129" y="0"/>
            <a:ext cx="7324669" cy="6858000"/>
          </a:xfrm>
          <a:prstGeom prst="rect">
            <a:avLst/>
          </a:prstGeom>
        </p:spPr>
      </p:pic>
    </p:spTree>
    <p:extLst>
      <p:ext uri="{BB962C8B-B14F-4D97-AF65-F5344CB8AC3E}">
        <p14:creationId xmlns:p14="http://schemas.microsoft.com/office/powerpoint/2010/main" val="301267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04" y="0"/>
            <a:ext cx="7740968" cy="6858000"/>
          </a:xfrm>
          <a:prstGeom prst="rect">
            <a:avLst/>
          </a:prstGeom>
        </p:spPr>
      </p:pic>
    </p:spTree>
    <p:extLst>
      <p:ext uri="{BB962C8B-B14F-4D97-AF65-F5344CB8AC3E}">
        <p14:creationId xmlns:p14="http://schemas.microsoft.com/office/powerpoint/2010/main" val="187157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082" y="164406"/>
            <a:ext cx="6432496" cy="6580470"/>
          </a:xfrm>
          <a:prstGeom prst="rect">
            <a:avLst/>
          </a:prstGeom>
        </p:spPr>
      </p:pic>
    </p:spTree>
    <p:extLst>
      <p:ext uri="{BB962C8B-B14F-4D97-AF65-F5344CB8AC3E}">
        <p14:creationId xmlns:p14="http://schemas.microsoft.com/office/powerpoint/2010/main" val="210150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C54DE9-E8FA-4C69-8968-AE5FA804A6B3}"/>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a:extLst>
              <a:ext uri="{FF2B5EF4-FFF2-40B4-BE49-F238E27FC236}">
                <a16:creationId xmlns:a16="http://schemas.microsoft.com/office/drawing/2014/main" id="{A69DAFD4-79A6-4263-B3DF-DEC775F74148}"/>
              </a:ext>
            </a:extLst>
          </p:cNvPr>
          <p:cNvSpPr txBox="1"/>
          <p:nvPr/>
        </p:nvSpPr>
        <p:spPr>
          <a:xfrm>
            <a:off x="3069996" y="2870288"/>
            <a:ext cx="6052008" cy="111742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a-IR" sz="6600" b="1" i="0" u="none" strike="noStrike" kern="1200" normalizeH="0" baseline="0" noProof="0" dirty="0">
                <a:ln w="9525">
                  <a:solidFill>
                    <a:schemeClr val="bg1"/>
                  </a:solidFill>
                  <a:prstDash val="solid"/>
                </a:ln>
                <a:effectLst>
                  <a:outerShdw blurRad="12700" dist="38100" dir="2700000" algn="tl" rotWithShape="0">
                    <a:schemeClr val="bg1">
                      <a:lumMod val="50000"/>
                    </a:schemeClr>
                  </a:outerShdw>
                </a:effectLst>
                <a:uLnTx/>
                <a:uFillTx/>
                <a:latin typeface="Trebuchet MS" panose="020B0603020202020204"/>
                <a:ea typeface="+mn-ea"/>
                <a:cs typeface="B Zar" panose="00000400000000000000" pitchFamily="2" charset="-78"/>
              </a:rPr>
              <a:t>سپاس از توجه شما</a:t>
            </a:r>
            <a:endParaRPr kumimoji="0" lang="en" sz="6600" b="1" i="0" u="none" strike="noStrike" kern="1200" normalizeH="0" baseline="0" noProof="0" dirty="0">
              <a:ln w="9525">
                <a:solidFill>
                  <a:schemeClr val="bg1"/>
                </a:solidFill>
                <a:prstDash val="solid"/>
              </a:ln>
              <a:effectLst>
                <a:outerShdw blurRad="12700" dist="38100" dir="2700000" algn="tl" rotWithShape="0">
                  <a:schemeClr val="bg1">
                    <a:lumMod val="50000"/>
                  </a:schemeClr>
                </a:outerShdw>
              </a:effectLst>
              <a:uLnTx/>
              <a:uFillTx/>
              <a:latin typeface="Trebuchet MS" panose="020B0603020202020204"/>
              <a:ea typeface="+mn-ea"/>
              <a:cs typeface="B Zar" panose="00000400000000000000" pitchFamily="2" charset="-78"/>
            </a:endParaRPr>
          </a:p>
        </p:txBody>
      </p:sp>
    </p:spTree>
    <p:extLst>
      <p:ext uri="{BB962C8B-B14F-4D97-AF65-F5344CB8AC3E}">
        <p14:creationId xmlns:p14="http://schemas.microsoft.com/office/powerpoint/2010/main" val="125380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AC0BDB-D527-47FD-A5AD-496A8FDBA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763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5805" y="1279907"/>
            <a:ext cx="8008088" cy="5067413"/>
          </a:xfrm>
          <a:prstGeom prst="rect">
            <a:avLst/>
          </a:prstGeom>
          <a:noFill/>
        </p:spPr>
        <p:txBody>
          <a:bodyPr wrap="square" rtlCol="0">
            <a:spAutoFit/>
          </a:bodyPr>
          <a:lstStyle/>
          <a:p>
            <a:pPr algn="r">
              <a:lnSpc>
                <a:spcPct val="107000"/>
              </a:lnSpc>
              <a:spcAft>
                <a:spcPts val="800"/>
              </a:spcAft>
            </a:pPr>
            <a:r>
              <a:rPr lang="ar-SA" sz="2400" dirty="0">
                <a:effectLst/>
                <a:latin typeface="Calibri" panose="020F0502020204030204" pitchFamily="34" charset="0"/>
                <a:ea typeface="Calibri" panose="020F0502020204030204" pitchFamily="34" charset="0"/>
                <a:cs typeface="B Titr" panose="00000700000000000000" pitchFamily="2" charset="-78"/>
              </a:rPr>
              <a:t>چکیده: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Aft>
                <a:spcPts val="800"/>
              </a:spcAft>
            </a:pPr>
            <a:r>
              <a:rPr lang="ar-SA" sz="2400" dirty="0">
                <a:latin typeface="Calibri" panose="020F0502020204030204" pitchFamily="34" charset="0"/>
                <a:ea typeface="Calibri" panose="020F0502020204030204" pitchFamily="34" charset="0"/>
                <a:cs typeface="B Zar" panose="00000400000000000000" pitchFamily="2" charset="-78"/>
              </a:rPr>
              <a:t>بعد از بحث مختصری در مورد اطلاعات فیشر کوانتومی، نامساوی هایی را به دست</a:t>
            </a:r>
            <a:r>
              <a:rPr lang="fa-IR" sz="2400" dirty="0">
                <a:latin typeface="Calibri" panose="020F0502020204030204" pitchFamily="34" charset="0"/>
                <a:ea typeface="Calibri" panose="020F0502020204030204" pitchFamily="34" charset="0"/>
                <a:cs typeface="B Zar" panose="00000400000000000000" pitchFamily="2" charset="-78"/>
              </a:rPr>
              <a:t>     </a:t>
            </a:r>
            <a:r>
              <a:rPr lang="ar-SA" sz="2400" dirty="0">
                <a:latin typeface="Calibri" panose="020F0502020204030204" pitchFamily="34" charset="0"/>
                <a:ea typeface="Calibri" panose="020F0502020204030204" pitchFamily="34" charset="0"/>
                <a:cs typeface="B Zar" panose="00000400000000000000" pitchFamily="2" charset="-78"/>
              </a:rPr>
              <a:t>می آوریم که همه</a:t>
            </a:r>
            <a:r>
              <a:rPr lang="fa-IR" sz="2400" dirty="0">
                <a:latin typeface="Calibri" panose="020F0502020204030204" pitchFamily="34" charset="0"/>
                <a:ea typeface="Calibri" panose="020F0502020204030204" pitchFamily="34" charset="0"/>
                <a:cs typeface="B Zar" panose="00000400000000000000" pitchFamily="2" charset="-78"/>
              </a:rPr>
              <a:t> </a:t>
            </a:r>
            <a:r>
              <a:rPr lang="ar-SA" sz="2400" dirty="0">
                <a:latin typeface="Calibri" panose="020F0502020204030204" pitchFamily="34" charset="0"/>
                <a:ea typeface="Calibri" panose="020F0502020204030204" pitchFamily="34" charset="0"/>
                <a:cs typeface="B Zar" panose="00000400000000000000" pitchFamily="2" charset="-78"/>
              </a:rPr>
              <a:t>حالت های کوانتومی جداپذیر آنها را برآورده می کنند. بنا</a:t>
            </a:r>
            <a:r>
              <a:rPr lang="fa-IR" sz="2400" dirty="0">
                <a:latin typeface="Calibri" panose="020F0502020204030204" pitchFamily="34" charset="0"/>
                <a:ea typeface="Calibri" panose="020F0502020204030204" pitchFamily="34" charset="0"/>
                <a:cs typeface="B Zar" panose="00000400000000000000" pitchFamily="2" charset="-78"/>
              </a:rPr>
              <a:t> </a:t>
            </a:r>
            <a:r>
              <a:rPr lang="ar-SA" sz="2400" dirty="0">
                <a:latin typeface="Calibri" panose="020F0502020204030204" pitchFamily="34" charset="0"/>
                <a:ea typeface="Calibri" panose="020F0502020204030204" pitchFamily="34" charset="0"/>
                <a:cs typeface="B Zar" panose="00000400000000000000" pitchFamily="2" charset="-78"/>
              </a:rPr>
              <a:t>بر</a:t>
            </a:r>
            <a:r>
              <a:rPr lang="en-US" sz="2400" dirty="0">
                <a:latin typeface="Calibri" panose="020F0502020204030204" pitchFamily="34" charset="0"/>
                <a:ea typeface="Calibri" panose="020F0502020204030204" pitchFamily="34" charset="0"/>
                <a:cs typeface="B Zar" panose="00000400000000000000" pitchFamily="2" charset="-78"/>
              </a:rPr>
              <a:t> </a:t>
            </a:r>
            <a:r>
              <a:rPr lang="ar-SA" sz="2400" dirty="0">
                <a:latin typeface="Calibri" panose="020F0502020204030204" pitchFamily="34" charset="0"/>
                <a:ea typeface="Calibri" panose="020F0502020204030204" pitchFamily="34" charset="0"/>
                <a:cs typeface="B Zar" panose="00000400000000000000" pitchFamily="2" charset="-78"/>
              </a:rPr>
              <a:t>این حالت های کوانتومی که این نامساوی ها را نقض می کنند حالت های درهمتنیده هستند. البته حالت های کوانتومی نیز وجود دارند که این نامساوی ها را برآورده می کنند و</a:t>
            </a:r>
            <a:r>
              <a:rPr lang="fa-IR" sz="2400" dirty="0">
                <a:latin typeface="Calibri" panose="020F0502020204030204" pitchFamily="34" charset="0"/>
                <a:ea typeface="Calibri" panose="020F0502020204030204" pitchFamily="34" charset="0"/>
                <a:cs typeface="B Zar" panose="00000400000000000000" pitchFamily="2" charset="-78"/>
              </a:rPr>
              <a:t>     </a:t>
            </a:r>
            <a:r>
              <a:rPr lang="ar-SA" sz="2400" dirty="0">
                <a:latin typeface="Calibri" panose="020F0502020204030204" pitchFamily="34" charset="0"/>
                <a:ea typeface="Calibri" panose="020F0502020204030204" pitchFamily="34" charset="0"/>
                <a:cs typeface="B Zar" panose="00000400000000000000" pitchFamily="2" charset="-78"/>
              </a:rPr>
              <a:t> بنا بر این، این نامساوی ها قادر به تشخیص آنها نیستند. پس این نامساوی ها معیارهای کافی برای درهمتنیدگی هستند. معیار حاصل مکمل معیار ترانهاد جزئی مثبت است زیرا می تواند تعدادی از حالت های درهمتنیده با ترانهاد جزئی مثبت را نیز تشخیص دهد.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ct val="150000"/>
              </a:lnSpc>
              <a:spcAft>
                <a:spcPts val="800"/>
              </a:spcAft>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83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EDA8F-72A7-45CE-998E-6746C1E44894}"/>
              </a:ext>
            </a:extLst>
          </p:cNvPr>
          <p:cNvSpPr>
            <a:spLocks noGrp="1"/>
          </p:cNvSpPr>
          <p:nvPr>
            <p:ph idx="4294967295"/>
          </p:nvPr>
        </p:nvSpPr>
        <p:spPr>
          <a:xfrm>
            <a:off x="688159" y="1988892"/>
            <a:ext cx="8795862" cy="2012950"/>
          </a:xfrm>
        </p:spPr>
        <p:txBody>
          <a:bodyPr/>
          <a:lstStyle/>
          <a:p>
            <a:pPr marL="0" marR="0" lvl="0" indent="0" algn="just" defTabSz="457200" rtl="1" eaLnBrk="1" fontAlgn="auto" latinLnBrk="0" hangingPunct="1">
              <a:lnSpc>
                <a:spcPct val="150000"/>
              </a:lnSpc>
              <a:spcBef>
                <a:spcPts val="0"/>
              </a:spcBef>
              <a:spcAft>
                <a:spcPts val="80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حالت های کوانتومی که به وسیلة این معیار تشخیص داده می شوند در انجام مترولوژی</a:t>
            </a:r>
            <a:r>
              <a:rPr kumimoji="0" lang="fa-IR" sz="2400" b="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 </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کوانتومی مفید هستند. لازم است اشاره کنم که این کار با همکاری دانشجوی دکتری اینجانب </a:t>
            </a:r>
            <a:r>
              <a:rPr kumimoji="0" lang="ar-S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خانم دکتر مهسا اژدرقلم</a:t>
            </a:r>
            <a:r>
              <a:rPr kumimoji="0" lang="fa-I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 </a:t>
            </a:r>
            <a:r>
              <a:rPr kumimoji="0" lang="ar-S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 </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انجام شده است و در مقاله</a:t>
            </a:r>
            <a:r>
              <a:rPr kumimoji="0" lang="fa-I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 زیر</a:t>
            </a:r>
            <a:r>
              <a:rPr kumimoji="0" lang="ar-SA"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rPr>
              <a:t> چاپ شده است.</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Zar" panose="00000400000000000000" pitchFamily="2" charset="-78"/>
            </a:endParaRPr>
          </a:p>
          <a:p>
            <a:pPr marL="0" marR="0" lvl="0" indent="0" algn="just" defTabSz="457200" rtl="1" eaLnBrk="1" fontAlgn="auto" latinLnBrk="0" hangingPunct="1">
              <a:lnSpc>
                <a:spcPct val="150000"/>
              </a:lnSpc>
              <a:spcBef>
                <a:spcPts val="0"/>
              </a:spcBef>
              <a:spcAft>
                <a:spcPts val="800"/>
              </a:spcAft>
              <a:buClrTx/>
              <a:buSzTx/>
              <a:buFontTx/>
              <a:buNone/>
              <a:tabLst/>
              <a:defRPr/>
            </a:pPr>
            <a:endParaRPr lang="en-US" sz="2400" dirty="0">
              <a:solidFill>
                <a:prstClr val="black"/>
              </a:solidFill>
              <a:latin typeface="Calibri" panose="020F0502020204030204" pitchFamily="34" charset="0"/>
              <a:ea typeface="Calibri" panose="020F0502020204030204" pitchFamily="34" charset="0"/>
              <a:cs typeface="B Zar" panose="00000400000000000000" pitchFamily="2" charset="-78"/>
            </a:endParaRPr>
          </a:p>
          <a:p>
            <a:pPr marL="0" marR="0" lvl="0" indent="0" algn="just" defTabSz="457200" rtl="1" eaLnBrk="1" fontAlgn="auto" latinLnBrk="0" hangingPunct="1">
              <a:lnSpc>
                <a:spcPct val="150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457200" rtl="1" eaLnBrk="1" fontAlgn="auto" latinLnBrk="0" hangingPunct="1">
              <a:lnSpc>
                <a:spcPct val="150000"/>
              </a:lnSpc>
              <a:spcBef>
                <a:spcPts val="0"/>
              </a:spcBef>
              <a:spcAft>
                <a:spcPts val="800"/>
              </a:spcAft>
              <a:buClrTx/>
              <a:buSzTx/>
              <a:buFontTx/>
              <a:buNone/>
              <a:tabLst/>
              <a:defRPr/>
            </a:pPr>
            <a:endParaRPr lang="en-US" dirty="0"/>
          </a:p>
        </p:txBody>
      </p:sp>
      <p:sp>
        <p:nvSpPr>
          <p:cNvPr id="4" name="Title 3">
            <a:extLst>
              <a:ext uri="{FF2B5EF4-FFF2-40B4-BE49-F238E27FC236}">
                <a16:creationId xmlns:a16="http://schemas.microsoft.com/office/drawing/2014/main" id="{AF3BDF82-41C6-49E1-8EE8-1BB8C63945BF}"/>
              </a:ext>
            </a:extLst>
          </p:cNvPr>
          <p:cNvSpPr>
            <a:spLocks noGrp="1"/>
          </p:cNvSpPr>
          <p:nvPr>
            <p:ph type="title"/>
          </p:nvPr>
        </p:nvSpPr>
        <p:spPr>
          <a:xfrm>
            <a:off x="2464740" y="4201211"/>
            <a:ext cx="5242699" cy="710153"/>
          </a:xfrm>
        </p:spPr>
        <p:style>
          <a:lnRef idx="2">
            <a:schemeClr val="accent1"/>
          </a:lnRef>
          <a:fillRef idx="1">
            <a:schemeClr val="lt1"/>
          </a:fillRef>
          <a:effectRef idx="0">
            <a:schemeClr val="accent1"/>
          </a:effectRef>
          <a:fontRef idx="minor">
            <a:schemeClr val="dk1"/>
          </a:fontRef>
        </p:style>
        <p:txBody>
          <a:bodyPr>
            <a:normAutofit fontScale="90000"/>
          </a:bodyPr>
          <a:lstStyle/>
          <a:p>
            <a:pPr marL="0" marR="0" lvl="0" indent="0" defTabSz="457200" rtl="1" eaLnBrk="1" fontAlgn="auto" latinLnBrk="0" hangingPunct="1">
              <a:lnSpc>
                <a:spcPct val="150000"/>
              </a:lnSpc>
              <a:spcBef>
                <a:spcPts val="0"/>
              </a:spcBef>
              <a:spcAft>
                <a:spcPts val="800"/>
              </a:spcAft>
              <a:tabLst/>
              <a:defRPr/>
            </a:pPr>
            <a:r>
              <a:rPr kumimoji="0" lang="en-US" sz="2400" b="0" i="0" u="none" strike="noStrike" kern="1200" cap="none" spc="0" normalizeH="0" baseline="0" noProof="0" dirty="0">
                <a:ln>
                  <a:noFill/>
                </a:ln>
                <a:solidFill>
                  <a:prstClr val="black"/>
                </a:solidFill>
                <a:effectLst/>
                <a:uLnTx/>
                <a:uFillTx/>
                <a:latin typeface="Times-Roman"/>
                <a:ea typeface="Calibri" panose="020F0502020204030204" pitchFamily="34" charset="0"/>
                <a:cs typeface="Times-Roman"/>
              </a:rPr>
              <a:t>PHYSICAL REVIEW A </a:t>
            </a:r>
            <a:r>
              <a:rPr kumimoji="0" lang="en-US" sz="2400" b="1" i="0" u="none" strike="noStrike" kern="1200" cap="none" spc="0" normalizeH="0" baseline="0" noProof="0" dirty="0">
                <a:ln>
                  <a:noFill/>
                </a:ln>
                <a:solidFill>
                  <a:prstClr val="black"/>
                </a:solidFill>
                <a:effectLst/>
                <a:uLnTx/>
                <a:uFillTx/>
                <a:latin typeface="Times-Bold"/>
                <a:ea typeface="Calibri" panose="020F0502020204030204" pitchFamily="34" charset="0"/>
                <a:cs typeface="Times-Bold"/>
              </a:rPr>
              <a:t>99</a:t>
            </a:r>
            <a:r>
              <a:rPr kumimoji="0" lang="en-US" sz="2400" b="0" i="0" u="none" strike="noStrike" kern="1200" cap="none" spc="0" normalizeH="0" baseline="0" noProof="0" dirty="0">
                <a:ln>
                  <a:noFill/>
                </a:ln>
                <a:solidFill>
                  <a:prstClr val="black"/>
                </a:solidFill>
                <a:effectLst/>
                <a:uLnTx/>
                <a:uFillTx/>
                <a:latin typeface="Times-Roman"/>
                <a:ea typeface="Calibri" panose="020F0502020204030204" pitchFamily="34" charset="0"/>
                <a:cs typeface="Times-Roman"/>
              </a:rPr>
              <a:t>, 012304 (2019)</a:t>
            </a:r>
            <a:br>
              <a:rPr kumimoji="0" lang="en-US" sz="2400" b="0" i="0" u="none" strike="noStrike" kern="1200" cap="none" spc="0" normalizeH="0" baseline="0" noProof="0" dirty="0">
                <a:ln>
                  <a:noFill/>
                </a:ln>
                <a:solidFill>
                  <a:prstClr val="black"/>
                </a:solidFill>
                <a:effectLst/>
                <a:uLnTx/>
                <a:uFillTx/>
                <a:latin typeface="Times-Roman"/>
                <a:ea typeface="Calibri" panose="020F0502020204030204" pitchFamily="34" charset="0"/>
                <a:cs typeface="Times-Roman"/>
              </a:rPr>
            </a:br>
            <a:endParaRPr lang="en-US" dirty="0"/>
          </a:p>
        </p:txBody>
      </p:sp>
    </p:spTree>
    <p:extLst>
      <p:ext uri="{BB962C8B-B14F-4D97-AF65-F5344CB8AC3E}">
        <p14:creationId xmlns:p14="http://schemas.microsoft.com/office/powerpoint/2010/main" val="22201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9030" y="823958"/>
            <a:ext cx="8269238" cy="830997"/>
          </a:xfrm>
          <a:prstGeom prst="rect">
            <a:avLst/>
          </a:prstGeom>
          <a:noFill/>
        </p:spPr>
        <p:txBody>
          <a:bodyPr wrap="square" rtlCol="0">
            <a:spAutoFit/>
          </a:bodyPr>
          <a:lstStyle/>
          <a:p>
            <a:pPr algn="just" rtl="1"/>
            <a:r>
              <a:rPr lang="fa-IR" sz="2400" dirty="0">
                <a:cs typeface="B Zar" panose="00000400000000000000" pitchFamily="2" charset="-78"/>
              </a:rPr>
              <a:t>اطلاعات فیشر کوانتومی یک مفهوم اساسی در مترولوژی کوانتومی است. مترولوژی کوانتومی راهکاری برای تخمین پارامترها است.</a:t>
            </a:r>
            <a:endParaRPr lang="en-US" sz="2400" dirty="0">
              <a:cs typeface="B Zar" panose="00000400000000000000" pitchFamily="2" charset="-78"/>
            </a:endParaRPr>
          </a:p>
        </p:txBody>
      </p:sp>
      <mc:AlternateContent xmlns:mc="http://schemas.openxmlformats.org/markup-compatibility/2006" xmlns:a14="http://schemas.microsoft.com/office/drawing/2010/main">
        <mc:Choice Requires="a14">
          <p:sp>
            <p:nvSpPr>
              <p:cNvPr id="4" name="TextBox 3"/>
              <p:cNvSpPr txBox="1"/>
              <p:nvPr/>
            </p:nvSpPr>
            <p:spPr>
              <a:xfrm>
                <a:off x="969030" y="1883955"/>
                <a:ext cx="8269238" cy="1200329"/>
              </a:xfrm>
              <a:prstGeom prst="rect">
                <a:avLst/>
              </a:prstGeom>
              <a:noFill/>
            </p:spPr>
            <p:txBody>
              <a:bodyPr wrap="square" rtlCol="0">
                <a:spAutoFit/>
              </a:bodyPr>
              <a:lstStyle/>
              <a:p>
                <a:pPr algn="just" rtl="1"/>
                <a:r>
                  <a:rPr lang="fa-IR" sz="2400" dirty="0">
                    <a:cs typeface="B Zar" panose="00000400000000000000" pitchFamily="2" charset="-78"/>
                  </a:rPr>
                  <a:t>در یک فرآیند تخمین فاز کوانتومی، فرض کنید که حالت سیستم کوانتومی پیش از ورود به تداخل سنج خطی </a:t>
                </a:r>
                <a14:m>
                  <m:oMath xmlns:m="http://schemas.openxmlformats.org/officeDocument/2006/math">
                    <m:r>
                      <a:rPr lang="fa-IR" sz="2400" i="1" smtClean="0">
                        <a:latin typeface="Cambria Math" panose="02040503050406030204" pitchFamily="18" charset="0"/>
                        <a:ea typeface="Cambria Math" panose="02040503050406030204" pitchFamily="18" charset="0"/>
                      </a:rPr>
                      <m:t>𝜌</m:t>
                    </m:r>
                  </m:oMath>
                </a14:m>
                <a:r>
                  <a:rPr lang="fa-IR" sz="2400" dirty="0">
                    <a:cs typeface="B Zar" panose="00000400000000000000" pitchFamily="2" charset="-78"/>
                  </a:rPr>
                  <a:t> است و تداخل سنج یک تبدیل خطی روی آن انجام می دهد به طوری که حالت سیستم به هنگام خروج از تداخل سنج به صورت زیر است:</a:t>
                </a:r>
                <a:endParaRPr lang="en-US" sz="2400" dirty="0">
                  <a:cs typeface="B Zar" panose="00000400000000000000" pitchFamily="2" charset="-78"/>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69030" y="1883955"/>
                <a:ext cx="8269238" cy="1200329"/>
              </a:xfrm>
              <a:prstGeom prst="rect">
                <a:avLst/>
              </a:prstGeom>
              <a:blipFill>
                <a:blip r:embed="rId2"/>
                <a:stretch>
                  <a:fillRect l="-1991" t="-3553" r="-1106" b="-13198"/>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444" y="4776006"/>
            <a:ext cx="5494496" cy="168416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757828" y="3335007"/>
                <a:ext cx="2508656" cy="4778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i="1" smtClean="0">
                              <a:latin typeface="Cambria Math" panose="02040503050406030204" pitchFamily="18" charset="0"/>
                              <a:ea typeface="Cambria Math" panose="02040503050406030204" pitchFamily="18" charset="0"/>
                            </a:rPr>
                            <m:t>𝜃</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l-GR"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ea typeface="Cambria Math" panose="02040503050406030204" pitchFamily="18" charset="0"/>
                            </a:rPr>
                            <m:t>𝐴</m:t>
                          </m:r>
                        </m:sup>
                      </m:sSup>
                      <m:r>
                        <a:rPr lang="en-US" sz="2400" b="0" i="1" smtClean="0">
                          <a:latin typeface="Cambria Math" panose="02040503050406030204" pitchFamily="18" charset="0"/>
                          <a:ea typeface="Cambria Math" panose="02040503050406030204" pitchFamily="18" charset="0"/>
                        </a:rPr>
                        <m:t>𝜌</m:t>
                      </m:r>
                      <m:sSup>
                        <m:sSupPr>
                          <m:ctrlPr>
                            <a:rPr lang="en-US" sz="2400" i="1">
                              <a:solidFill>
                                <a:prstClr val="black"/>
                              </a:solidFill>
                              <a:latin typeface="Cambria Math" panose="02040503050406030204" pitchFamily="18" charset="0"/>
                            </a:rPr>
                          </m:ctrlPr>
                        </m:sSupPr>
                        <m:e>
                          <m:r>
                            <a:rPr lang="en-US" sz="2400" i="1">
                              <a:solidFill>
                                <a:prstClr val="black"/>
                              </a:solidFill>
                              <a:latin typeface="Cambria Math" panose="02040503050406030204" pitchFamily="18" charset="0"/>
                            </a:rPr>
                            <m:t>𝑒</m:t>
                          </m:r>
                        </m:e>
                        <m:sup>
                          <m:r>
                            <a:rPr lang="en-US" sz="2400" i="1">
                              <a:solidFill>
                                <a:prstClr val="black"/>
                              </a:solidFill>
                              <a:latin typeface="Cambria Math" panose="02040503050406030204" pitchFamily="18" charset="0"/>
                            </a:rPr>
                            <m:t>𝑖</m:t>
                          </m:r>
                          <m:r>
                            <a:rPr lang="el-GR" sz="2400" i="1">
                              <a:solidFill>
                                <a:prstClr val="black"/>
                              </a:solidFill>
                              <a:latin typeface="Cambria Math" panose="02040503050406030204" pitchFamily="18" charset="0"/>
                              <a:ea typeface="Cambria Math" panose="02040503050406030204" pitchFamily="18" charset="0"/>
                            </a:rPr>
                            <m:t>𝜃</m:t>
                          </m:r>
                          <m:r>
                            <a:rPr lang="en-US" sz="2400" i="1">
                              <a:solidFill>
                                <a:prstClr val="black"/>
                              </a:solidFill>
                              <a:latin typeface="Cambria Math" panose="02040503050406030204" pitchFamily="18" charset="0"/>
                              <a:ea typeface="Cambria Math" panose="02040503050406030204" pitchFamily="18" charset="0"/>
                            </a:rPr>
                            <m:t>𝐴</m:t>
                          </m:r>
                        </m:sup>
                      </m:s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757828" y="3335007"/>
                <a:ext cx="2508656" cy="4778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4824" y="4063618"/>
                <a:ext cx="8693444" cy="461665"/>
              </a:xfrm>
              <a:prstGeom prst="rect">
                <a:avLst/>
              </a:prstGeom>
              <a:noFill/>
            </p:spPr>
            <p:txBody>
              <a:bodyPr wrap="square" rtlCol="0">
                <a:spAutoFit/>
              </a:bodyPr>
              <a:lstStyle/>
              <a:p>
                <a:pPr algn="just" rtl="1"/>
                <a:r>
                  <a:rPr lang="fa-IR" sz="2400" dirty="0">
                    <a:cs typeface="B Zar" panose="00000400000000000000" pitchFamily="2" charset="-78"/>
                  </a:rPr>
                  <a:t>در اینجا </a:t>
                </a:r>
                <a14:m>
                  <m:oMath xmlns:m="http://schemas.openxmlformats.org/officeDocument/2006/math">
                    <m:r>
                      <a:rPr lang="en-US" sz="2400" b="0" i="1" smtClean="0">
                        <a:latin typeface="Cambria Math" panose="02040503050406030204" pitchFamily="18" charset="0"/>
                        <a:cs typeface="B Zar" panose="00000400000000000000" pitchFamily="2" charset="-78"/>
                      </a:rPr>
                      <m:t>𝐴</m:t>
                    </m:r>
                  </m:oMath>
                </a14:m>
                <a:r>
                  <a:rPr lang="fa-IR" sz="2400" dirty="0">
                    <a:cs typeface="B Zar" panose="00000400000000000000" pitchFamily="2" charset="-78"/>
                  </a:rPr>
                  <a:t> یک عملگر هرمیتی، معروف به مولد فاز، و </a:t>
                </a:r>
                <a14:m>
                  <m:oMath xmlns:m="http://schemas.openxmlformats.org/officeDocument/2006/math">
                    <m:r>
                      <a:rPr lang="fa-IR" sz="2400" i="1" smtClean="0">
                        <a:latin typeface="Cambria Math" panose="02040503050406030204" pitchFamily="18" charset="0"/>
                        <a:ea typeface="Cambria Math" panose="02040503050406030204" pitchFamily="18" charset="0"/>
                        <a:cs typeface="B Zar" panose="00000400000000000000" pitchFamily="2" charset="-78"/>
                      </a:rPr>
                      <m:t>𝜃</m:t>
                    </m:r>
                  </m:oMath>
                </a14:m>
                <a:r>
                  <a:rPr lang="fa-IR" sz="2400" dirty="0">
                    <a:cs typeface="B Zar" panose="00000400000000000000" pitchFamily="2" charset="-78"/>
                  </a:rPr>
                  <a:t> پارامتر حقیقی جابه جایی فاز است.</a:t>
                </a:r>
                <a:endParaRPr lang="en-US" sz="2400" dirty="0">
                  <a:cs typeface="B Zar" panose="00000400000000000000" pitchFamily="2" charset="-78"/>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4824" y="4063618"/>
                <a:ext cx="8693444" cy="461665"/>
              </a:xfrm>
              <a:prstGeom prst="rect">
                <a:avLst/>
              </a:prstGeom>
              <a:blipFill>
                <a:blip r:embed="rId5"/>
                <a:stretch>
                  <a:fillRect t="-4000" r="-1122" b="-37333"/>
                </a:stretch>
              </a:blipFill>
            </p:spPr>
            <p:txBody>
              <a:bodyPr/>
              <a:lstStyle/>
              <a:p>
                <a:r>
                  <a:rPr lang="en-US">
                    <a:noFill/>
                  </a:rPr>
                  <a:t> </a:t>
                </a:r>
              </a:p>
            </p:txBody>
          </p:sp>
        </mc:Fallback>
      </mc:AlternateContent>
    </p:spTree>
    <p:extLst>
      <p:ext uri="{BB962C8B-B14F-4D97-AF65-F5344CB8AC3E}">
        <p14:creationId xmlns:p14="http://schemas.microsoft.com/office/powerpoint/2010/main" val="368960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1641" y="615226"/>
            <a:ext cx="7764626" cy="461665"/>
          </a:xfrm>
          <a:prstGeom prst="rect">
            <a:avLst/>
          </a:prstGeom>
          <a:noFill/>
        </p:spPr>
        <p:txBody>
          <a:bodyPr wrap="square" rtlCol="0">
            <a:spAutoFit/>
          </a:bodyPr>
          <a:lstStyle/>
          <a:p>
            <a:pPr algn="just" rtl="1"/>
            <a:r>
              <a:rPr lang="fa-IR" sz="2400" dirty="0">
                <a:cs typeface="B Zar" panose="00000400000000000000" pitchFamily="2" charset="-78"/>
              </a:rPr>
              <a:t>اثبات شده است که خطای میانگین مربعی  از نامساوی کرامر-رائو تبعیت می کند:</a:t>
            </a:r>
            <a:endParaRPr lang="en-US" sz="2400" dirty="0">
              <a:cs typeface="B Zar" panose="00000400000000000000" pitchFamily="2" charset="-78"/>
            </a:endParaRPr>
          </a:p>
        </p:txBody>
      </p:sp>
      <mc:AlternateContent xmlns:mc="http://schemas.openxmlformats.org/markup-compatibility/2006" xmlns:a14="http://schemas.microsoft.com/office/drawing/2010/main">
        <mc:Choice Requires="a14">
          <p:sp>
            <p:nvSpPr>
              <p:cNvPr id="6" name="TextBox 5"/>
              <p:cNvSpPr txBox="1"/>
              <p:nvPr/>
            </p:nvSpPr>
            <p:spPr>
              <a:xfrm>
                <a:off x="3963968" y="1304524"/>
                <a:ext cx="1999971" cy="72513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𝜃</m:t>
                              </m:r>
                            </m:e>
                          </m:d>
                        </m:e>
                        <m:sup>
                          <m:r>
                            <a:rPr lang="en-US" sz="2000" b="0" i="1" smtClean="0">
                              <a:latin typeface="Cambria Math" panose="02040503050406030204" pitchFamily="18" charset="0"/>
                            </a:rPr>
                            <m:t>2</m:t>
                          </m:r>
                        </m:sup>
                      </m:sSup>
                      <m:r>
                        <a:rPr lang="en-US" sz="2000" i="1" smtClean="0">
                          <a:latin typeface="Cambria Math" panose="02040503050406030204" pitchFamily="18" charset="0"/>
                          <a:ea typeface="Cambria Math" panose="02040503050406030204" pitchFamily="18" charset="0"/>
                        </a:rPr>
                        <m:t>≥</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𝐹</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𝜌</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den>
                      </m:f>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963968" y="1304524"/>
                <a:ext cx="1999971" cy="72513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36016" y="2257292"/>
                <a:ext cx="7587645" cy="461665"/>
              </a:xfrm>
              <a:prstGeom prst="rect">
                <a:avLst/>
              </a:prstGeom>
              <a:noFill/>
            </p:spPr>
            <p:txBody>
              <a:bodyPr wrap="square" rtlCol="0">
                <a:spAutoFit/>
              </a:bodyPr>
              <a:lstStyle/>
              <a:p>
                <a:pPr algn="just" rtl="1"/>
                <a:r>
                  <a:rPr lang="fa-IR" sz="2400" dirty="0">
                    <a:cs typeface="B Zar" panose="00000400000000000000" pitchFamily="2" charset="-78"/>
                  </a:rPr>
                  <a:t>در اینجا</a:t>
                </a:r>
                <a14:m>
                  <m:oMath xmlns:m="http://schemas.openxmlformats.org/officeDocument/2006/math">
                    <m:r>
                      <a:rPr lang="en-US" sz="2000" i="1">
                        <a:solidFill>
                          <a:prstClr val="black"/>
                        </a:solidFill>
                        <a:latin typeface="Cambria Math" panose="02040503050406030204" pitchFamily="18" charset="0"/>
                        <a:ea typeface="Cambria Math" panose="02040503050406030204" pitchFamily="18" charset="0"/>
                      </a:rPr>
                      <m:t>𝐹</m:t>
                    </m:r>
                    <m:r>
                      <a:rPr lang="en-US" sz="2000" i="1">
                        <a:solidFill>
                          <a:prstClr val="black"/>
                        </a:solidFill>
                        <a:latin typeface="Cambria Math" panose="02040503050406030204" pitchFamily="18" charset="0"/>
                        <a:ea typeface="Cambria Math" panose="02040503050406030204" pitchFamily="18" charset="0"/>
                      </a:rPr>
                      <m:t>(</m:t>
                    </m:r>
                    <m:r>
                      <a:rPr lang="en-US" sz="2000" i="1">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r>
                      <a:rPr lang="en-US" sz="2000" i="1">
                        <a:solidFill>
                          <a:prstClr val="black"/>
                        </a:solidFill>
                        <a:latin typeface="Cambria Math" panose="02040503050406030204" pitchFamily="18" charset="0"/>
                        <a:ea typeface="Cambria Math" panose="02040503050406030204" pitchFamily="18" charset="0"/>
                      </a:rPr>
                      <m:t>)</m:t>
                    </m:r>
                  </m:oMath>
                </a14:m>
                <a:r>
                  <a:rPr lang="fa-IR" sz="2400" dirty="0">
                    <a:cs typeface="B Zar" panose="00000400000000000000" pitchFamily="2" charset="-78"/>
                  </a:rPr>
                  <a:t> </a:t>
                </a:r>
                <a:r>
                  <a:rPr lang="fa-IR" sz="2400" dirty="0">
                    <a:solidFill>
                      <a:prstClr val="black"/>
                    </a:solidFill>
                    <a:cs typeface="B Zar" panose="00000400000000000000" pitchFamily="2" charset="-78"/>
                  </a:rPr>
                  <a:t>اطلاعات فیشر کوانتومی است که به صورت زیر تعریف می شود:</a:t>
                </a:r>
                <a:endParaRPr lang="en-US" sz="2400" dirty="0">
                  <a:cs typeface="B Zar" panose="00000400000000000000" pitchFamily="2" charset="-78"/>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36016" y="2257292"/>
                <a:ext cx="7587645" cy="461665"/>
              </a:xfrm>
              <a:prstGeom prst="rect">
                <a:avLst/>
              </a:prstGeom>
              <a:blipFill>
                <a:blip r:embed="rId3"/>
                <a:stretch>
                  <a:fillRect t="-3947" r="-1285" b="-35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577387" y="2905760"/>
                <a:ext cx="2773131" cy="6685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𝜃</m:t>
                              </m:r>
                            </m:sub>
                          </m:sSub>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b="0" i="1" smtClean="0">
                          <a:solidFill>
                            <a:prstClr val="black"/>
                          </a:solidFill>
                          <a:latin typeface="Cambria Math" panose="02040503050406030204" pitchFamily="18" charset="0"/>
                          <a:ea typeface="Cambria Math" panose="02040503050406030204" pitchFamily="18" charset="0"/>
                        </a:rPr>
                        <m:t>=</m:t>
                      </m:r>
                      <m:f>
                        <m:fPr>
                          <m:ctrlPr>
                            <a:rPr lang="en-US" sz="2000" b="0" i="1" smtClean="0">
                              <a:solidFill>
                                <a:prstClr val="black"/>
                              </a:solidFill>
                              <a:latin typeface="Cambria Math" panose="02040503050406030204" pitchFamily="18" charset="0"/>
                              <a:ea typeface="Cambria Math" panose="02040503050406030204" pitchFamily="18" charset="0"/>
                            </a:rPr>
                          </m:ctrlPr>
                        </m:fPr>
                        <m:num>
                          <m:r>
                            <a:rPr lang="en-US" sz="2000" b="0" i="1" smtClean="0">
                              <a:solidFill>
                                <a:prstClr val="black"/>
                              </a:solidFill>
                              <a:latin typeface="Cambria Math" panose="02040503050406030204" pitchFamily="18" charset="0"/>
                              <a:ea typeface="Cambria Math" panose="02040503050406030204" pitchFamily="18" charset="0"/>
                            </a:rPr>
                            <m:t>1</m:t>
                          </m:r>
                        </m:num>
                        <m:den>
                          <m:r>
                            <a:rPr lang="en-US" sz="2000" b="0" i="1" smtClean="0">
                              <a:solidFill>
                                <a:prstClr val="black"/>
                              </a:solidFill>
                              <a:latin typeface="Cambria Math" panose="02040503050406030204" pitchFamily="18" charset="0"/>
                              <a:ea typeface="Cambria Math" panose="02040503050406030204" pitchFamily="18" charset="0"/>
                            </a:rPr>
                            <m:t>4</m:t>
                          </m:r>
                        </m:den>
                      </m:f>
                      <m:r>
                        <a:rPr lang="en-US" sz="2000" b="0" i="1" smtClean="0">
                          <a:solidFill>
                            <a:prstClr val="black"/>
                          </a:solidFill>
                          <a:latin typeface="Cambria Math" panose="02040503050406030204" pitchFamily="18" charset="0"/>
                          <a:ea typeface="Cambria Math" panose="02040503050406030204" pitchFamily="18" charset="0"/>
                        </a:rPr>
                        <m:t>𝑇𝑟</m:t>
                      </m:r>
                      <m:d>
                        <m:dPr>
                          <m:ctrlPr>
                            <a:rPr lang="en-US" sz="2000" b="0" i="1" smtClean="0">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𝜃</m:t>
                              </m:r>
                            </m:sub>
                          </m:sSub>
                          <m:sSubSup>
                            <m:sSubSupPr>
                              <m:ctrlPr>
                                <a:rPr lang="en-US" sz="2000" i="1" smtClean="0">
                                  <a:solidFill>
                                    <a:prstClr val="black"/>
                                  </a:solidFill>
                                  <a:latin typeface="Cambria Math" panose="02040503050406030204" pitchFamily="18" charset="0"/>
                                  <a:ea typeface="Cambria Math" panose="02040503050406030204" pitchFamily="18" charset="0"/>
                                </a:rPr>
                              </m:ctrlPr>
                            </m:sSubSupPr>
                            <m:e>
                              <m:r>
                                <a:rPr lang="en-US" sz="2000" b="0" i="1" smtClean="0">
                                  <a:solidFill>
                                    <a:prstClr val="black"/>
                                  </a:solidFill>
                                  <a:latin typeface="Cambria Math" panose="02040503050406030204" pitchFamily="18" charset="0"/>
                                  <a:ea typeface="Cambria Math" panose="02040503050406030204" pitchFamily="18" charset="0"/>
                                </a:rPr>
                                <m:t>𝐿</m:t>
                              </m:r>
                            </m:e>
                            <m:sub>
                              <m:r>
                                <a:rPr lang="en-US" sz="2000" i="1" smtClean="0">
                                  <a:solidFill>
                                    <a:prstClr val="black"/>
                                  </a:solidFill>
                                  <a:latin typeface="Cambria Math" panose="02040503050406030204" pitchFamily="18" charset="0"/>
                                  <a:ea typeface="Cambria Math" panose="02040503050406030204" pitchFamily="18" charset="0"/>
                                </a:rPr>
                                <m:t>𝜃</m:t>
                              </m:r>
                            </m:sub>
                            <m:sup>
                              <m:r>
                                <a:rPr lang="en-US" sz="2000" b="0" i="1" smtClean="0">
                                  <a:solidFill>
                                    <a:prstClr val="black"/>
                                  </a:solidFill>
                                  <a:latin typeface="Cambria Math" panose="02040503050406030204" pitchFamily="18" charset="0"/>
                                  <a:ea typeface="Cambria Math" panose="02040503050406030204" pitchFamily="18" charset="0"/>
                                </a:rPr>
                                <m:t>2</m:t>
                              </m:r>
                            </m:sup>
                          </m:sSubSup>
                        </m:e>
                      </m:d>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577387" y="2905760"/>
                <a:ext cx="2773131" cy="6685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96454" y="3761079"/>
                <a:ext cx="7027207" cy="461665"/>
              </a:xfrm>
              <a:prstGeom prst="rect">
                <a:avLst/>
              </a:prstGeom>
              <a:noFill/>
            </p:spPr>
            <p:txBody>
              <a:bodyPr wrap="square" rtlCol="0">
                <a:spAutoFit/>
              </a:bodyPr>
              <a:lstStyle/>
              <a:p>
                <a:pPr algn="just" rtl="1"/>
                <a:r>
                  <a:rPr lang="fa-IR" sz="2400" dirty="0">
                    <a:cs typeface="B Zar" panose="00000400000000000000" pitchFamily="2" charset="-78"/>
                  </a:rPr>
                  <a:t>در اینجا </a:t>
                </a:r>
                <a14:m>
                  <m:oMath xmlns:m="http://schemas.openxmlformats.org/officeDocument/2006/math">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𝐿</m:t>
                        </m:r>
                      </m:e>
                      <m:sub>
                        <m:r>
                          <a:rPr lang="en-US" sz="2000" i="1" smtClean="0">
                            <a:solidFill>
                              <a:prstClr val="black"/>
                            </a:solidFill>
                            <a:latin typeface="Cambria Math" panose="02040503050406030204" pitchFamily="18" charset="0"/>
                            <a:ea typeface="Cambria Math" panose="02040503050406030204" pitchFamily="18" charset="0"/>
                          </a:rPr>
                          <m:t>𝜃</m:t>
                        </m:r>
                      </m:sub>
                    </m:sSub>
                  </m:oMath>
                </a14:m>
                <a:r>
                  <a:rPr lang="fa-IR" sz="2400" dirty="0">
                    <a:solidFill>
                      <a:prstClr val="black"/>
                    </a:solidFill>
                    <a:cs typeface="B Zar" panose="00000400000000000000" pitchFamily="2" charset="-78"/>
                  </a:rPr>
                  <a:t>  مشتق لگاریتمی متقارن است که به صورت زیر تعریف می شود:</a:t>
                </a:r>
                <a:endParaRPr lang="en-US" sz="2400" dirty="0">
                  <a:cs typeface="B Zar" panose="00000400000000000000" pitchFamily="2" charset="-7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896454" y="3761079"/>
                <a:ext cx="7027207" cy="461665"/>
              </a:xfrm>
              <a:prstGeom prst="rect">
                <a:avLst/>
              </a:prstGeom>
              <a:blipFill>
                <a:blip r:embed="rId5"/>
                <a:stretch>
                  <a:fillRect l="-520" t="-3947" r="-1388" b="-35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571006" y="4396176"/>
                <a:ext cx="2785891" cy="67762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prstClr val="black"/>
                              </a:solidFill>
                              <a:latin typeface="Cambria Math" panose="02040503050406030204" pitchFamily="18" charset="0"/>
                            </a:rPr>
                          </m:ctrlPr>
                        </m:fPr>
                        <m:num>
                          <m:r>
                            <a:rPr lang="en-US" sz="2000" i="1" smtClean="0">
                              <a:solidFill>
                                <a:prstClr val="black"/>
                              </a:solidFill>
                              <a:latin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𝜃</m:t>
                              </m:r>
                            </m:sub>
                          </m:sSub>
                        </m:num>
                        <m:den>
                          <m:r>
                            <a:rPr lang="en-US" sz="2000" i="1" smtClean="0">
                              <a:solidFill>
                                <a:prstClr val="black"/>
                              </a:solidFill>
                              <a:latin typeface="Cambria Math" panose="02040503050406030204" pitchFamily="18" charset="0"/>
                            </a:rPr>
                            <m:t>𝜕</m:t>
                          </m:r>
                          <m:r>
                            <a:rPr lang="en-US" sz="2000" i="1" smtClean="0">
                              <a:solidFill>
                                <a:prstClr val="black"/>
                              </a:solidFill>
                              <a:latin typeface="Cambria Math" panose="02040503050406030204" pitchFamily="18" charset="0"/>
                              <a:ea typeface="Cambria Math" panose="02040503050406030204" pitchFamily="18" charset="0"/>
                            </a:rPr>
                            <m:t>𝜃</m:t>
                          </m:r>
                        </m:den>
                      </m:f>
                      <m:r>
                        <a:rPr lang="en-US" sz="2000" b="0" i="1" smtClean="0">
                          <a:solidFill>
                            <a:prstClr val="black"/>
                          </a:solidFill>
                          <a:latin typeface="Cambria Math" panose="02040503050406030204" pitchFamily="18" charset="0"/>
                        </a:rPr>
                        <m:t>=</m:t>
                      </m:r>
                      <m:f>
                        <m:fPr>
                          <m:ctrlPr>
                            <a:rPr lang="en-US" sz="2000" b="0" i="1" smtClean="0">
                              <a:solidFill>
                                <a:prstClr val="black"/>
                              </a:solidFill>
                              <a:latin typeface="Cambria Math" panose="02040503050406030204" pitchFamily="18" charset="0"/>
                            </a:rPr>
                          </m:ctrlPr>
                        </m:fPr>
                        <m:num>
                          <m:r>
                            <a:rPr lang="en-US" sz="2000" b="0" i="1" smtClean="0">
                              <a:solidFill>
                                <a:prstClr val="black"/>
                              </a:solidFill>
                              <a:latin typeface="Cambria Math" panose="02040503050406030204" pitchFamily="18" charset="0"/>
                            </a:rPr>
                            <m:t>1</m:t>
                          </m:r>
                        </m:num>
                        <m:den>
                          <m:r>
                            <a:rPr lang="en-US" sz="2000" b="0" i="1" smtClean="0">
                              <a:solidFill>
                                <a:prstClr val="black"/>
                              </a:solidFill>
                              <a:latin typeface="Cambria Math" panose="02040503050406030204" pitchFamily="18" charset="0"/>
                            </a:rPr>
                            <m:t>2</m:t>
                          </m:r>
                        </m:den>
                      </m:f>
                      <m:d>
                        <m:dPr>
                          <m:ctrlPr>
                            <a:rPr lang="en-US" sz="2000" b="0" i="1" smtClean="0">
                              <a:solidFill>
                                <a:prstClr val="black"/>
                              </a:solidFill>
                              <a:latin typeface="Cambria Math" panose="02040503050406030204" pitchFamily="18" charset="0"/>
                            </a:rPr>
                          </m:ctrlPr>
                        </m:dPr>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𝐿</m:t>
                              </m:r>
                            </m:e>
                            <m:sub>
                              <m:r>
                                <a:rPr lang="en-US" sz="2000" i="1">
                                  <a:solidFill>
                                    <a:prstClr val="black"/>
                                  </a:solidFill>
                                  <a:latin typeface="Cambria Math" panose="02040503050406030204" pitchFamily="18" charset="0"/>
                                  <a:ea typeface="Cambria Math" panose="02040503050406030204" pitchFamily="18" charset="0"/>
                                </a:rPr>
                                <m:t>𝜃</m:t>
                              </m:r>
                            </m:sub>
                          </m:sSub>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𝜃</m:t>
                              </m:r>
                            </m:sub>
                          </m:sSub>
                          <m:r>
                            <a:rPr lang="en-US" sz="2000" b="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𝜃</m:t>
                              </m:r>
                            </m:sub>
                          </m:sSub>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𝐿</m:t>
                              </m:r>
                            </m:e>
                            <m:sub>
                              <m:r>
                                <a:rPr lang="en-US" sz="2000" i="1">
                                  <a:solidFill>
                                    <a:prstClr val="black"/>
                                  </a:solidFill>
                                  <a:latin typeface="Cambria Math" panose="02040503050406030204" pitchFamily="18" charset="0"/>
                                  <a:ea typeface="Cambria Math" panose="02040503050406030204" pitchFamily="18" charset="0"/>
                                </a:rPr>
                                <m:t>𝜃</m:t>
                              </m:r>
                            </m:sub>
                          </m:sSub>
                        </m:e>
                      </m: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571006" y="4396176"/>
                <a:ext cx="2785891" cy="6776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81590" y="5247229"/>
                <a:ext cx="6742071" cy="461665"/>
              </a:xfrm>
              <a:prstGeom prst="rect">
                <a:avLst/>
              </a:prstGeom>
              <a:noFill/>
            </p:spPr>
            <p:txBody>
              <a:bodyPr wrap="square" rtlCol="0">
                <a:spAutoFit/>
              </a:bodyPr>
              <a:lstStyle/>
              <a:p>
                <a:pPr algn="just" rtl="1"/>
                <a:r>
                  <a:rPr lang="fa-IR" sz="2400" dirty="0">
                    <a:cs typeface="B Zar" panose="00000400000000000000" pitchFamily="2" charset="-78"/>
                  </a:rPr>
                  <a:t>برای مورد خاص تحول یکانی،  </a:t>
                </a: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𝜃</m:t>
                        </m:r>
                      </m:sub>
                    </m:sSub>
                  </m:oMath>
                </a14:m>
                <a:r>
                  <a:rPr lang="fa-IR" sz="2400" dirty="0">
                    <a:cs typeface="B Zar" panose="00000400000000000000" pitchFamily="2" charset="-78"/>
                  </a:rPr>
                  <a:t>  در معادله فون-نویمن صدق می کند:</a:t>
                </a:r>
                <a:endParaRPr lang="en-US" sz="2400" dirty="0">
                  <a:cs typeface="B Zar" panose="00000400000000000000" pitchFamily="2" charset="-78"/>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181590" y="5247229"/>
                <a:ext cx="6742071" cy="461665"/>
              </a:xfrm>
              <a:prstGeom prst="rect">
                <a:avLst/>
              </a:prstGeom>
              <a:blipFill>
                <a:blip r:embed="rId7"/>
                <a:stretch>
                  <a:fillRect l="-814" t="-4000" r="-1356" b="-3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65083" y="5882326"/>
                <a:ext cx="1797736" cy="67762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m:t>
                          </m:r>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𝜃</m:t>
                              </m:r>
                            </m:sub>
                          </m:sSub>
                        </m:num>
                        <m:den>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ea typeface="Cambria Math" panose="02040503050406030204" pitchFamily="18" charset="0"/>
                            </a:rPr>
                            <m:t>𝜃</m:t>
                          </m:r>
                        </m:den>
                      </m:f>
                      <m:r>
                        <a:rPr lang="en-US" sz="2000" i="1">
                          <a:solidFill>
                            <a:prstClr val="black"/>
                          </a:solidFill>
                          <a:latin typeface="Cambria Math" panose="02040503050406030204" pitchFamily="18" charset="0"/>
                        </a:rPr>
                        <m:t>=</m:t>
                      </m:r>
                      <m:r>
                        <a:rPr lang="en-US" sz="2000" b="0" i="1" smtClean="0">
                          <a:solidFill>
                            <a:prstClr val="black"/>
                          </a:solidFill>
                          <a:latin typeface="Cambria Math" panose="02040503050406030204" pitchFamily="18" charset="0"/>
                        </a:rPr>
                        <m:t>𝑖</m:t>
                      </m:r>
                      <m:d>
                        <m:dPr>
                          <m:begChr m:val="["/>
                          <m:endChr m:val="]"/>
                          <m:ctrlPr>
                            <a:rPr lang="en-US" sz="2000" b="0" i="1" smtClean="0">
                              <a:solidFill>
                                <a:prstClr val="black"/>
                              </a:solidFill>
                              <a:latin typeface="Cambria Math" panose="02040503050406030204" pitchFamily="18" charset="0"/>
                            </a:rPr>
                          </m:ctrlPr>
                        </m:dPr>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𝜃</m:t>
                              </m:r>
                            </m:sub>
                          </m:sSub>
                          <m:r>
                            <a:rPr lang="en-US" sz="2000" b="0" i="1" smtClean="0">
                              <a:solidFill>
                                <a:prstClr val="black"/>
                              </a:solidFill>
                              <a:latin typeface="Cambria Math" panose="02040503050406030204" pitchFamily="18" charset="0"/>
                              <a:ea typeface="Cambria Math" panose="02040503050406030204" pitchFamily="18" charset="0"/>
                            </a:rPr>
                            <m:t>, </m:t>
                          </m:r>
                          <m:r>
                            <a:rPr lang="en-US" sz="2000" b="0" i="1" smtClean="0">
                              <a:solidFill>
                                <a:prstClr val="black"/>
                              </a:solidFill>
                              <a:latin typeface="Cambria Math" panose="02040503050406030204" pitchFamily="18" charset="0"/>
                              <a:ea typeface="Cambria Math" panose="02040503050406030204" pitchFamily="18" charset="0"/>
                            </a:rPr>
                            <m:t>𝐴</m:t>
                          </m:r>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065083" y="5882326"/>
                <a:ext cx="1797736" cy="67762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030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p:bldP spid="2" grpId="0" animBg="1"/>
      <p:bldP spid="9" grpId="0"/>
      <p:bldP spid="10" grpId="0" animBg="1"/>
      <p:bldP spid="11"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79288" y="442414"/>
            <a:ext cx="2160239" cy="461665"/>
          </a:xfrm>
          <a:prstGeom prst="rect">
            <a:avLst/>
          </a:prstGeom>
          <a:noFill/>
        </p:spPr>
        <p:txBody>
          <a:bodyPr wrap="square" rtlCol="0">
            <a:spAutoFit/>
          </a:bodyPr>
          <a:lstStyle/>
          <a:p>
            <a:pPr algn="just" rtl="1"/>
            <a:r>
              <a:rPr lang="fa-IR" sz="2400" dirty="0">
                <a:cs typeface="B Zar" panose="00000400000000000000" pitchFamily="2" charset="-78"/>
              </a:rPr>
              <a:t>چنانچه تعریف کنیم</a:t>
            </a:r>
            <a:endParaRPr lang="en-US" sz="2400" dirty="0">
              <a:cs typeface="B Zar" panose="00000400000000000000" pitchFamily="2" charset="-78"/>
            </a:endParaRPr>
          </a:p>
        </p:txBody>
      </p:sp>
      <mc:AlternateContent xmlns:mc="http://schemas.openxmlformats.org/markup-compatibility/2006" xmlns:a14="http://schemas.microsoft.com/office/drawing/2010/main">
        <mc:Choice Requires="a14">
          <p:sp>
            <p:nvSpPr>
              <p:cNvPr id="10" name="Rectangle 9"/>
              <p:cNvSpPr/>
              <p:nvPr/>
            </p:nvSpPr>
            <p:spPr>
              <a:xfrm>
                <a:off x="3909792" y="1127320"/>
                <a:ext cx="2043765" cy="41370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000" i="1" smtClean="0">
                          <a:solidFill>
                            <a:prstClr val="black"/>
                          </a:solidFill>
                          <a:latin typeface="Cambria Math" panose="02040503050406030204" pitchFamily="18" charset="0"/>
                        </a:rPr>
                        <m:t>L</m:t>
                      </m:r>
                      <m:r>
                        <a:rPr lang="en-US" sz="2000" b="0" i="1" smtClean="0">
                          <a:solidFill>
                            <a:prstClr val="black"/>
                          </a:solidFill>
                          <a:latin typeface="Cambria Math" panose="02040503050406030204" pitchFamily="18" charset="0"/>
                        </a:rPr>
                        <m:t>=</m:t>
                      </m:r>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𝑒</m:t>
                          </m:r>
                        </m:e>
                        <m:sup>
                          <m:r>
                            <a:rPr lang="en-US" sz="2000" i="1">
                              <a:solidFill>
                                <a:prstClr val="black"/>
                              </a:solidFill>
                              <a:latin typeface="Cambria Math" panose="02040503050406030204" pitchFamily="18" charset="0"/>
                            </a:rPr>
                            <m:t>𝑖</m:t>
                          </m:r>
                          <m:r>
                            <a:rPr lang="el-GR" sz="2000" i="1">
                              <a:solidFill>
                                <a:prstClr val="black"/>
                              </a:solidFill>
                              <a:latin typeface="Cambria Math" panose="02040503050406030204" pitchFamily="18" charset="0"/>
                              <a:ea typeface="Cambria Math" panose="02040503050406030204" pitchFamily="18" charset="0"/>
                            </a:rPr>
                            <m:t>𝜃</m:t>
                          </m:r>
                          <m:r>
                            <a:rPr lang="en-US" sz="2000" i="1">
                              <a:solidFill>
                                <a:prstClr val="black"/>
                              </a:solidFill>
                              <a:latin typeface="Cambria Math" panose="02040503050406030204" pitchFamily="18" charset="0"/>
                              <a:ea typeface="Cambria Math" panose="02040503050406030204" pitchFamily="18" charset="0"/>
                            </a:rPr>
                            <m:t>𝐴</m:t>
                          </m:r>
                        </m:sup>
                      </m:sSup>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𝐿</m:t>
                          </m:r>
                        </m:e>
                        <m:sub>
                          <m:r>
                            <a:rPr lang="en-US" sz="2000" i="1">
                              <a:solidFill>
                                <a:prstClr val="black"/>
                              </a:solidFill>
                              <a:latin typeface="Cambria Math" panose="02040503050406030204" pitchFamily="18" charset="0"/>
                              <a:ea typeface="Cambria Math" panose="02040503050406030204" pitchFamily="18" charset="0"/>
                            </a:rPr>
                            <m:t>𝜃</m:t>
                          </m:r>
                        </m:sub>
                      </m:sSub>
                      <m:sSup>
                        <m:sSupPr>
                          <m:ctrlPr>
                            <a:rPr lang="en-US" sz="2000" i="1">
                              <a:solidFill>
                                <a:prstClr val="black"/>
                              </a:solidFill>
                              <a:latin typeface="Cambria Math" panose="02040503050406030204" pitchFamily="18" charset="0"/>
                            </a:rPr>
                          </m:ctrlPr>
                        </m:sSupPr>
                        <m:e>
                          <m:r>
                            <a:rPr lang="en-US" sz="2000" i="1">
                              <a:solidFill>
                                <a:prstClr val="black"/>
                              </a:solidFill>
                              <a:latin typeface="Cambria Math" panose="02040503050406030204" pitchFamily="18" charset="0"/>
                            </a:rPr>
                            <m:t>𝑒</m:t>
                          </m:r>
                        </m:e>
                        <m:sup>
                          <m:r>
                            <a:rPr lang="en-US" sz="2000" b="0" i="1" smtClean="0">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𝑖</m:t>
                          </m:r>
                          <m:r>
                            <a:rPr lang="el-GR" sz="2000" i="1">
                              <a:solidFill>
                                <a:prstClr val="black"/>
                              </a:solidFill>
                              <a:latin typeface="Cambria Math" panose="02040503050406030204" pitchFamily="18" charset="0"/>
                              <a:ea typeface="Cambria Math" panose="02040503050406030204" pitchFamily="18" charset="0"/>
                            </a:rPr>
                            <m:t>𝜃</m:t>
                          </m:r>
                          <m:r>
                            <a:rPr lang="en-US" sz="2000" i="1">
                              <a:solidFill>
                                <a:prstClr val="black"/>
                              </a:solidFill>
                              <a:latin typeface="Cambria Math" panose="02040503050406030204" pitchFamily="18" charset="0"/>
                              <a:ea typeface="Cambria Math" panose="02040503050406030204" pitchFamily="18" charset="0"/>
                            </a:rPr>
                            <m:t>𝐴</m:t>
                          </m:r>
                        </m:sup>
                      </m:sSup>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909792" y="1127320"/>
                <a:ext cx="2043765" cy="413703"/>
              </a:xfrm>
              <a:prstGeom prst="rect">
                <a:avLst/>
              </a:prstGeom>
              <a:blipFill>
                <a:blip r:embed="rId2"/>
                <a:stretch>
                  <a:fillRect b="-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23827" y="3200766"/>
                <a:ext cx="8015700" cy="461665"/>
              </a:xfrm>
              <a:prstGeom prst="rect">
                <a:avLst/>
              </a:prstGeom>
              <a:noFill/>
            </p:spPr>
            <p:txBody>
              <a:bodyPr wrap="square" rtlCol="0">
                <a:spAutoFit/>
              </a:bodyPr>
              <a:lstStyle/>
              <a:p>
                <a:pPr algn="just" rtl="1"/>
                <a:r>
                  <a:rPr lang="fa-IR" sz="2400" dirty="0">
                    <a:cs typeface="B Zar" panose="00000400000000000000" pitchFamily="2" charset="-78"/>
                  </a:rPr>
                  <a:t>از این معادله پیداست که </a:t>
                </a:r>
                <a14:m>
                  <m:oMath xmlns:m="http://schemas.openxmlformats.org/officeDocument/2006/math">
                    <m:r>
                      <a:rPr lang="en-US" sz="2000" b="0" i="1" smtClean="0">
                        <a:latin typeface="Cambria Math" panose="02040503050406030204" pitchFamily="18" charset="0"/>
                        <a:cs typeface="B Zar" panose="00000400000000000000" pitchFamily="2" charset="-78"/>
                      </a:rPr>
                      <m:t>𝐿</m:t>
                    </m:r>
                  </m:oMath>
                </a14:m>
                <a:r>
                  <a:rPr lang="fa-IR" sz="2400" dirty="0">
                    <a:cs typeface="B Zar" panose="00000400000000000000" pitchFamily="2" charset="-78"/>
                  </a:rPr>
                  <a:t> مستقل از</a:t>
                </a:r>
                <a:r>
                  <a:rPr lang="fa-IR" sz="2000" dirty="0">
                    <a:cs typeface="B Zar" panose="00000400000000000000" pitchFamily="2" charset="-78"/>
                  </a:rPr>
                  <a:t>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Zar" panose="00000400000000000000" pitchFamily="2" charset="-78"/>
                      </a:rPr>
                      <m:t>𝜃</m:t>
                    </m:r>
                  </m:oMath>
                </a14:m>
                <a:r>
                  <a:rPr lang="fa-IR" sz="2400" dirty="0">
                    <a:cs typeface="B Zar" panose="00000400000000000000" pitchFamily="2" charset="-78"/>
                  </a:rPr>
                  <a:t> است. خاصیت چرخشی تریس نشان می دهد که  </a:t>
                </a:r>
                <a:endParaRPr lang="en-US" sz="2400" dirty="0">
                  <a:cs typeface="B Zar" panose="00000400000000000000" pitchFamily="2" charset="-78"/>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23827" y="3200766"/>
                <a:ext cx="8015700" cy="461665"/>
              </a:xfrm>
              <a:prstGeom prst="rect">
                <a:avLst/>
              </a:prstGeom>
              <a:blipFill>
                <a:blip r:embed="rId3"/>
                <a:stretch>
                  <a:fillRect l="-1826" t="-3947" r="-1218" b="-35526"/>
                </a:stretch>
              </a:blipFill>
            </p:spPr>
            <p:txBody>
              <a:bodyPr/>
              <a:lstStyle/>
              <a:p>
                <a:r>
                  <a:rPr lang="en-US">
                    <a:noFill/>
                  </a:rPr>
                  <a:t> </a:t>
                </a:r>
              </a:p>
            </p:txBody>
          </p:sp>
        </mc:Fallback>
      </mc:AlternateContent>
      <p:sp>
        <p:nvSpPr>
          <p:cNvPr id="14" name="TextBox 13"/>
          <p:cNvSpPr txBox="1"/>
          <p:nvPr/>
        </p:nvSpPr>
        <p:spPr>
          <a:xfrm>
            <a:off x="6385998" y="1686605"/>
            <a:ext cx="2553529" cy="461665"/>
          </a:xfrm>
          <a:prstGeom prst="rect">
            <a:avLst/>
          </a:prstGeom>
          <a:noFill/>
        </p:spPr>
        <p:txBody>
          <a:bodyPr wrap="square" rtlCol="0">
            <a:spAutoFit/>
          </a:bodyPr>
          <a:lstStyle/>
          <a:p>
            <a:pPr algn="just" rtl="1"/>
            <a:r>
              <a:rPr lang="fa-IR" sz="2400" dirty="0">
                <a:cs typeface="B Zar" panose="00000400000000000000" pitchFamily="2" charset="-78"/>
              </a:rPr>
              <a:t>آنگاه به دست می آوریم</a:t>
            </a:r>
            <a:endParaRPr lang="en-US" sz="2400" dirty="0">
              <a:cs typeface="B Zar" panose="00000400000000000000" pitchFamily="2" charset="-78"/>
            </a:endParaRPr>
          </a:p>
        </p:txBody>
      </p:sp>
      <mc:AlternateContent xmlns:mc="http://schemas.openxmlformats.org/markup-compatibility/2006" xmlns:a14="http://schemas.microsoft.com/office/drawing/2010/main">
        <mc:Choice Requires="a14">
          <p:sp>
            <p:nvSpPr>
              <p:cNvPr id="4" name="Rectangle 3"/>
              <p:cNvSpPr/>
              <p:nvPr/>
            </p:nvSpPr>
            <p:spPr>
              <a:xfrm>
                <a:off x="3619073" y="2267244"/>
                <a:ext cx="2528256" cy="6685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rPr>
                        <m:t>𝑖</m:t>
                      </m:r>
                      <m:d>
                        <m:dPr>
                          <m:begChr m:val="["/>
                          <m:endChr m:val="]"/>
                          <m:ctrlPr>
                            <a:rPr lang="en-US" sz="2000" i="1">
                              <a:solidFill>
                                <a:prstClr val="black"/>
                              </a:solidFill>
                              <a:latin typeface="Cambria Math" panose="02040503050406030204" pitchFamily="18" charset="0"/>
                            </a:rPr>
                          </m:ctrlPr>
                        </m:dPr>
                        <m:e>
                          <m:r>
                            <a:rPr lang="en-US" sz="2000" i="1" smtClean="0">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b="0" i="0" smtClean="0">
                          <a:solidFill>
                            <a:prstClr val="black"/>
                          </a:solidFill>
                          <a:latin typeface="Cambria Math" panose="02040503050406030204" pitchFamily="18" charset="0"/>
                          <a:ea typeface="Cambria Math" panose="02040503050406030204" pitchFamily="18" charset="0"/>
                        </a:rPr>
                        <m:t>=</m:t>
                      </m:r>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1</m:t>
                          </m:r>
                        </m:num>
                        <m:den>
                          <m:r>
                            <a:rPr lang="en-US" sz="2000" i="1">
                              <a:solidFill>
                                <a:prstClr val="black"/>
                              </a:solidFill>
                              <a:latin typeface="Cambria Math" panose="02040503050406030204" pitchFamily="18" charset="0"/>
                            </a:rPr>
                            <m:t>2</m:t>
                          </m:r>
                        </m:den>
                      </m:f>
                      <m:d>
                        <m:dPr>
                          <m:ctrlPr>
                            <a:rPr lang="en-US" sz="2000" i="1">
                              <a:solidFill>
                                <a:prstClr val="black"/>
                              </a:solidFill>
                              <a:latin typeface="Cambria Math" panose="02040503050406030204" pitchFamily="18" charset="0"/>
                            </a:rPr>
                          </m:ctrlPr>
                        </m:dPr>
                        <m:e>
                          <m:r>
                            <a:rPr lang="en-US" sz="2000" i="1" smtClean="0">
                              <a:solidFill>
                                <a:prstClr val="black"/>
                              </a:solidFill>
                              <a:latin typeface="Cambria Math" panose="02040503050406030204" pitchFamily="18" charset="0"/>
                              <a:ea typeface="Cambria Math" panose="02040503050406030204" pitchFamily="18" charset="0"/>
                            </a:rPr>
                            <m:t>𝜌</m:t>
                          </m:r>
                          <m:r>
                            <a:rPr lang="en-US" sz="2000" b="0" i="1" smtClean="0">
                              <a:solidFill>
                                <a:prstClr val="black"/>
                              </a:solidFill>
                              <a:latin typeface="Cambria Math" panose="02040503050406030204" pitchFamily="18" charset="0"/>
                              <a:ea typeface="Cambria Math" panose="02040503050406030204" pitchFamily="18" charset="0"/>
                            </a:rPr>
                            <m:t>𝐿</m:t>
                          </m:r>
                          <m:r>
                            <a:rPr lang="en-US" sz="2000" i="1">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rPr>
                            <m:t>𝐿</m:t>
                          </m:r>
                          <m:r>
                            <a:rPr lang="en-US" sz="2000" b="0" i="1" smtClean="0">
                              <a:solidFill>
                                <a:prstClr val="black"/>
                              </a:solidFill>
                              <a:latin typeface="Cambria Math" panose="02040503050406030204" pitchFamily="18" charset="0"/>
                              <a:ea typeface="Cambria Math" panose="02040503050406030204" pitchFamily="18" charset="0"/>
                            </a:rPr>
                            <m:t>𝜌</m:t>
                          </m:r>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619073" y="2267244"/>
                <a:ext cx="2528256" cy="66851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614230" y="3891163"/>
                <a:ext cx="2634887" cy="66851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𝜃</m:t>
                              </m:r>
                            </m:sub>
                          </m:sSub>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i="1">
                          <a:solidFill>
                            <a:prstClr val="black"/>
                          </a:solidFill>
                          <a:latin typeface="Cambria Math" panose="02040503050406030204" pitchFamily="18" charset="0"/>
                          <a:ea typeface="Cambria Math" panose="02040503050406030204" pitchFamily="18" charset="0"/>
                        </a:rPr>
                        <m:t>=</m:t>
                      </m:r>
                      <m:f>
                        <m:fPr>
                          <m:ctrlPr>
                            <a:rPr lang="en-US" sz="2000" i="1">
                              <a:solidFill>
                                <a:prstClr val="black"/>
                              </a:solidFill>
                              <a:latin typeface="Cambria Math" panose="02040503050406030204" pitchFamily="18" charset="0"/>
                              <a:ea typeface="Cambria Math" panose="02040503050406030204" pitchFamily="18" charset="0"/>
                            </a:rPr>
                          </m:ctrlPr>
                        </m:fPr>
                        <m:num>
                          <m:r>
                            <a:rPr lang="en-US" sz="2000" i="1">
                              <a:solidFill>
                                <a:prstClr val="black"/>
                              </a:solidFill>
                              <a:latin typeface="Cambria Math" panose="02040503050406030204" pitchFamily="18" charset="0"/>
                              <a:ea typeface="Cambria Math" panose="02040503050406030204" pitchFamily="18" charset="0"/>
                            </a:rPr>
                            <m:t>1</m:t>
                          </m:r>
                        </m:num>
                        <m:den>
                          <m:r>
                            <a:rPr lang="en-US" sz="2000" i="1">
                              <a:solidFill>
                                <a:prstClr val="black"/>
                              </a:solidFill>
                              <a:latin typeface="Cambria Math" panose="02040503050406030204" pitchFamily="18" charset="0"/>
                              <a:ea typeface="Cambria Math" panose="02040503050406030204" pitchFamily="18" charset="0"/>
                            </a:rPr>
                            <m:t>4</m:t>
                          </m:r>
                        </m:den>
                      </m:f>
                      <m:r>
                        <a:rPr lang="en-US" sz="2000" i="1">
                          <a:solidFill>
                            <a:prstClr val="black"/>
                          </a:solidFill>
                          <a:latin typeface="Cambria Math" panose="02040503050406030204" pitchFamily="18" charset="0"/>
                          <a:ea typeface="Cambria Math" panose="02040503050406030204" pitchFamily="18" charset="0"/>
                        </a:rPr>
                        <m:t>𝑇𝑟</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smtClean="0">
                              <a:solidFill>
                                <a:prstClr val="black"/>
                              </a:solidFill>
                              <a:latin typeface="Cambria Math" panose="02040503050406030204" pitchFamily="18" charset="0"/>
                              <a:ea typeface="Cambria Math" panose="02040503050406030204" pitchFamily="18" charset="0"/>
                            </a:rPr>
                            <m:t>𝜌</m:t>
                          </m:r>
                          <m:sSup>
                            <m:sSupPr>
                              <m:ctrlPr>
                                <a:rPr lang="en-US" sz="2000" i="1" smtClean="0">
                                  <a:solidFill>
                                    <a:prstClr val="black"/>
                                  </a:solidFill>
                                  <a:latin typeface="Cambria Math" panose="02040503050406030204" pitchFamily="18" charset="0"/>
                                  <a:ea typeface="Cambria Math" panose="02040503050406030204" pitchFamily="18" charset="0"/>
                                </a:rPr>
                              </m:ctrlPr>
                            </m:sSupPr>
                            <m:e>
                              <m:r>
                                <a:rPr lang="en-US" sz="2000" b="0" i="1" smtClean="0">
                                  <a:solidFill>
                                    <a:prstClr val="black"/>
                                  </a:solidFill>
                                  <a:latin typeface="Cambria Math" panose="02040503050406030204" pitchFamily="18" charset="0"/>
                                  <a:ea typeface="Cambria Math" panose="02040503050406030204" pitchFamily="18" charset="0"/>
                                </a:rPr>
                                <m:t>𝐿</m:t>
                              </m:r>
                            </m:e>
                            <m:sup>
                              <m:r>
                                <a:rPr lang="en-US" sz="2000" b="0" i="1" smtClean="0">
                                  <a:solidFill>
                                    <a:prstClr val="black"/>
                                  </a:solidFill>
                                  <a:latin typeface="Cambria Math" panose="02040503050406030204" pitchFamily="18" charset="0"/>
                                  <a:ea typeface="Cambria Math" panose="02040503050406030204" pitchFamily="18" charset="0"/>
                                </a:rPr>
                                <m:t>2</m:t>
                              </m:r>
                            </m:sup>
                          </m:sSup>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614230" y="3891163"/>
                <a:ext cx="2634887" cy="6685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923827" y="4789722"/>
                <a:ext cx="8015700" cy="830997"/>
              </a:xfrm>
              <a:prstGeom prst="rect">
                <a:avLst/>
              </a:prstGeom>
              <a:noFill/>
            </p:spPr>
            <p:txBody>
              <a:bodyPr wrap="square" rtlCol="0">
                <a:spAutoFit/>
              </a:bodyPr>
              <a:lstStyle/>
              <a:p>
                <a:pPr algn="just" rtl="1"/>
                <a:r>
                  <a:rPr lang="fa-IR" sz="2400" dirty="0">
                    <a:cs typeface="B Zar" panose="00000400000000000000" pitchFamily="2" charset="-78"/>
                  </a:rPr>
                  <a:t>پس اطلاعات فیشر کوانتومی مستقل از</a:t>
                </a:r>
                <a:r>
                  <a:rPr lang="fa-IR" sz="2000" dirty="0">
                    <a:cs typeface="B Zar" panose="00000400000000000000" pitchFamily="2" charset="-78"/>
                  </a:rPr>
                  <a:t>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Zar" panose="00000400000000000000" pitchFamily="2" charset="-78"/>
                      </a:rPr>
                      <m:t>𝜃</m:t>
                    </m:r>
                  </m:oMath>
                </a14:m>
                <a:r>
                  <a:rPr lang="fa-IR" sz="2400" dirty="0">
                    <a:cs typeface="B Zar" panose="00000400000000000000" pitchFamily="2" charset="-78"/>
                  </a:rPr>
                  <a:t> است. بنا بر این، برای مورد خاص تحول یکانی، اطلاعات فیشر کوانتومی به صورت زیر تعریف می شود:</a:t>
                </a:r>
                <a:endParaRPr lang="en-US" sz="2400" dirty="0">
                  <a:cs typeface="B Zar" panose="00000400000000000000" pitchFamily="2" charset="-78"/>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923827" y="4789722"/>
                <a:ext cx="8015700" cy="830997"/>
              </a:xfrm>
              <a:prstGeom prst="rect">
                <a:avLst/>
              </a:prstGeom>
              <a:blipFill>
                <a:blip r:embed="rId6"/>
                <a:stretch>
                  <a:fillRect l="-1979" t="-4412" r="-1218" b="-19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16019" y="5822481"/>
                <a:ext cx="2431307" cy="668516"/>
              </a:xfrm>
              <a:prstGeom prst="rect">
                <a:avLst/>
              </a:prstGeom>
              <a:ln>
                <a:solidFill>
                  <a:schemeClr val="accent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smtClean="0">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i="1">
                          <a:solidFill>
                            <a:prstClr val="black"/>
                          </a:solidFill>
                          <a:latin typeface="Cambria Math" panose="02040503050406030204" pitchFamily="18" charset="0"/>
                          <a:ea typeface="Cambria Math" panose="02040503050406030204" pitchFamily="18" charset="0"/>
                        </a:rPr>
                        <m:t>=</m:t>
                      </m:r>
                      <m:f>
                        <m:fPr>
                          <m:ctrlPr>
                            <a:rPr lang="en-US" sz="2000" i="1">
                              <a:solidFill>
                                <a:prstClr val="black"/>
                              </a:solidFill>
                              <a:latin typeface="Cambria Math" panose="02040503050406030204" pitchFamily="18" charset="0"/>
                              <a:ea typeface="Cambria Math" panose="02040503050406030204" pitchFamily="18" charset="0"/>
                            </a:rPr>
                          </m:ctrlPr>
                        </m:fPr>
                        <m:num>
                          <m:r>
                            <a:rPr lang="en-US" sz="2000" i="1">
                              <a:solidFill>
                                <a:prstClr val="black"/>
                              </a:solidFill>
                              <a:latin typeface="Cambria Math" panose="02040503050406030204" pitchFamily="18" charset="0"/>
                              <a:ea typeface="Cambria Math" panose="02040503050406030204" pitchFamily="18" charset="0"/>
                            </a:rPr>
                            <m:t>1</m:t>
                          </m:r>
                        </m:num>
                        <m:den>
                          <m:r>
                            <a:rPr lang="en-US" sz="2000" i="1">
                              <a:solidFill>
                                <a:prstClr val="black"/>
                              </a:solidFill>
                              <a:latin typeface="Cambria Math" panose="02040503050406030204" pitchFamily="18" charset="0"/>
                              <a:ea typeface="Cambria Math" panose="02040503050406030204" pitchFamily="18" charset="0"/>
                            </a:rPr>
                            <m:t>4</m:t>
                          </m:r>
                        </m:den>
                      </m:f>
                      <m:r>
                        <a:rPr lang="en-US" sz="2000" i="1">
                          <a:solidFill>
                            <a:prstClr val="black"/>
                          </a:solidFill>
                          <a:latin typeface="Cambria Math" panose="02040503050406030204" pitchFamily="18" charset="0"/>
                          <a:ea typeface="Cambria Math" panose="02040503050406030204" pitchFamily="18" charset="0"/>
                        </a:rPr>
                        <m:t>𝑇𝑟</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𝜌</m:t>
                          </m:r>
                          <m:sSup>
                            <m:sSupPr>
                              <m:ctrlPr>
                                <a:rPr lang="en-US" sz="2000" i="1">
                                  <a:solidFill>
                                    <a:prstClr val="black"/>
                                  </a:solidFill>
                                  <a:latin typeface="Cambria Math" panose="02040503050406030204" pitchFamily="18" charset="0"/>
                                  <a:ea typeface="Cambria Math" panose="02040503050406030204" pitchFamily="18" charset="0"/>
                                </a:rPr>
                              </m:ctrlPr>
                            </m:sSupPr>
                            <m:e>
                              <m:r>
                                <a:rPr lang="en-US" sz="2000" i="1">
                                  <a:solidFill>
                                    <a:prstClr val="black"/>
                                  </a:solidFill>
                                  <a:latin typeface="Cambria Math" panose="02040503050406030204" pitchFamily="18" charset="0"/>
                                  <a:ea typeface="Cambria Math" panose="02040503050406030204" pitchFamily="18" charset="0"/>
                                </a:rPr>
                                <m:t>𝐿</m:t>
                              </m:r>
                            </m:e>
                            <m:sup>
                              <m:r>
                                <a:rPr lang="en-US" sz="2000" i="1">
                                  <a:solidFill>
                                    <a:prstClr val="black"/>
                                  </a:solidFill>
                                  <a:latin typeface="Cambria Math" panose="02040503050406030204" pitchFamily="18" charset="0"/>
                                  <a:ea typeface="Cambria Math" panose="02040503050406030204" pitchFamily="18" charset="0"/>
                                </a:rPr>
                                <m:t>2</m:t>
                              </m:r>
                            </m:sup>
                          </m:sSup>
                        </m:e>
                      </m: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716019" y="5822481"/>
                <a:ext cx="2431307" cy="668516"/>
              </a:xfrm>
              <a:prstGeom prst="rect">
                <a:avLst/>
              </a:prstGeom>
              <a:blipFill>
                <a:blip r:embed="rId7"/>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154315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4" grpId="0"/>
      <p:bldP spid="4" grpId="0" animBg="1"/>
      <p:bldP spid="5"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1349048" y="589410"/>
                <a:ext cx="7474442" cy="830997"/>
              </a:xfrm>
              <a:prstGeom prst="rect">
                <a:avLst/>
              </a:prstGeom>
              <a:noFill/>
            </p:spPr>
            <p:txBody>
              <a:bodyPr wrap="square" rtlCol="0">
                <a:spAutoFit/>
              </a:bodyPr>
              <a:lstStyle/>
              <a:p>
                <a:pPr algn="just" rtl="1"/>
                <a:r>
                  <a:rPr lang="fa-IR" sz="2400" dirty="0">
                    <a:cs typeface="B Zar" panose="00000400000000000000" pitchFamily="2" charset="-78"/>
                  </a:rPr>
                  <a:t>چنانچه</a:t>
                </a:r>
                <a14:m>
                  <m:oMath xmlns:m="http://schemas.openxmlformats.org/officeDocument/2006/math">
                    <m:r>
                      <a:rPr lang="fa-IR" sz="2000" i="1" smtClean="0">
                        <a:latin typeface="Cambria Math" panose="02040503050406030204" pitchFamily="18" charset="0"/>
                        <a:ea typeface="Cambria Math" panose="02040503050406030204" pitchFamily="18" charset="0"/>
                        <a:cs typeface="B Zar" panose="00000400000000000000" pitchFamily="2" charset="-78"/>
                      </a:rPr>
                      <m:t>𝜌</m:t>
                    </m:r>
                  </m:oMath>
                </a14:m>
                <a:r>
                  <a:rPr lang="fa-IR" sz="2000" dirty="0">
                    <a:cs typeface="B Zar" panose="00000400000000000000" pitchFamily="2" charset="-78"/>
                  </a:rPr>
                  <a:t> </a:t>
                </a:r>
                <a:r>
                  <a:rPr lang="fa-IR" sz="2400" dirty="0">
                    <a:cs typeface="B Zar" panose="00000400000000000000" pitchFamily="2" charset="-78"/>
                  </a:rPr>
                  <a:t> دارای تجزیه طیفی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Zar" panose="00000400000000000000" pitchFamily="2" charset="-78"/>
                      </a:rPr>
                      <m:t>𝜌</m:t>
                    </m:r>
                    <m:r>
                      <a:rPr lang="en-US" sz="2000" b="0" i="1" smtClean="0">
                        <a:latin typeface="Cambria Math" panose="02040503050406030204" pitchFamily="18" charset="0"/>
                        <a:ea typeface="Cambria Math" panose="02040503050406030204" pitchFamily="18" charset="0"/>
                        <a:cs typeface="B Zar" panose="00000400000000000000" pitchFamily="2" charset="-78"/>
                      </a:rPr>
                      <m:t>=</m:t>
                    </m:r>
                    <m:nary>
                      <m:naryPr>
                        <m:chr m:val="∑"/>
                        <m:supHide m:val="on"/>
                        <m:ctrlPr>
                          <a:rPr lang="en-US" sz="2000" b="0" i="1" smtClean="0">
                            <a:latin typeface="Cambria Math" panose="02040503050406030204" pitchFamily="18" charset="0"/>
                            <a:ea typeface="Cambria Math" panose="02040503050406030204" pitchFamily="18" charset="0"/>
                            <a:cs typeface="B Zar" panose="00000400000000000000" pitchFamily="2" charset="-78"/>
                          </a:rPr>
                        </m:ctrlPr>
                      </m:naryPr>
                      <m:sub>
                        <m:r>
                          <m:rPr>
                            <m:brk m:alnAt="7"/>
                          </m:rPr>
                          <a:rPr lang="en-US" sz="2000" b="0" i="1" smtClean="0">
                            <a:latin typeface="Cambria Math" panose="02040503050406030204" pitchFamily="18" charset="0"/>
                            <a:ea typeface="Cambria Math" panose="02040503050406030204" pitchFamily="18" charset="0"/>
                            <a:cs typeface="B Zar" panose="00000400000000000000" pitchFamily="2" charset="-78"/>
                          </a:rPr>
                          <m:t>𝑘</m:t>
                        </m:r>
                      </m:sub>
                      <m:sup/>
                      <m:e>
                        <m:sSub>
                          <m:sSubPr>
                            <m:ctrlPr>
                              <a:rPr lang="en-US" sz="2000" b="0" i="1" smtClean="0">
                                <a:latin typeface="Cambria Math" panose="02040503050406030204" pitchFamily="18" charset="0"/>
                                <a:ea typeface="Cambria Math" panose="02040503050406030204" pitchFamily="18" charset="0"/>
                                <a:cs typeface="B Zar" panose="00000400000000000000" pitchFamily="2" charset="-78"/>
                              </a:rPr>
                            </m:ctrlPr>
                          </m:sSubPr>
                          <m:e>
                            <m:r>
                              <a:rPr lang="en-US" sz="2000" b="0" i="1" smtClean="0">
                                <a:latin typeface="Cambria Math" panose="02040503050406030204" pitchFamily="18" charset="0"/>
                                <a:ea typeface="Cambria Math" panose="02040503050406030204" pitchFamily="18" charset="0"/>
                                <a:cs typeface="B Zar" panose="00000400000000000000" pitchFamily="2" charset="-78"/>
                              </a:rPr>
                              <m:t>𝜆</m:t>
                            </m:r>
                          </m:e>
                          <m:sub>
                            <m:r>
                              <a:rPr lang="en-US" sz="2000" b="0" i="1" smtClean="0">
                                <a:latin typeface="Cambria Math" panose="02040503050406030204" pitchFamily="18" charset="0"/>
                                <a:ea typeface="Cambria Math" panose="02040503050406030204" pitchFamily="18" charset="0"/>
                                <a:cs typeface="B Zar" panose="00000400000000000000" pitchFamily="2" charset="-78"/>
                              </a:rPr>
                              <m:t>𝑘</m:t>
                            </m:r>
                          </m:sub>
                        </m:sSub>
                        <m:d>
                          <m:dPr>
                            <m:begChr m:val="|"/>
                            <m:endChr m:val=""/>
                            <m:ctrlPr>
                              <a:rPr lang="en-US" sz="2000" b="0" i="1" smtClean="0">
                                <a:latin typeface="Cambria Math" panose="02040503050406030204" pitchFamily="18" charset="0"/>
                                <a:ea typeface="Cambria Math" panose="02040503050406030204" pitchFamily="18" charset="0"/>
                                <a:cs typeface="B Zar" panose="00000400000000000000" pitchFamily="2" charset="-78"/>
                              </a:rPr>
                            </m:ctrlPr>
                          </m:dPr>
                          <m:e>
                            <m:d>
                              <m:dPr>
                                <m:begChr m:val=""/>
                                <m:endChr m:val="⟩"/>
                                <m:ctrlPr>
                                  <a:rPr lang="en-US" sz="2000" b="0" i="1" smtClean="0">
                                    <a:latin typeface="Cambria Math" panose="02040503050406030204" pitchFamily="18" charset="0"/>
                                    <a:ea typeface="Cambria Math" panose="02040503050406030204" pitchFamily="18" charset="0"/>
                                    <a:cs typeface="B Zar" panose="00000400000000000000" pitchFamily="2" charset="-78"/>
                                  </a:rPr>
                                </m:ctrlPr>
                              </m:dPr>
                              <m:e>
                                <m:r>
                                  <a:rPr lang="en-US" sz="2000" b="0" i="1" smtClean="0">
                                    <a:latin typeface="Cambria Math" panose="02040503050406030204" pitchFamily="18" charset="0"/>
                                    <a:ea typeface="Cambria Math" panose="02040503050406030204" pitchFamily="18" charset="0"/>
                                    <a:cs typeface="B Zar" panose="00000400000000000000" pitchFamily="2" charset="-78"/>
                                  </a:rPr>
                                  <m:t>𝑘</m:t>
                                </m:r>
                              </m:e>
                            </m:d>
                            <m:d>
                              <m:dPr>
                                <m:begChr m:val=""/>
                                <m:endChr m:val="|"/>
                                <m:ctrlPr>
                                  <a:rPr lang="en-US" sz="2000" b="0" i="1" smtClean="0">
                                    <a:latin typeface="Cambria Math" panose="02040503050406030204" pitchFamily="18" charset="0"/>
                                    <a:ea typeface="Cambria Math" panose="02040503050406030204" pitchFamily="18" charset="0"/>
                                    <a:cs typeface="B Zar" panose="00000400000000000000" pitchFamily="2" charset="-78"/>
                                  </a:rPr>
                                </m:ctrlPr>
                              </m:dPr>
                              <m:e>
                                <m:d>
                                  <m:dPr>
                                    <m:begChr m:val="⟨"/>
                                    <m:endChr m:val=""/>
                                    <m:ctrlPr>
                                      <a:rPr lang="en-US" sz="2000" b="0" i="1" smtClean="0">
                                        <a:latin typeface="Cambria Math" panose="02040503050406030204" pitchFamily="18" charset="0"/>
                                        <a:ea typeface="Cambria Math" panose="02040503050406030204" pitchFamily="18" charset="0"/>
                                        <a:cs typeface="B Zar" panose="00000400000000000000" pitchFamily="2" charset="-78"/>
                                      </a:rPr>
                                    </m:ctrlPr>
                                  </m:dPr>
                                  <m:e>
                                    <m:r>
                                      <a:rPr lang="en-US" sz="2000" b="0" i="1" smtClean="0">
                                        <a:latin typeface="Cambria Math" panose="02040503050406030204" pitchFamily="18" charset="0"/>
                                        <a:ea typeface="Cambria Math" panose="02040503050406030204" pitchFamily="18" charset="0"/>
                                        <a:cs typeface="B Zar" panose="00000400000000000000" pitchFamily="2" charset="-78"/>
                                      </a:rPr>
                                      <m:t>𝑘</m:t>
                                    </m:r>
                                  </m:e>
                                </m:d>
                              </m:e>
                            </m:d>
                          </m:e>
                        </m:d>
                      </m:e>
                    </m:nary>
                  </m:oMath>
                </a14:m>
                <a:r>
                  <a:rPr lang="fa-IR" sz="2400" dirty="0">
                    <a:cs typeface="B Zar" panose="00000400000000000000" pitchFamily="2" charset="-78"/>
                  </a:rPr>
                  <a:t>  باشد، اطلاعات فیشر کوانتومی به شکل زیر در می آید:</a:t>
                </a:r>
                <a:endParaRPr lang="en-US" sz="2400" dirty="0">
                  <a:cs typeface="B Zar" panose="00000400000000000000" pitchFamily="2" charset="-78"/>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49048" y="589410"/>
                <a:ext cx="7474442" cy="830997"/>
              </a:xfrm>
              <a:prstGeom prst="rect">
                <a:avLst/>
              </a:prstGeom>
              <a:blipFill>
                <a:blip r:embed="rId2"/>
                <a:stretch>
                  <a:fillRect l="-2121" t="-61029" r="-1305"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4956" y="1517920"/>
                <a:ext cx="3962623" cy="88838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i="1">
                          <a:solidFill>
                            <a:prstClr val="black"/>
                          </a:solidFill>
                          <a:latin typeface="Cambria Math" panose="02040503050406030204" pitchFamily="18" charset="0"/>
                          <a:ea typeface="Cambria Math" panose="02040503050406030204" pitchFamily="18" charset="0"/>
                        </a:rPr>
                        <m:t>=</m:t>
                      </m:r>
                      <m:nary>
                        <m:naryPr>
                          <m:chr m:val="∑"/>
                          <m:supHide m:val="on"/>
                          <m:ctrlPr>
                            <a:rPr lang="en-US" sz="2000" i="1" smtClean="0">
                              <a:solidFill>
                                <a:prstClr val="black"/>
                              </a:solidFill>
                              <a:latin typeface="Cambria Math" panose="02040503050406030204" pitchFamily="18" charset="0"/>
                              <a:ea typeface="Cambria Math" panose="02040503050406030204" pitchFamily="18" charset="0"/>
                            </a:rPr>
                          </m:ctrlPr>
                        </m:naryPr>
                        <m:sub>
                          <m:r>
                            <m:rPr>
                              <m:brk m:alnAt="7"/>
                            </m:rPr>
                            <a:rPr lang="en-US" sz="2000" b="0" i="1" smtClean="0">
                              <a:solidFill>
                                <a:prstClr val="black"/>
                              </a:solidFill>
                              <a:latin typeface="Cambria Math" panose="02040503050406030204" pitchFamily="18" charset="0"/>
                              <a:ea typeface="Cambria Math" panose="02040503050406030204" pitchFamily="18" charset="0"/>
                            </a:rPr>
                            <m:t>𝑘</m:t>
                          </m:r>
                          <m:r>
                            <a:rPr lang="en-US" sz="2000" b="0" i="1" smtClean="0">
                              <a:solidFill>
                                <a:prstClr val="black"/>
                              </a:solidFill>
                              <a:latin typeface="Cambria Math" panose="02040503050406030204" pitchFamily="18" charset="0"/>
                              <a:ea typeface="Cambria Math" panose="02040503050406030204" pitchFamily="18" charset="0"/>
                            </a:rPr>
                            <m:t>, </m:t>
                          </m:r>
                          <m:r>
                            <a:rPr lang="en-US" sz="2000" b="0" i="1" smtClean="0">
                              <a:solidFill>
                                <a:prstClr val="black"/>
                              </a:solidFill>
                              <a:latin typeface="Cambria Math" panose="02040503050406030204" pitchFamily="18" charset="0"/>
                              <a:ea typeface="Cambria Math" panose="02040503050406030204" pitchFamily="18" charset="0"/>
                            </a:rPr>
                            <m:t>𝑙</m:t>
                          </m:r>
                        </m:sub>
                        <m:sup/>
                        <m:e>
                          <m:f>
                            <m:fPr>
                              <m:ctrlPr>
                                <a:rPr lang="en-US" sz="2000" i="1" smtClean="0">
                                  <a:solidFill>
                                    <a:prstClr val="black"/>
                                  </a:solidFill>
                                  <a:latin typeface="Cambria Math" panose="02040503050406030204" pitchFamily="18" charset="0"/>
                                  <a:ea typeface="Cambria Math" panose="02040503050406030204" pitchFamily="18" charset="0"/>
                                </a:rPr>
                              </m:ctrlPr>
                            </m:fPr>
                            <m:num>
                              <m:sSup>
                                <m:sSupPr>
                                  <m:ctrlPr>
                                    <a:rPr lang="en-US" sz="2000" i="1" smtClean="0">
                                      <a:solidFill>
                                        <a:prstClr val="black"/>
                                      </a:solidFill>
                                      <a:latin typeface="Cambria Math" panose="02040503050406030204" pitchFamily="18" charset="0"/>
                                      <a:ea typeface="Cambria Math" panose="02040503050406030204" pitchFamily="18" charset="0"/>
                                    </a:rPr>
                                  </m:ctrlPr>
                                </m:sSupPr>
                                <m:e>
                                  <m:d>
                                    <m:dPr>
                                      <m:ctrlPr>
                                        <a:rPr lang="en-US" sz="2000" i="1" smtClean="0">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𝜆</m:t>
                                          </m:r>
                                        </m:e>
                                        <m: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m:t>
                                      </m:r>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𝜆</m:t>
                                          </m:r>
                                        </m:e>
                                        <m:sub>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𝑙</m:t>
                                          </m:r>
                                        </m:sub>
                                      </m:sSub>
                                    </m:e>
                                  </m:d>
                                </m:e>
                                <m:sup>
                                  <m:r>
                                    <a:rPr lang="en-US" sz="2000" b="0" i="1" smtClean="0">
                                      <a:solidFill>
                                        <a:prstClr val="black"/>
                                      </a:solidFill>
                                      <a:latin typeface="Cambria Math" panose="02040503050406030204" pitchFamily="18" charset="0"/>
                                      <a:ea typeface="Cambria Math" panose="02040503050406030204" pitchFamily="18" charset="0"/>
                                    </a:rPr>
                                    <m:t>2</m:t>
                                  </m:r>
                                </m:sup>
                              </m:sSup>
                            </m:num>
                            <m:den>
                              <m:r>
                                <a:rPr lang="en-US" sz="2000" b="0" i="1" smtClean="0">
                                  <a:solidFill>
                                    <a:prstClr val="black"/>
                                  </a:solidFill>
                                  <a:latin typeface="Cambria Math" panose="02040503050406030204" pitchFamily="18" charset="0"/>
                                  <a:ea typeface="Cambria Math" panose="02040503050406030204" pitchFamily="18" charset="0"/>
                                </a:rPr>
                                <m:t>2</m:t>
                              </m:r>
                              <m:d>
                                <m:dPr>
                                  <m:ctrlPr>
                                    <a:rPr lang="en-US" sz="2000" b="0" i="1" smtClean="0">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𝜆</m:t>
                                      </m:r>
                                    </m:e>
                                    <m: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m:t>
                                  </m:r>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𝜆</m:t>
                                      </m:r>
                                    </m:e>
                                    <m:sub>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𝑙</m:t>
                                      </m:r>
                                    </m:sub>
                                  </m:sSub>
                                </m:e>
                              </m:d>
                            </m:den>
                          </m:f>
                          <m:sSup>
                            <m:sSupPr>
                              <m:ctrlPr>
                                <a:rPr lang="en-US" sz="2000" i="1" smtClean="0">
                                  <a:solidFill>
                                    <a:prstClr val="black"/>
                                  </a:solidFill>
                                  <a:latin typeface="Cambria Math" panose="02040503050406030204" pitchFamily="18" charset="0"/>
                                  <a:ea typeface="Cambria Math" panose="02040503050406030204" pitchFamily="18" charset="0"/>
                                </a:rPr>
                              </m:ctrlPr>
                            </m:sSupPr>
                            <m:e>
                              <m:d>
                                <m:dPr>
                                  <m:begChr m:val="|"/>
                                  <m:endChr m:val="|"/>
                                  <m:ctrlPr>
                                    <a:rPr lang="en-US" sz="2000" i="1" smtClean="0">
                                      <a:solidFill>
                                        <a:prstClr val="black"/>
                                      </a:solidFill>
                                      <a:latin typeface="Cambria Math" panose="02040503050406030204" pitchFamily="18" charset="0"/>
                                      <a:ea typeface="Cambria Math" panose="02040503050406030204" pitchFamily="18" charset="0"/>
                                    </a:rPr>
                                  </m:ctrlPr>
                                </m:dPr>
                                <m:e>
                                  <m:d>
                                    <m:dPr>
                                      <m:begChr m:val="⟨"/>
                                      <m:endChr m:val="⟩"/>
                                      <m:ctrlPr>
                                        <a:rPr lang="en-US" sz="2000" i="1" smtClean="0">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𝑘</m:t>
                                      </m:r>
                                    </m:e>
                                    <m:e>
                                      <m:r>
                                        <a:rPr lang="en-US" sz="2000" b="0" i="1" smtClean="0">
                                          <a:solidFill>
                                            <a:prstClr val="black"/>
                                          </a:solidFill>
                                          <a:latin typeface="Cambria Math" panose="02040503050406030204" pitchFamily="18" charset="0"/>
                                          <a:ea typeface="Cambria Math" panose="02040503050406030204" pitchFamily="18" charset="0"/>
                                        </a:rPr>
                                        <m:t>𝐴</m:t>
                                      </m:r>
                                    </m:e>
                                    <m:e>
                                      <m:r>
                                        <a:rPr lang="en-US" sz="2000" b="0" i="1" smtClean="0">
                                          <a:solidFill>
                                            <a:prstClr val="black"/>
                                          </a:solidFill>
                                          <a:latin typeface="Cambria Math" panose="02040503050406030204" pitchFamily="18" charset="0"/>
                                          <a:ea typeface="Cambria Math" panose="02040503050406030204" pitchFamily="18" charset="0"/>
                                        </a:rPr>
                                        <m:t>𝑙</m:t>
                                      </m:r>
                                    </m:e>
                                  </m:d>
                                </m:e>
                              </m:d>
                            </m:e>
                            <m:sup>
                              <m:r>
                                <a:rPr lang="en-US" sz="2000" b="0" i="1" smtClean="0">
                                  <a:solidFill>
                                    <a:prstClr val="black"/>
                                  </a:solidFill>
                                  <a:latin typeface="Cambria Math" panose="02040503050406030204" pitchFamily="18" charset="0"/>
                                  <a:ea typeface="Cambria Math" panose="02040503050406030204" pitchFamily="18" charset="0"/>
                                </a:rPr>
                                <m:t>2</m:t>
                              </m:r>
                            </m:sup>
                          </m:sSup>
                        </m:e>
                      </m:nary>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104956" y="1517920"/>
                <a:ext cx="3962623" cy="8883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79983" y="2594228"/>
                <a:ext cx="8079258" cy="461665"/>
              </a:xfrm>
              <a:prstGeom prst="rect">
                <a:avLst/>
              </a:prstGeom>
              <a:noFill/>
            </p:spPr>
            <p:txBody>
              <a:bodyPr wrap="square" rtlCol="0">
                <a:spAutoFit/>
              </a:bodyPr>
              <a:lstStyle/>
              <a:p>
                <a:pPr algn="just" rtl="1"/>
                <a:r>
                  <a:rPr lang="fa-IR" sz="2400" dirty="0">
                    <a:cs typeface="B Zar" panose="00000400000000000000" pitchFamily="2" charset="-78"/>
                  </a:rPr>
                  <a:t>در اینجا جمع روی تمام اندیس هایی است که به ازای آنها  </a:t>
                </a:r>
                <a14:m>
                  <m:oMath xmlns:m="http://schemas.openxmlformats.org/officeDocument/2006/math">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𝜆</m:t>
                        </m:r>
                      </m:e>
                      <m: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m:t>
                    </m:r>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𝜆</m:t>
                        </m:r>
                      </m:e>
                      <m: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𝑙</m:t>
                        </m:r>
                      </m:sub>
                    </m:sSub>
                    <m:r>
                      <a:rPr lang="en-US" sz="200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&gt;</m:t>
                    </m:r>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0</m:t>
                    </m:r>
                  </m:oMath>
                </a14:m>
                <a:r>
                  <a:rPr lang="fa-IR" sz="2400" dirty="0">
                    <a:cs typeface="B Zar" panose="00000400000000000000" pitchFamily="2" charset="-78"/>
                  </a:rPr>
                  <a:t>  است.</a:t>
                </a:r>
                <a:endParaRPr lang="en-US" sz="2400" dirty="0">
                  <a:cs typeface="B Zar" panose="00000400000000000000" pitchFamily="2" charset="-78"/>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79983" y="2594228"/>
                <a:ext cx="8079258" cy="461665"/>
              </a:xfrm>
              <a:prstGeom prst="rect">
                <a:avLst/>
              </a:prstGeom>
              <a:blipFill>
                <a:blip r:embed="rId4"/>
                <a:stretch>
                  <a:fillRect t="-4000" r="-1132" b="-37333"/>
                </a:stretch>
              </a:blipFill>
            </p:spPr>
            <p:txBody>
              <a:bodyPr/>
              <a:lstStyle/>
              <a:p>
                <a:r>
                  <a:rPr lang="en-US">
                    <a:noFill/>
                  </a:rPr>
                  <a:t> </a:t>
                </a:r>
              </a:p>
            </p:txBody>
          </p:sp>
        </mc:Fallback>
      </mc:AlternateContent>
      <p:sp>
        <p:nvSpPr>
          <p:cNvPr id="2" name="Rectangle 1"/>
          <p:cNvSpPr/>
          <p:nvPr/>
        </p:nvSpPr>
        <p:spPr>
          <a:xfrm>
            <a:off x="3719208" y="3159053"/>
            <a:ext cx="5104282" cy="461665"/>
          </a:xfrm>
          <a:prstGeom prst="rect">
            <a:avLst/>
          </a:prstGeom>
        </p:spPr>
        <p:txBody>
          <a:bodyPr wrap="none">
            <a:spAutoFit/>
          </a:bodyPr>
          <a:lstStyle/>
          <a:p>
            <a:pPr algn="r" rtl="1"/>
            <a:r>
              <a:rPr lang="fa-IR" sz="2400" dirty="0">
                <a:solidFill>
                  <a:prstClr val="black"/>
                </a:solidFill>
                <a:cs typeface="B Zar" panose="00000400000000000000" pitchFamily="2" charset="-78"/>
              </a:rPr>
              <a:t>اطلاعات فیشر کوانتومی دارای خواص مهم زیر است:  </a:t>
            </a:r>
            <a:endParaRPr lang="en-US" dirty="0"/>
          </a:p>
        </p:txBody>
      </p:sp>
      <p:sp>
        <p:nvSpPr>
          <p:cNvPr id="12" name="Rectangle 11"/>
          <p:cNvSpPr/>
          <p:nvPr/>
        </p:nvSpPr>
        <p:spPr>
          <a:xfrm>
            <a:off x="4626992" y="3718231"/>
            <a:ext cx="4232249" cy="461665"/>
          </a:xfrm>
          <a:prstGeom prst="rect">
            <a:avLst/>
          </a:prstGeom>
        </p:spPr>
        <p:txBody>
          <a:bodyPr wrap="none">
            <a:spAutoFit/>
          </a:bodyPr>
          <a:lstStyle/>
          <a:p>
            <a:pPr algn="r" rtl="1"/>
            <a:r>
              <a:rPr lang="fa-IR" sz="2400" dirty="0">
                <a:solidFill>
                  <a:prstClr val="black"/>
                </a:solidFill>
                <a:cs typeface="B Zar" panose="00000400000000000000" pitchFamily="2" charset="-78"/>
              </a:rPr>
              <a:t>1- اطلاعات فیشر کوانتومی جمع پذیراست:  </a:t>
            </a:r>
            <a:endParaRPr lang="en-US" dirty="0"/>
          </a:p>
        </p:txBody>
      </p:sp>
      <p:sp>
        <p:nvSpPr>
          <p:cNvPr id="13" name="Rectangle 12"/>
          <p:cNvSpPr/>
          <p:nvPr/>
        </p:nvSpPr>
        <p:spPr>
          <a:xfrm>
            <a:off x="4769174" y="5023055"/>
            <a:ext cx="4054316" cy="461665"/>
          </a:xfrm>
          <a:prstGeom prst="rect">
            <a:avLst/>
          </a:prstGeom>
        </p:spPr>
        <p:txBody>
          <a:bodyPr wrap="none">
            <a:spAutoFit/>
          </a:bodyPr>
          <a:lstStyle/>
          <a:p>
            <a:pPr algn="r" rtl="1"/>
            <a:r>
              <a:rPr lang="fa-IR" sz="2400" dirty="0">
                <a:solidFill>
                  <a:prstClr val="black"/>
                </a:solidFill>
                <a:cs typeface="B Zar" panose="00000400000000000000" pitchFamily="2" charset="-78"/>
              </a:rPr>
              <a:t>2- اطلاعات فیشر کوانتومی محدب است:  </a:t>
            </a:r>
            <a:endParaRPr lang="en-US" dirty="0"/>
          </a:p>
        </p:txBody>
      </p:sp>
      <mc:AlternateContent xmlns:mc="http://schemas.openxmlformats.org/markup-compatibility/2006" xmlns:a14="http://schemas.microsoft.com/office/drawing/2010/main">
        <mc:Choice Requires="a14">
          <p:sp>
            <p:nvSpPr>
              <p:cNvPr id="3" name="Rectangle 2"/>
              <p:cNvSpPr/>
              <p:nvPr/>
            </p:nvSpPr>
            <p:spPr>
              <a:xfrm>
                <a:off x="2280050" y="4401420"/>
                <a:ext cx="5612434"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i="1" smtClean="0">
                                  <a:solidFill>
                                    <a:prstClr val="black"/>
                                  </a:solidFill>
                                  <a:latin typeface="Cambria Math" panose="02040503050406030204" pitchFamily="18" charset="0"/>
                                  <a:ea typeface="Cambria Math" panose="02040503050406030204" pitchFamily="18" charset="0"/>
                                </a:rPr>
                                <m:t>𝜌</m:t>
                              </m:r>
                            </m:e>
                            <m:sub>
                              <m:r>
                                <a:rPr lang="en-US" sz="2000" b="0" i="1" smtClean="0">
                                  <a:solidFill>
                                    <a:prstClr val="black"/>
                                  </a:solidFill>
                                  <a:latin typeface="Cambria Math" panose="02040503050406030204" pitchFamily="18" charset="0"/>
                                  <a:ea typeface="Cambria Math" panose="02040503050406030204" pitchFamily="18" charset="0"/>
                                </a:rPr>
                                <m:t>𝐴</m:t>
                              </m:r>
                            </m:sub>
                          </m:sSub>
                          <m:r>
                            <a:rPr lang="en-US" sz="200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b="0" i="1" smtClean="0">
                                  <a:solidFill>
                                    <a:prstClr val="black"/>
                                  </a:solidFill>
                                  <a:latin typeface="Cambria Math" panose="02040503050406030204" pitchFamily="18" charset="0"/>
                                  <a:ea typeface="Cambria Math" panose="02040503050406030204" pitchFamily="18" charset="0"/>
                                </a:rPr>
                                <m:t>𝐵</m:t>
                              </m:r>
                            </m:sub>
                          </m:sSub>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r>
                            <a:rPr lang="en-US" sz="2000" i="1">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1</m:t>
                              </m:r>
                            </m:e>
                            <m:sub>
                              <m:r>
                                <a:rPr lang="en-US" sz="2000" i="1">
                                  <a:solidFill>
                                    <a:prstClr val="black"/>
                                  </a:solidFill>
                                  <a:latin typeface="Cambria Math" panose="02040503050406030204" pitchFamily="18" charset="0"/>
                                  <a:ea typeface="Cambria Math" panose="02040503050406030204" pitchFamily="18" charset="0"/>
                                </a:rPr>
                                <m:t>𝐵</m:t>
                              </m:r>
                            </m:sub>
                          </m:sSub>
                          <m:r>
                            <a:rPr lang="en-US" sz="2000" b="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1</m:t>
                              </m:r>
                            </m:e>
                            <m:sub>
                              <m:r>
                                <a:rPr lang="en-US" sz="2000" b="0" i="1" smtClean="0">
                                  <a:solidFill>
                                    <a:prstClr val="black"/>
                                  </a:solidFill>
                                  <a:latin typeface="Cambria Math" panose="02040503050406030204" pitchFamily="18" charset="0"/>
                                  <a:ea typeface="Cambria Math" panose="02040503050406030204" pitchFamily="18" charset="0"/>
                                </a:rPr>
                                <m:t>𝐴</m:t>
                              </m:r>
                            </m:sub>
                          </m:sSub>
                          <m:r>
                            <a:rPr lang="en-US" sz="2000" i="1">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𝐵</m:t>
                          </m:r>
                        </m:e>
                      </m:d>
                      <m:r>
                        <a:rPr lang="en-US" sz="2000" i="1">
                          <a:solidFill>
                            <a:prstClr val="black"/>
                          </a:solidFill>
                          <a:latin typeface="Cambria Math" panose="02040503050406030204" pitchFamily="18" charset="0"/>
                          <a:ea typeface="Cambria Math" panose="02040503050406030204" pitchFamily="18" charset="0"/>
                        </a:rPr>
                        <m:t>=</m:t>
                      </m:r>
                      <m:r>
                        <a:rPr lang="en-US" sz="2000" i="1">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𝐴</m:t>
                              </m:r>
                            </m:sub>
                          </m:sSub>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b="0" i="1" smtClean="0">
                          <a:solidFill>
                            <a:prstClr val="black"/>
                          </a:solidFill>
                          <a:latin typeface="Cambria Math" panose="02040503050406030204" pitchFamily="18" charset="0"/>
                          <a:ea typeface="Cambria Math" panose="02040503050406030204" pitchFamily="18" charset="0"/>
                        </a:rPr>
                        <m:t>+</m:t>
                      </m:r>
                      <m:r>
                        <a:rPr lang="en-US" sz="2000" i="1">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i="1">
                                  <a:solidFill>
                                    <a:prstClr val="black"/>
                                  </a:solidFill>
                                  <a:latin typeface="Cambria Math" panose="02040503050406030204" pitchFamily="18" charset="0"/>
                                  <a:ea typeface="Cambria Math" panose="02040503050406030204" pitchFamily="18" charset="0"/>
                                </a:rPr>
                                <m:t>𝐵</m:t>
                              </m:r>
                            </m:sub>
                          </m:sSub>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𝐵</m:t>
                          </m:r>
                        </m:e>
                      </m:d>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2280050" y="4401420"/>
                <a:ext cx="5612434" cy="400110"/>
              </a:xfrm>
              <a:prstGeom prst="rect">
                <a:avLst/>
              </a:prstGeom>
              <a:blipFill>
                <a:blip r:embed="rId5"/>
                <a:stretch>
                  <a:fillRect b="-5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16636" y="5657610"/>
                <a:ext cx="7139262" cy="78386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nary>
                            <m:naryPr>
                              <m:chr m:val="∑"/>
                              <m:limLoc m:val="subSup"/>
                              <m:supHide m:val="on"/>
                              <m:ctrlPr>
                                <a:rPr lang="en-US" sz="2000" i="1" smtClean="0">
                                  <a:solidFill>
                                    <a:prstClr val="black"/>
                                  </a:solidFill>
                                  <a:latin typeface="Cambria Math" panose="02040503050406030204" pitchFamily="18" charset="0"/>
                                  <a:ea typeface="Cambria Math" panose="02040503050406030204" pitchFamily="18" charset="0"/>
                                </a:rPr>
                              </m:ctrlPr>
                            </m:naryPr>
                            <m:sub>
                              <m:r>
                                <m:rPr>
                                  <m:brk m:alnAt="9"/>
                                </m:rPr>
                                <a:rPr lang="en-US" sz="2000" b="0" i="1" smtClean="0">
                                  <a:solidFill>
                                    <a:prstClr val="black"/>
                                  </a:solidFill>
                                  <a:latin typeface="Cambria Math" panose="02040503050406030204" pitchFamily="18" charset="0"/>
                                  <a:ea typeface="Cambria Math" panose="02040503050406030204" pitchFamily="18" charset="0"/>
                                </a:rPr>
                                <m:t>𝑗</m:t>
                              </m:r>
                            </m:sub>
                            <m:sup/>
                            <m:e>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𝑝</m:t>
                                  </m:r>
                                </m:e>
                                <m:sub>
                                  <m:r>
                                    <a:rPr lang="en-US" sz="2000" b="0" i="1" smtClean="0">
                                      <a:solidFill>
                                        <a:prstClr val="black"/>
                                      </a:solidFill>
                                      <a:latin typeface="Cambria Math" panose="02040503050406030204" pitchFamily="18" charset="0"/>
                                      <a:ea typeface="Cambria Math" panose="02040503050406030204" pitchFamily="18" charset="0"/>
                                    </a:rPr>
                                    <m:t>𝑗</m:t>
                                  </m:r>
                                </m:sub>
                              </m:sSub>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i="1" smtClean="0">
                                      <a:solidFill>
                                        <a:prstClr val="black"/>
                                      </a:solidFill>
                                      <a:latin typeface="Cambria Math" panose="02040503050406030204" pitchFamily="18" charset="0"/>
                                      <a:ea typeface="Cambria Math" panose="02040503050406030204" pitchFamily="18" charset="0"/>
                                    </a:rPr>
                                    <m:t>𝜌</m:t>
                                  </m:r>
                                </m:e>
                                <m:sub>
                                  <m:r>
                                    <a:rPr lang="en-US" sz="2000" b="0" i="1" smtClean="0">
                                      <a:solidFill>
                                        <a:prstClr val="black"/>
                                      </a:solidFill>
                                      <a:latin typeface="Cambria Math" panose="02040503050406030204" pitchFamily="18" charset="0"/>
                                      <a:ea typeface="Cambria Math" panose="02040503050406030204" pitchFamily="18" charset="0"/>
                                    </a:rPr>
                                    <m:t>𝑗</m:t>
                                  </m:r>
                                </m:sub>
                              </m:sSub>
                            </m:e>
                          </m:nary>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i="1" smtClean="0">
                          <a:solidFill>
                            <a:prstClr val="black"/>
                          </a:solidFill>
                          <a:latin typeface="Cambria Math" panose="02040503050406030204" pitchFamily="18" charset="0"/>
                          <a:ea typeface="Cambria Math" panose="02040503050406030204" pitchFamily="18" charset="0"/>
                        </a:rPr>
                        <m:t>≤</m:t>
                      </m:r>
                      <m:nary>
                        <m:naryPr>
                          <m:chr m:val="∑"/>
                          <m:limLoc m:val="subSup"/>
                          <m:supHide m:val="on"/>
                          <m:ctrlPr>
                            <a:rPr lang="en-US" sz="2000" i="1">
                              <a:solidFill>
                                <a:prstClr val="black"/>
                              </a:solidFill>
                              <a:latin typeface="Cambria Math" panose="02040503050406030204" pitchFamily="18" charset="0"/>
                              <a:ea typeface="Cambria Math" panose="02040503050406030204" pitchFamily="18" charset="0"/>
                            </a:rPr>
                          </m:ctrlPr>
                        </m:naryPr>
                        <m:sub>
                          <m:r>
                            <m:rPr>
                              <m:brk m:alnAt="9"/>
                            </m:rPr>
                            <a:rPr lang="en-US" sz="2000" i="1">
                              <a:solidFill>
                                <a:prstClr val="black"/>
                              </a:solidFill>
                              <a:latin typeface="Cambria Math" panose="02040503050406030204" pitchFamily="18" charset="0"/>
                              <a:ea typeface="Cambria Math" panose="02040503050406030204" pitchFamily="18" charset="0"/>
                            </a:rPr>
                            <m:t>𝑗</m:t>
                          </m:r>
                        </m:sub>
                        <m:sup/>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𝑝</m:t>
                              </m:r>
                            </m:e>
                            <m:sub>
                              <m:r>
                                <a:rPr lang="en-US" sz="2000" i="1">
                                  <a:solidFill>
                                    <a:prstClr val="black"/>
                                  </a:solidFill>
                                  <a:latin typeface="Cambria Math" panose="02040503050406030204" pitchFamily="18" charset="0"/>
                                  <a:ea typeface="Cambria Math" panose="02040503050406030204" pitchFamily="18" charset="0"/>
                                </a:rPr>
                                <m:t>𝑗</m:t>
                              </m:r>
                            </m:sub>
                          </m:sSub>
                          <m:r>
                            <a:rPr lang="en-US" sz="2000" i="1">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𝜌</m:t>
                                  </m:r>
                                </m:e>
                                <m:sub>
                                  <m:r>
                                    <a:rPr lang="en-US" sz="2000" b="0" i="1" smtClean="0">
                                      <a:solidFill>
                                        <a:prstClr val="black"/>
                                      </a:solidFill>
                                      <a:latin typeface="Cambria Math" panose="02040503050406030204" pitchFamily="18" charset="0"/>
                                      <a:ea typeface="Cambria Math" panose="02040503050406030204" pitchFamily="18" charset="0"/>
                                    </a:rPr>
                                    <m:t>𝑗</m:t>
                                  </m:r>
                                </m:sub>
                              </m:sSub>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e>
                      </m:nary>
                      <m:r>
                        <a:rPr lang="en-US" sz="2000" b="0" i="1" smtClean="0">
                          <a:solidFill>
                            <a:prstClr val="black"/>
                          </a:solidFill>
                          <a:latin typeface="Cambria Math" panose="02040503050406030204" pitchFamily="18" charset="0"/>
                          <a:ea typeface="Cambria Math" panose="02040503050406030204" pitchFamily="18" charset="0"/>
                        </a:rPr>
                        <m:t>     ;    </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𝑝</m:t>
                          </m:r>
                        </m:e>
                        <m:sub>
                          <m:r>
                            <a:rPr lang="en-US" sz="2000" i="1">
                              <a:solidFill>
                                <a:prstClr val="black"/>
                              </a:solidFill>
                              <a:latin typeface="Cambria Math" panose="02040503050406030204" pitchFamily="18" charset="0"/>
                              <a:ea typeface="Cambria Math" panose="02040503050406030204" pitchFamily="18" charset="0"/>
                            </a:rPr>
                            <m:t>𝑗</m:t>
                          </m:r>
                        </m:sub>
                      </m:sSub>
                      <m:r>
                        <a:rPr lang="en-US" sz="200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0</m:t>
                      </m:r>
                      <m:r>
                        <a:rPr lang="en-US" sz="2000" b="0" i="1" smtClean="0">
                          <a:solidFill>
                            <a:prstClr val="black"/>
                          </a:solidFill>
                          <a:latin typeface="Cambria Math" panose="02040503050406030204" pitchFamily="18" charset="0"/>
                          <a:ea typeface="Cambria Math" panose="02040503050406030204" pitchFamily="18" charset="0"/>
                        </a:rPr>
                        <m:t>,   </m:t>
                      </m:r>
                      <m:nary>
                        <m:naryPr>
                          <m:chr m:val="∑"/>
                          <m:limLoc m:val="subSup"/>
                          <m:supHide m:val="on"/>
                          <m:ctrlPr>
                            <a:rPr lang="en-US" sz="2000" i="1">
                              <a:solidFill>
                                <a:prstClr val="black"/>
                              </a:solidFill>
                              <a:latin typeface="Cambria Math" panose="02040503050406030204" pitchFamily="18" charset="0"/>
                              <a:ea typeface="Cambria Math" panose="02040503050406030204" pitchFamily="18" charset="0"/>
                            </a:rPr>
                          </m:ctrlPr>
                        </m:naryPr>
                        <m:sub>
                          <m:r>
                            <m:rPr>
                              <m:brk m:alnAt="9"/>
                            </m:rPr>
                            <a:rPr lang="en-US" sz="2000" i="1">
                              <a:solidFill>
                                <a:prstClr val="black"/>
                              </a:solidFill>
                              <a:latin typeface="Cambria Math" panose="02040503050406030204" pitchFamily="18" charset="0"/>
                              <a:ea typeface="Cambria Math" panose="02040503050406030204" pitchFamily="18" charset="0"/>
                            </a:rPr>
                            <m:t>𝑗</m:t>
                          </m:r>
                        </m:sub>
                        <m:sup/>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𝑝</m:t>
                              </m:r>
                            </m:e>
                            <m:sub>
                              <m:r>
                                <a:rPr lang="en-US" sz="2000" i="1">
                                  <a:solidFill>
                                    <a:prstClr val="black"/>
                                  </a:solidFill>
                                  <a:latin typeface="Cambria Math" panose="02040503050406030204" pitchFamily="18" charset="0"/>
                                  <a:ea typeface="Cambria Math" panose="02040503050406030204" pitchFamily="18" charset="0"/>
                                </a:rPr>
                                <m:t>𝑗</m:t>
                              </m:r>
                            </m:sub>
                          </m:sSub>
                        </m:e>
                      </m:nary>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1</m:t>
                      </m:r>
                    </m:oMath>
                  </m:oMathPara>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516636" y="5657610"/>
                <a:ext cx="7139262" cy="78386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82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2" grpId="0"/>
      <p:bldP spid="12" grpId="0"/>
      <p:bldP spid="13" grpId="0"/>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3183" y="390432"/>
            <a:ext cx="7388561" cy="461665"/>
          </a:xfrm>
          <a:prstGeom prst="rect">
            <a:avLst/>
          </a:prstGeom>
        </p:spPr>
        <p:txBody>
          <a:bodyPr wrap="none">
            <a:spAutoFit/>
          </a:bodyPr>
          <a:lstStyle/>
          <a:p>
            <a:pPr algn="r" rtl="1"/>
            <a:r>
              <a:rPr lang="fa-IR" sz="2400" dirty="0">
                <a:solidFill>
                  <a:prstClr val="black"/>
                </a:solidFill>
                <a:cs typeface="B Zar" panose="00000400000000000000" pitchFamily="2" charset="-78"/>
              </a:rPr>
              <a:t>3- اطلاعات فیشر کوانتومی به ازای حالت های خالص با واریانس برابر است:  </a:t>
            </a:r>
            <a:endParaRPr lang="en-US" dirty="0"/>
          </a:p>
        </p:txBody>
      </p:sp>
      <mc:AlternateContent xmlns:mc="http://schemas.openxmlformats.org/markup-compatibility/2006" xmlns:a14="http://schemas.microsoft.com/office/drawing/2010/main">
        <mc:Choice Requires="a14">
          <p:sp>
            <p:nvSpPr>
              <p:cNvPr id="5" name="Rectangle 4"/>
              <p:cNvSpPr/>
              <p:nvPr/>
            </p:nvSpPr>
            <p:spPr>
              <a:xfrm>
                <a:off x="2490105" y="1001298"/>
                <a:ext cx="5609164" cy="43364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smtClean="0">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b="0" i="1" smtClean="0">
                          <a:solidFill>
                            <a:prstClr val="black"/>
                          </a:solidFill>
                          <a:latin typeface="Cambria Math" panose="02040503050406030204" pitchFamily="18" charset="0"/>
                          <a:ea typeface="Cambria Math" panose="02040503050406030204" pitchFamily="18" charset="0"/>
                        </a:rPr>
                        <m:t>=</m:t>
                      </m:r>
                      <m:sSubSup>
                        <m:sSubSupPr>
                          <m:ctrlPr>
                            <a:rPr lang="en-US" sz="2000" b="0" i="1" smtClean="0">
                              <a:solidFill>
                                <a:prstClr val="black"/>
                              </a:solidFill>
                              <a:latin typeface="Cambria Math" panose="02040503050406030204" pitchFamily="18" charset="0"/>
                              <a:ea typeface="Cambria Math" panose="02040503050406030204" pitchFamily="18" charset="0"/>
                            </a:rPr>
                          </m:ctrlPr>
                        </m:sSubSupPr>
                        <m:e>
                          <m:d>
                            <m:dPr>
                              <m:ctrlPr>
                                <a:rPr lang="en-US" sz="2000" b="0" i="1" smtClean="0">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m:t>
                              </m:r>
                              <m:r>
                                <a:rPr lang="en-US" sz="2000" b="0" i="1" smtClean="0">
                                  <a:solidFill>
                                    <a:prstClr val="black"/>
                                  </a:solidFill>
                                  <a:latin typeface="Cambria Math" panose="02040503050406030204" pitchFamily="18" charset="0"/>
                                  <a:ea typeface="Cambria Math" panose="02040503050406030204" pitchFamily="18" charset="0"/>
                                </a:rPr>
                                <m:t>𝐴</m:t>
                              </m:r>
                            </m:e>
                          </m:d>
                        </m:e>
                        <m:sub>
                          <m:r>
                            <a:rPr lang="en-US" sz="2000" b="0" i="1" smtClean="0">
                              <a:solidFill>
                                <a:prstClr val="black"/>
                              </a:solidFill>
                              <a:latin typeface="Cambria Math" panose="02040503050406030204" pitchFamily="18" charset="0"/>
                              <a:ea typeface="Cambria Math" panose="02040503050406030204" pitchFamily="18" charset="0"/>
                            </a:rPr>
                            <m:t>𝜌</m:t>
                          </m:r>
                        </m:sub>
                        <m:sup>
                          <m:r>
                            <a:rPr lang="en-US" sz="2000" b="0" i="1" smtClean="0">
                              <a:solidFill>
                                <a:prstClr val="black"/>
                              </a:solidFill>
                              <a:latin typeface="Cambria Math" panose="02040503050406030204" pitchFamily="18" charset="0"/>
                              <a:ea typeface="Cambria Math" panose="02040503050406030204" pitchFamily="18" charset="0"/>
                            </a:rPr>
                            <m:t>2</m:t>
                          </m:r>
                        </m:sup>
                      </m:sSubSup>
                      <m:r>
                        <a:rPr lang="en-US" sz="2000" b="0" i="1" smtClean="0">
                          <a:solidFill>
                            <a:prstClr val="black"/>
                          </a:solidFill>
                          <a:latin typeface="Cambria Math" panose="02040503050406030204" pitchFamily="18" charset="0"/>
                          <a:ea typeface="Cambria Math" panose="02040503050406030204" pitchFamily="18" charset="0"/>
                        </a:rPr>
                        <m:t>=</m:t>
                      </m:r>
                      <m:sSub>
                        <m:sSubPr>
                          <m:ctrlPr>
                            <a:rPr lang="en-US" sz="2000" b="0" i="1" smtClean="0">
                              <a:solidFill>
                                <a:prstClr val="black"/>
                              </a:solidFill>
                              <a:latin typeface="Cambria Math" panose="02040503050406030204" pitchFamily="18" charset="0"/>
                              <a:ea typeface="Cambria Math" panose="02040503050406030204" pitchFamily="18" charset="0"/>
                            </a:rPr>
                          </m:ctrlPr>
                        </m:sSubPr>
                        <m:e>
                          <m:d>
                            <m:dPr>
                              <m:begChr m:val="⟨"/>
                              <m:endChr m:val="⟩"/>
                              <m:ctrlPr>
                                <a:rPr lang="en-US" sz="2000" b="0" i="1" smtClean="0">
                                  <a:solidFill>
                                    <a:prstClr val="black"/>
                                  </a:solidFill>
                                  <a:latin typeface="Cambria Math" panose="02040503050406030204" pitchFamily="18" charset="0"/>
                                  <a:ea typeface="Cambria Math" panose="02040503050406030204" pitchFamily="18" charset="0"/>
                                </a:rPr>
                              </m:ctrlPr>
                            </m:dPr>
                            <m:e>
                              <m:sSup>
                                <m:sSupPr>
                                  <m:ctrlPr>
                                    <a:rPr lang="en-US" sz="2000" b="0" i="1" smtClean="0">
                                      <a:solidFill>
                                        <a:prstClr val="black"/>
                                      </a:solidFill>
                                      <a:latin typeface="Cambria Math" panose="02040503050406030204" pitchFamily="18" charset="0"/>
                                      <a:ea typeface="Cambria Math" panose="02040503050406030204" pitchFamily="18" charset="0"/>
                                    </a:rPr>
                                  </m:ctrlPr>
                                </m:sSupPr>
                                <m:e>
                                  <m:r>
                                    <a:rPr lang="en-US" sz="2000" b="0" i="1" smtClean="0">
                                      <a:solidFill>
                                        <a:prstClr val="black"/>
                                      </a:solidFill>
                                      <a:latin typeface="Cambria Math" panose="02040503050406030204" pitchFamily="18" charset="0"/>
                                      <a:ea typeface="Cambria Math" panose="02040503050406030204" pitchFamily="18" charset="0"/>
                                    </a:rPr>
                                    <m:t>𝐴</m:t>
                                  </m:r>
                                </m:e>
                                <m:sup>
                                  <m:r>
                                    <a:rPr lang="en-US" sz="2000" b="0" i="1" smtClean="0">
                                      <a:solidFill>
                                        <a:prstClr val="black"/>
                                      </a:solidFill>
                                      <a:latin typeface="Cambria Math" panose="02040503050406030204" pitchFamily="18" charset="0"/>
                                      <a:ea typeface="Cambria Math" panose="02040503050406030204" pitchFamily="18" charset="0"/>
                                    </a:rPr>
                                    <m:t>2</m:t>
                                  </m:r>
                                </m:sup>
                              </m:sSup>
                            </m:e>
                          </m:d>
                        </m:e>
                        <m:sub>
                          <m:r>
                            <a:rPr lang="en-US" sz="2000" b="0" i="1" smtClean="0">
                              <a:solidFill>
                                <a:prstClr val="black"/>
                              </a:solidFill>
                              <a:latin typeface="Cambria Math" panose="02040503050406030204" pitchFamily="18" charset="0"/>
                              <a:ea typeface="Cambria Math" panose="02040503050406030204" pitchFamily="18" charset="0"/>
                            </a:rPr>
                            <m:t>𝜌</m:t>
                          </m:r>
                        </m:sub>
                      </m:sSub>
                      <m:r>
                        <a:rPr lang="en-US" sz="2000" b="0" i="1" smtClean="0">
                          <a:solidFill>
                            <a:prstClr val="black"/>
                          </a:solidFill>
                          <a:latin typeface="Cambria Math" panose="02040503050406030204" pitchFamily="18" charset="0"/>
                          <a:ea typeface="Cambria Math" panose="02040503050406030204" pitchFamily="18" charset="0"/>
                        </a:rPr>
                        <m:t>−</m:t>
                      </m:r>
                      <m:sSubSup>
                        <m:sSubSupPr>
                          <m:ctrlPr>
                            <a:rPr lang="en-US" sz="2000" b="0" i="1" smtClean="0">
                              <a:solidFill>
                                <a:prstClr val="black"/>
                              </a:solidFill>
                              <a:latin typeface="Cambria Math" panose="02040503050406030204" pitchFamily="18" charset="0"/>
                              <a:ea typeface="Cambria Math" panose="02040503050406030204" pitchFamily="18" charset="0"/>
                            </a:rPr>
                          </m:ctrlPr>
                        </m:sSubSupPr>
                        <m:e>
                          <m:d>
                            <m:dPr>
                              <m:begChr m:val="⟨"/>
                              <m:endChr m:val="⟩"/>
                              <m:ctrlPr>
                                <a:rPr lang="en-US" sz="2000" b="0" i="1" smtClean="0">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𝐴</m:t>
                              </m:r>
                            </m:e>
                          </m:d>
                        </m:e>
                        <m:sub>
                          <m:r>
                            <a:rPr lang="en-US" sz="2000" b="0" i="1" smtClean="0">
                              <a:solidFill>
                                <a:prstClr val="black"/>
                              </a:solidFill>
                              <a:latin typeface="Cambria Math" panose="02040503050406030204" pitchFamily="18" charset="0"/>
                              <a:ea typeface="Cambria Math" panose="02040503050406030204" pitchFamily="18" charset="0"/>
                            </a:rPr>
                            <m:t>𝜌</m:t>
                          </m:r>
                        </m:sub>
                        <m:sup>
                          <m:r>
                            <a:rPr lang="en-US" sz="2000" b="0" i="1" smtClean="0">
                              <a:solidFill>
                                <a:prstClr val="black"/>
                              </a:solidFill>
                              <a:latin typeface="Cambria Math" panose="02040503050406030204" pitchFamily="18" charset="0"/>
                              <a:ea typeface="Cambria Math" panose="02040503050406030204" pitchFamily="18" charset="0"/>
                            </a:rPr>
                            <m:t>2</m:t>
                          </m:r>
                        </m:sup>
                      </m:sSubSup>
                      <m:r>
                        <a:rPr lang="en-US" sz="2000" b="0" i="1" smtClean="0">
                          <a:solidFill>
                            <a:prstClr val="black"/>
                          </a:solidFill>
                          <a:latin typeface="Cambria Math" panose="02040503050406030204" pitchFamily="18" charset="0"/>
                          <a:ea typeface="Cambria Math" panose="02040503050406030204" pitchFamily="18" charset="0"/>
                        </a:rPr>
                        <m:t>    ;    </m:t>
                      </m:r>
                      <m:r>
                        <a:rPr lang="en-US" sz="2000" b="0" i="1" smtClean="0">
                          <a:solidFill>
                            <a:prstClr val="black"/>
                          </a:solidFill>
                          <a:latin typeface="Cambria Math" panose="02040503050406030204" pitchFamily="18" charset="0"/>
                          <a:ea typeface="Cambria Math" panose="02040503050406030204" pitchFamily="18" charset="0"/>
                        </a:rPr>
                        <m:t>𝜌</m:t>
                      </m:r>
                      <m:r>
                        <a:rPr lang="en-US" sz="2000" b="0" i="1" smtClean="0">
                          <a:solidFill>
                            <a:prstClr val="black"/>
                          </a:solidFill>
                          <a:latin typeface="Cambria Math" panose="02040503050406030204" pitchFamily="18" charset="0"/>
                          <a:ea typeface="Cambria Math" panose="02040503050406030204" pitchFamily="18" charset="0"/>
                        </a:rPr>
                        <m:t>=</m:t>
                      </m:r>
                      <m:d>
                        <m:dPr>
                          <m:begChr m:val="|"/>
                          <m:endChr m:val=""/>
                          <m:ctrlPr>
                            <a:rPr lang="en-US" sz="2000" b="0" i="1" smtClean="0">
                              <a:solidFill>
                                <a:prstClr val="black"/>
                              </a:solidFill>
                              <a:latin typeface="Cambria Math" panose="02040503050406030204" pitchFamily="18" charset="0"/>
                              <a:ea typeface="Cambria Math" panose="02040503050406030204" pitchFamily="18" charset="0"/>
                            </a:rPr>
                          </m:ctrlPr>
                        </m:dPr>
                        <m:e>
                          <m:d>
                            <m:dPr>
                              <m:begChr m:val=""/>
                              <m:endChr m:val="⟩"/>
                              <m:ctrlPr>
                                <a:rPr lang="en-US" sz="2000" b="0" i="1" smtClean="0">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𝜓</m:t>
                              </m:r>
                            </m:e>
                          </m:d>
                        </m:e>
                      </m:d>
                      <m:d>
                        <m:dPr>
                          <m:begChr m:val=""/>
                          <m:endChr m:val="|"/>
                          <m:ctrlPr>
                            <a:rPr lang="en-US" sz="2000" b="0" i="1" smtClean="0">
                              <a:solidFill>
                                <a:prstClr val="black"/>
                              </a:solidFill>
                              <a:latin typeface="Cambria Math" panose="02040503050406030204" pitchFamily="18" charset="0"/>
                              <a:ea typeface="Cambria Math" panose="02040503050406030204" pitchFamily="18" charset="0"/>
                            </a:rPr>
                          </m:ctrlPr>
                        </m:dPr>
                        <m:e>
                          <m:d>
                            <m:dPr>
                              <m:begChr m:val="⟨"/>
                              <m:endChr m:val=""/>
                              <m:ctrlPr>
                                <a:rPr lang="en-US" sz="2000" b="0" i="1" smtClean="0">
                                  <a:solidFill>
                                    <a:prstClr val="black"/>
                                  </a:solidFill>
                                  <a:latin typeface="Cambria Math" panose="02040503050406030204" pitchFamily="18" charset="0"/>
                                  <a:ea typeface="Cambria Math" panose="02040503050406030204" pitchFamily="18" charset="0"/>
                                </a:rPr>
                              </m:ctrlPr>
                            </m:dPr>
                            <m:e>
                              <m:r>
                                <a:rPr lang="en-US" sz="2000" b="0" i="1" smtClean="0">
                                  <a:solidFill>
                                    <a:prstClr val="black"/>
                                  </a:solidFill>
                                  <a:latin typeface="Cambria Math" panose="02040503050406030204" pitchFamily="18" charset="0"/>
                                  <a:ea typeface="Cambria Math" panose="02040503050406030204" pitchFamily="18" charset="0"/>
                                </a:rPr>
                                <m:t>𝜓</m:t>
                              </m:r>
                            </m:e>
                          </m:d>
                        </m:e>
                      </m:d>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490105" y="1001298"/>
                <a:ext cx="5609164" cy="433645"/>
              </a:xfrm>
              <a:prstGeom prst="rect">
                <a:avLst/>
              </a:prstGeom>
              <a:blipFill>
                <a:blip r:embed="rId2"/>
                <a:stretch>
                  <a:fillRect t="-105405" r="-4545" b="-155405"/>
                </a:stretch>
              </a:blipFill>
            </p:spPr>
            <p:txBody>
              <a:bodyPr/>
              <a:lstStyle/>
              <a:p>
                <a:r>
                  <a:rPr lang="en-US">
                    <a:noFill/>
                  </a:rPr>
                  <a:t> </a:t>
                </a:r>
              </a:p>
            </p:txBody>
          </p:sp>
        </mc:Fallback>
      </mc:AlternateContent>
      <p:sp>
        <p:nvSpPr>
          <p:cNvPr id="6" name="Rectangle 5"/>
          <p:cNvSpPr/>
          <p:nvPr/>
        </p:nvSpPr>
        <p:spPr>
          <a:xfrm>
            <a:off x="2964439" y="1618824"/>
            <a:ext cx="6077305" cy="461665"/>
          </a:xfrm>
          <a:prstGeom prst="rect">
            <a:avLst/>
          </a:prstGeom>
        </p:spPr>
        <p:txBody>
          <a:bodyPr wrap="none">
            <a:spAutoFit/>
          </a:bodyPr>
          <a:lstStyle/>
          <a:p>
            <a:pPr algn="r" rtl="1"/>
            <a:r>
              <a:rPr lang="fa-IR" sz="2400" dirty="0">
                <a:solidFill>
                  <a:prstClr val="black"/>
                </a:solidFill>
                <a:cs typeface="B Zar" panose="00000400000000000000" pitchFamily="2" charset="-78"/>
              </a:rPr>
              <a:t>4- اطلاعات فیشر کوانتومی با سقف محدب واریانس برابر است:</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174443" y="2180736"/>
                <a:ext cx="9769149" cy="83926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i="1">
                          <a:solidFill>
                            <a:prstClr val="black"/>
                          </a:solidFill>
                          <a:latin typeface="Cambria Math" panose="02040503050406030204" pitchFamily="18" charset="0"/>
                          <a:ea typeface="Cambria Math" panose="02040503050406030204" pitchFamily="18" charset="0"/>
                        </a:rPr>
                        <m:t>=</m:t>
                      </m:r>
                      <m:func>
                        <m:funcPr>
                          <m:ctrlPr>
                            <a:rPr lang="en-US" sz="2000" i="1" smtClean="0">
                              <a:solidFill>
                                <a:prstClr val="black"/>
                              </a:solidFill>
                              <a:latin typeface="Cambria Math" panose="02040503050406030204" pitchFamily="18" charset="0"/>
                              <a:ea typeface="Cambria Math" panose="02040503050406030204" pitchFamily="18" charset="0"/>
                            </a:rPr>
                          </m:ctrlPr>
                        </m:funcPr>
                        <m:fName>
                          <m:limLow>
                            <m:limLowPr>
                              <m:ctrlPr>
                                <a:rPr lang="en-US" sz="2000" i="1" smtClean="0">
                                  <a:solidFill>
                                    <a:prstClr val="black"/>
                                  </a:solidFill>
                                  <a:latin typeface="Cambria Math" panose="02040503050406030204" pitchFamily="18" charset="0"/>
                                  <a:ea typeface="Cambria Math" panose="02040503050406030204" pitchFamily="18" charset="0"/>
                                </a:rPr>
                              </m:ctrlPr>
                            </m:limLowPr>
                            <m:e>
                              <m:r>
                                <m:rPr>
                                  <m:sty m:val="p"/>
                                </m:rPr>
                                <a:rPr lang="en-US" sz="2000" b="0" i="0" smtClean="0">
                                  <a:solidFill>
                                    <a:prstClr val="black"/>
                                  </a:solidFill>
                                  <a:latin typeface="Cambria Math" panose="02040503050406030204" pitchFamily="18" charset="0"/>
                                  <a:ea typeface="Cambria Math" panose="02040503050406030204" pitchFamily="18" charset="0"/>
                                </a:rPr>
                                <m:t>inf</m:t>
                              </m:r>
                            </m:e>
                            <m:lim>
                              <m:d>
                                <m:dPr>
                                  <m:begChr m:val="{"/>
                                  <m:endChr m:val="}"/>
                                  <m:ctrlPr>
                                    <a:rPr lang="en-US" sz="2000" i="1" smtClean="0">
                                      <a:solidFill>
                                        <a:prstClr val="black"/>
                                      </a:solidFill>
                                      <a:latin typeface="Cambria Math" panose="02040503050406030204" pitchFamily="18" charset="0"/>
                                      <a:ea typeface="Cambria Math" panose="02040503050406030204" pitchFamily="18" charset="0"/>
                                    </a:rPr>
                                  </m:ctrlPr>
                                </m:dPr>
                                <m:e>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𝑝</m:t>
                                      </m:r>
                                    </m:e>
                                    <m:sub>
                                      <m:r>
                                        <a:rPr lang="en-US" sz="2000" b="0" i="1" smtClean="0">
                                          <a:solidFill>
                                            <a:prstClr val="black"/>
                                          </a:solidFill>
                                          <a:latin typeface="Cambria Math" panose="02040503050406030204" pitchFamily="18" charset="0"/>
                                          <a:ea typeface="Cambria Math" panose="02040503050406030204" pitchFamily="18" charset="0"/>
                                        </a:rPr>
                                        <m:t>𝑘</m:t>
                                      </m:r>
                                    </m:sub>
                                  </m:sSub>
                                  <m:r>
                                    <a:rPr lang="en-US" sz="2000" b="0" i="1" smtClean="0">
                                      <a:solidFill>
                                        <a:prstClr val="black"/>
                                      </a:solidFill>
                                      <a:latin typeface="Cambria Math" panose="02040503050406030204" pitchFamily="18" charset="0"/>
                                      <a:ea typeface="Cambria Math" panose="02040503050406030204" pitchFamily="18" charset="0"/>
                                    </a:rPr>
                                    <m:t>, </m:t>
                                  </m:r>
                                  <m:sSub>
                                    <m:sSubPr>
                                      <m:ctrlPr>
                                        <a:rPr lang="en-US" sz="2000" b="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𝜓</m:t>
                                      </m:r>
                                    </m:e>
                                    <m:sub>
                                      <m:r>
                                        <a:rPr lang="en-US" sz="2000" b="0" i="1" smtClean="0">
                                          <a:solidFill>
                                            <a:prstClr val="black"/>
                                          </a:solidFill>
                                          <a:latin typeface="Cambria Math" panose="02040503050406030204" pitchFamily="18" charset="0"/>
                                          <a:ea typeface="Cambria Math" panose="02040503050406030204" pitchFamily="18" charset="0"/>
                                        </a:rPr>
                                        <m:t>𝑘</m:t>
                                      </m:r>
                                    </m:sub>
                                  </m:sSub>
                                </m:e>
                              </m:d>
                            </m:lim>
                          </m:limLow>
                        </m:fName>
                        <m:e>
                          <m:nary>
                            <m:naryPr>
                              <m:chr m:val="∑"/>
                              <m:limLoc m:val="subSup"/>
                              <m:supHide m:val="on"/>
                              <m:ctrlPr>
                                <a:rPr lang="en-US" sz="2000" i="1" smtClean="0">
                                  <a:solidFill>
                                    <a:prstClr val="black"/>
                                  </a:solidFill>
                                  <a:latin typeface="Cambria Math" panose="02040503050406030204" pitchFamily="18" charset="0"/>
                                  <a:ea typeface="Cambria Math" panose="02040503050406030204" pitchFamily="18" charset="0"/>
                                </a:rPr>
                              </m:ctrlPr>
                            </m:naryPr>
                            <m:sub>
                              <m:r>
                                <m:rPr>
                                  <m:brk m:alnAt="9"/>
                                </m:rPr>
                                <a:rPr lang="en-US" sz="2000" b="0" i="1" smtClean="0">
                                  <a:solidFill>
                                    <a:prstClr val="black"/>
                                  </a:solidFill>
                                  <a:latin typeface="Cambria Math" panose="02040503050406030204" pitchFamily="18" charset="0"/>
                                  <a:ea typeface="Cambria Math" panose="02040503050406030204" pitchFamily="18" charset="0"/>
                                </a:rPr>
                                <m:t>𝑘</m:t>
                              </m:r>
                            </m:sub>
                            <m:sup/>
                            <m:e>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b="0" i="1" smtClean="0">
                                      <a:solidFill>
                                        <a:prstClr val="black"/>
                                      </a:solidFill>
                                      <a:latin typeface="Cambria Math" panose="02040503050406030204" pitchFamily="18" charset="0"/>
                                      <a:ea typeface="Cambria Math" panose="02040503050406030204" pitchFamily="18" charset="0"/>
                                    </a:rPr>
                                    <m:t>𝑝</m:t>
                                  </m:r>
                                </m:e>
                                <m:sub>
                                  <m:r>
                                    <a:rPr lang="en-US" sz="2000" b="0" i="1" smtClean="0">
                                      <a:solidFill>
                                        <a:prstClr val="black"/>
                                      </a:solidFill>
                                      <a:latin typeface="Cambria Math" panose="02040503050406030204" pitchFamily="18" charset="0"/>
                                      <a:ea typeface="Cambria Math" panose="02040503050406030204" pitchFamily="18" charset="0"/>
                                    </a:rPr>
                                    <m:t>𝑘</m:t>
                                  </m:r>
                                </m:sub>
                              </m:sSub>
                              <m:sSubSup>
                                <m:sSubSupPr>
                                  <m:ctrlPr>
                                    <a:rPr lang="en-US" sz="2000" i="1">
                                      <a:solidFill>
                                        <a:prstClr val="black"/>
                                      </a:solidFill>
                                      <a:latin typeface="Cambria Math" panose="02040503050406030204" pitchFamily="18" charset="0"/>
                                      <a:ea typeface="Cambria Math" panose="02040503050406030204" pitchFamily="18" charset="0"/>
                                    </a:rPr>
                                  </m:ctrlPr>
                                </m:sSubSupPr>
                                <m:e>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m:t>
                                      </m:r>
                                      <m:r>
                                        <a:rPr lang="en-US" sz="2000" i="1">
                                          <a:solidFill>
                                            <a:prstClr val="black"/>
                                          </a:solidFill>
                                          <a:latin typeface="Cambria Math" panose="02040503050406030204" pitchFamily="18" charset="0"/>
                                          <a:ea typeface="Cambria Math" panose="02040503050406030204" pitchFamily="18" charset="0"/>
                                        </a:rPr>
                                        <m:t>𝐴</m:t>
                                      </m:r>
                                    </m:e>
                                  </m:d>
                                </m:e>
                                <m:sub>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i="1" smtClean="0">
                                          <a:solidFill>
                                            <a:prstClr val="black"/>
                                          </a:solidFill>
                                          <a:latin typeface="Cambria Math" panose="02040503050406030204" pitchFamily="18" charset="0"/>
                                          <a:ea typeface="Cambria Math" panose="02040503050406030204" pitchFamily="18" charset="0"/>
                                        </a:rPr>
                                        <m:t>𝜓</m:t>
                                      </m:r>
                                    </m:e>
                                    <m:sub>
                                      <m:r>
                                        <a:rPr lang="en-US" sz="2000" b="0" i="1" smtClean="0">
                                          <a:solidFill>
                                            <a:prstClr val="black"/>
                                          </a:solidFill>
                                          <a:latin typeface="Cambria Math" panose="02040503050406030204" pitchFamily="18" charset="0"/>
                                          <a:ea typeface="Cambria Math" panose="02040503050406030204" pitchFamily="18" charset="0"/>
                                        </a:rPr>
                                        <m:t>𝑘</m:t>
                                      </m:r>
                                    </m:sub>
                                  </m:sSub>
                                </m:sub>
                                <m:sup>
                                  <m:r>
                                    <a:rPr lang="en-US" sz="2000" i="1">
                                      <a:solidFill>
                                        <a:prstClr val="black"/>
                                      </a:solidFill>
                                      <a:latin typeface="Cambria Math" panose="02040503050406030204" pitchFamily="18" charset="0"/>
                                      <a:ea typeface="Cambria Math" panose="02040503050406030204" pitchFamily="18" charset="0"/>
                                    </a:rPr>
                                    <m:t>2</m:t>
                                  </m:r>
                                </m:sup>
                              </m:sSubSup>
                            </m:e>
                          </m:nary>
                        </m:e>
                      </m:func>
                      <m:r>
                        <a:rPr lang="en-US" sz="2000" b="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sSup>
                                <m:sSupPr>
                                  <m:ctrlPr>
                                    <a:rPr lang="en-US" sz="2000" i="1">
                                      <a:solidFill>
                                        <a:prstClr val="black"/>
                                      </a:solidFill>
                                      <a:latin typeface="Cambria Math" panose="02040503050406030204" pitchFamily="18" charset="0"/>
                                      <a:ea typeface="Cambria Math" panose="02040503050406030204" pitchFamily="18" charset="0"/>
                                    </a:rPr>
                                  </m:ctrlPr>
                                </m:sSupPr>
                                <m:e>
                                  <m:r>
                                    <a:rPr lang="en-US" sz="2000" i="1">
                                      <a:solidFill>
                                        <a:prstClr val="black"/>
                                      </a:solidFill>
                                      <a:latin typeface="Cambria Math" panose="02040503050406030204" pitchFamily="18" charset="0"/>
                                      <a:ea typeface="Cambria Math" panose="02040503050406030204" pitchFamily="18" charset="0"/>
                                    </a:rPr>
                                    <m:t>𝐴</m:t>
                                  </m:r>
                                </m:e>
                                <m:sup>
                                  <m:r>
                                    <a:rPr lang="en-US" sz="2000" i="1">
                                      <a:solidFill>
                                        <a:prstClr val="black"/>
                                      </a:solidFill>
                                      <a:latin typeface="Cambria Math" panose="02040503050406030204" pitchFamily="18" charset="0"/>
                                      <a:ea typeface="Cambria Math" panose="02040503050406030204" pitchFamily="18" charset="0"/>
                                    </a:rPr>
                                    <m:t>2</m:t>
                                  </m:r>
                                </m:sup>
                              </m:sSup>
                            </m:e>
                          </m:d>
                        </m:e>
                        <m:sub>
                          <m:r>
                            <a:rPr lang="en-US" sz="2000" i="1">
                              <a:solidFill>
                                <a:prstClr val="black"/>
                              </a:solidFill>
                              <a:latin typeface="Cambria Math" panose="02040503050406030204" pitchFamily="18" charset="0"/>
                              <a:ea typeface="Cambria Math" panose="02040503050406030204" pitchFamily="18" charset="0"/>
                            </a:rPr>
                            <m:t>𝜌</m:t>
                          </m:r>
                        </m:sub>
                      </m:sSub>
                      <m:r>
                        <a:rPr lang="en-US" sz="2000" i="1">
                          <a:solidFill>
                            <a:prstClr val="black"/>
                          </a:solidFill>
                          <a:latin typeface="Cambria Math" panose="02040503050406030204" pitchFamily="18" charset="0"/>
                          <a:ea typeface="Cambria Math" panose="02040503050406030204" pitchFamily="18" charset="0"/>
                        </a:rPr>
                        <m:t>−</m:t>
                      </m:r>
                      <m:func>
                        <m:funcPr>
                          <m:ctrlPr>
                            <a:rPr lang="en-US" sz="2000" i="1">
                              <a:solidFill>
                                <a:prstClr val="black"/>
                              </a:solidFill>
                              <a:latin typeface="Cambria Math" panose="02040503050406030204" pitchFamily="18" charset="0"/>
                              <a:ea typeface="Cambria Math" panose="02040503050406030204" pitchFamily="18" charset="0"/>
                            </a:rPr>
                          </m:ctrlPr>
                        </m:funcPr>
                        <m:fName>
                          <m:limLow>
                            <m:limLowPr>
                              <m:ctrlPr>
                                <a:rPr lang="en-US" sz="2000" i="1">
                                  <a:solidFill>
                                    <a:prstClr val="black"/>
                                  </a:solidFill>
                                  <a:latin typeface="Cambria Math" panose="02040503050406030204" pitchFamily="18" charset="0"/>
                                  <a:ea typeface="Cambria Math" panose="02040503050406030204" pitchFamily="18" charset="0"/>
                                </a:rPr>
                              </m:ctrlPr>
                            </m:limLowPr>
                            <m:e>
                              <m:r>
                                <m:rPr>
                                  <m:sty m:val="p"/>
                                </m:rPr>
                                <a:rPr lang="en-US" sz="2000" b="0" i="0" smtClean="0">
                                  <a:solidFill>
                                    <a:prstClr val="black"/>
                                  </a:solidFill>
                                  <a:latin typeface="Cambria Math" panose="02040503050406030204" pitchFamily="18" charset="0"/>
                                  <a:ea typeface="Cambria Math" panose="02040503050406030204" pitchFamily="18" charset="0"/>
                                </a:rPr>
                                <m:t>sup</m:t>
                              </m:r>
                            </m:e>
                            <m:lim>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𝑝</m:t>
                                      </m:r>
                                    </m:e>
                                    <m:sub>
                                      <m:r>
                                        <a:rPr lang="en-US" sz="2000" i="1">
                                          <a:solidFill>
                                            <a:prstClr val="black"/>
                                          </a:solidFill>
                                          <a:latin typeface="Cambria Math" panose="02040503050406030204" pitchFamily="18" charset="0"/>
                                          <a:ea typeface="Cambria Math" panose="02040503050406030204" pitchFamily="18" charset="0"/>
                                        </a:rPr>
                                        <m:t>𝑘</m:t>
                                      </m:r>
                                    </m:sub>
                                  </m:sSub>
                                  <m:r>
                                    <a:rPr lang="en-US" sz="2000" i="1">
                                      <a:solidFill>
                                        <a:prstClr val="black"/>
                                      </a:solidFill>
                                      <a:latin typeface="Cambria Math" panose="02040503050406030204" pitchFamily="18" charset="0"/>
                                      <a:ea typeface="Cambria Math" panose="02040503050406030204" pitchFamily="18" charset="0"/>
                                    </a:rPr>
                                    <m:t>, </m:t>
                                  </m:r>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𝜓</m:t>
                                      </m:r>
                                    </m:e>
                                    <m:sub>
                                      <m:r>
                                        <a:rPr lang="en-US" sz="2000" i="1">
                                          <a:solidFill>
                                            <a:prstClr val="black"/>
                                          </a:solidFill>
                                          <a:latin typeface="Cambria Math" panose="02040503050406030204" pitchFamily="18" charset="0"/>
                                          <a:ea typeface="Cambria Math" panose="02040503050406030204" pitchFamily="18" charset="0"/>
                                        </a:rPr>
                                        <m:t>𝑘</m:t>
                                      </m:r>
                                    </m:sub>
                                  </m:sSub>
                                </m:e>
                              </m:d>
                            </m:lim>
                          </m:limLow>
                        </m:fName>
                        <m:e>
                          <m:nary>
                            <m:naryPr>
                              <m:chr m:val="∑"/>
                              <m:limLoc m:val="subSup"/>
                              <m:supHide m:val="on"/>
                              <m:ctrlPr>
                                <a:rPr lang="en-US" sz="2000" i="1">
                                  <a:solidFill>
                                    <a:prstClr val="black"/>
                                  </a:solidFill>
                                  <a:latin typeface="Cambria Math" panose="02040503050406030204" pitchFamily="18" charset="0"/>
                                  <a:ea typeface="Cambria Math" panose="02040503050406030204" pitchFamily="18" charset="0"/>
                                </a:rPr>
                              </m:ctrlPr>
                            </m:naryPr>
                            <m:sub>
                              <m:r>
                                <m:rPr>
                                  <m:brk m:alnAt="9"/>
                                </m:rPr>
                                <a:rPr lang="en-US" sz="2000" i="1">
                                  <a:solidFill>
                                    <a:prstClr val="black"/>
                                  </a:solidFill>
                                  <a:latin typeface="Cambria Math" panose="02040503050406030204" pitchFamily="18" charset="0"/>
                                  <a:ea typeface="Cambria Math" panose="02040503050406030204" pitchFamily="18" charset="0"/>
                                </a:rPr>
                                <m:t>𝑘</m:t>
                              </m:r>
                            </m:sub>
                            <m:sup/>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𝑝</m:t>
                                  </m:r>
                                </m:e>
                                <m:sub>
                                  <m:r>
                                    <a:rPr lang="en-US" sz="2000" i="1">
                                      <a:solidFill>
                                        <a:prstClr val="black"/>
                                      </a:solidFill>
                                      <a:latin typeface="Cambria Math" panose="02040503050406030204" pitchFamily="18" charset="0"/>
                                      <a:ea typeface="Cambria Math" panose="02040503050406030204" pitchFamily="18" charset="0"/>
                                    </a:rPr>
                                    <m:t>𝑘</m:t>
                                  </m:r>
                                </m:sub>
                              </m:sSub>
                              <m:sSub>
                                <m:sSubPr>
                                  <m:ctrlPr>
                                    <a:rPr lang="en-US" sz="2000" i="1">
                                      <a:solidFill>
                                        <a:prstClr val="black"/>
                                      </a:solidFill>
                                      <a:latin typeface="Cambria Math" panose="02040503050406030204" pitchFamily="18" charset="0"/>
                                      <a:ea typeface="Cambria Math" panose="02040503050406030204" pitchFamily="18" charset="0"/>
                                    </a:rPr>
                                  </m:ctrlPr>
                                </m:sSub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sSup>
                                        <m:sSupPr>
                                          <m:ctrlPr>
                                            <a:rPr lang="en-US" sz="2000" i="1">
                                              <a:solidFill>
                                                <a:prstClr val="black"/>
                                              </a:solidFill>
                                              <a:latin typeface="Cambria Math" panose="02040503050406030204" pitchFamily="18" charset="0"/>
                                              <a:ea typeface="Cambria Math" panose="02040503050406030204" pitchFamily="18" charset="0"/>
                                            </a:rPr>
                                          </m:ctrlPr>
                                        </m:sSupPr>
                                        <m:e>
                                          <m:r>
                                            <a:rPr lang="en-US" sz="2000" i="1">
                                              <a:solidFill>
                                                <a:prstClr val="black"/>
                                              </a:solidFill>
                                              <a:latin typeface="Cambria Math" panose="02040503050406030204" pitchFamily="18" charset="0"/>
                                              <a:ea typeface="Cambria Math" panose="02040503050406030204" pitchFamily="18" charset="0"/>
                                            </a:rPr>
                                            <m:t>𝐴</m:t>
                                          </m:r>
                                        </m:e>
                                        <m:sup>
                                          <m:r>
                                            <a:rPr lang="en-US" sz="2000" i="1">
                                              <a:solidFill>
                                                <a:prstClr val="black"/>
                                              </a:solidFill>
                                              <a:latin typeface="Cambria Math" panose="02040503050406030204" pitchFamily="18" charset="0"/>
                                              <a:ea typeface="Cambria Math" panose="02040503050406030204" pitchFamily="18" charset="0"/>
                                            </a:rPr>
                                            <m:t>2</m:t>
                                          </m:r>
                                        </m:sup>
                                      </m:sSup>
                                    </m:e>
                                  </m:d>
                                </m:e>
                                <m:sub>
                                  <m:sSub>
                                    <m:sSubPr>
                                      <m:ctrlPr>
                                        <a:rPr lang="en-US" sz="2000" i="1" smtClean="0">
                                          <a:solidFill>
                                            <a:prstClr val="black"/>
                                          </a:solidFill>
                                          <a:latin typeface="Cambria Math" panose="02040503050406030204" pitchFamily="18" charset="0"/>
                                          <a:ea typeface="Cambria Math" panose="02040503050406030204" pitchFamily="18" charset="0"/>
                                        </a:rPr>
                                      </m:ctrlPr>
                                    </m:sSubPr>
                                    <m:e>
                                      <m:r>
                                        <a:rPr lang="en-US" sz="2000" i="1" smtClean="0">
                                          <a:solidFill>
                                            <a:prstClr val="black"/>
                                          </a:solidFill>
                                          <a:latin typeface="Cambria Math" panose="02040503050406030204" pitchFamily="18" charset="0"/>
                                          <a:ea typeface="Cambria Math" panose="02040503050406030204" pitchFamily="18" charset="0"/>
                                        </a:rPr>
                                        <m:t>𝜓</m:t>
                                      </m:r>
                                    </m:e>
                                    <m:sub>
                                      <m:r>
                                        <a:rPr lang="en-US" sz="2000" b="0" i="1" smtClean="0">
                                          <a:solidFill>
                                            <a:prstClr val="black"/>
                                          </a:solidFill>
                                          <a:latin typeface="Cambria Math" panose="02040503050406030204" pitchFamily="18" charset="0"/>
                                          <a:ea typeface="Cambria Math" panose="02040503050406030204" pitchFamily="18" charset="0"/>
                                        </a:rPr>
                                        <m:t>𝑘</m:t>
                                      </m:r>
                                    </m:sub>
                                  </m:sSub>
                                </m:sub>
                              </m:sSub>
                            </m:e>
                          </m:nary>
                        </m:e>
                      </m:func>
                      <m:r>
                        <a:rPr lang="en-US" sz="2000" b="0" i="1" smtClean="0">
                          <a:solidFill>
                            <a:prstClr val="black"/>
                          </a:solidFill>
                          <a:latin typeface="Cambria Math" panose="02040503050406030204" pitchFamily="18" charset="0"/>
                          <a:ea typeface="Cambria Math" panose="02040503050406030204" pitchFamily="18" charset="0"/>
                        </a:rPr>
                        <m:t> ;   </m:t>
                      </m:r>
                      <m:r>
                        <a:rPr lang="fa-IR"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𝜌</m:t>
                      </m:r>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m:t>
                      </m:r>
                      <m:nary>
                        <m:naryPr>
                          <m:chr m:val="∑"/>
                          <m:supHide m:val="on"/>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naryPr>
                        <m:sub>
                          <m:r>
                            <m:rPr>
                              <m:brk m:alnAt="7"/>
                            </m:r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up/>
                        <m:e>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𝑝</m:t>
                              </m:r>
                            </m:e>
                            <m: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d>
                            <m:dPr>
                              <m:begChr m:val="|"/>
                              <m:endChr m:val=""/>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dPr>
                                <m:e>
                                  <m:sSub>
                                    <m:sSubPr>
                                      <m:ctrlPr>
                                        <a:rPr lang="en-US" sz="200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𝜓</m:t>
                                      </m:r>
                                    </m:e>
                                    <m:sub>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e>
                              </m:d>
                              <m:d>
                                <m:dPr>
                                  <m:begChr m:val=""/>
                                  <m:endChr m:val="|"/>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dPr>
                                    <m:e>
                                      <m:sSub>
                                        <m:sSubPr>
                                          <m:ctrlPr>
                                            <a:rPr lang="en-US" sz="200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𝜓</m:t>
                                          </m:r>
                                        </m:e>
                                        <m:sub>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e>
                                  </m:d>
                                </m:e>
                              </m:d>
                            </m:e>
                          </m:d>
                        </m:e>
                      </m:nary>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74443" y="2180736"/>
                <a:ext cx="9769149" cy="83926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57839" y="3220890"/>
                <a:ext cx="8183905" cy="830997"/>
              </a:xfrm>
              <a:prstGeom prst="rect">
                <a:avLst/>
              </a:prstGeom>
            </p:spPr>
            <p:txBody>
              <a:bodyPr wrap="square">
                <a:spAutoFit/>
              </a:bodyPr>
              <a:lstStyle/>
              <a:p>
                <a:pPr algn="r" rtl="1"/>
                <a:r>
                  <a:rPr lang="fa-IR" sz="2400" dirty="0">
                    <a:solidFill>
                      <a:prstClr val="black"/>
                    </a:solidFill>
                    <a:cs typeface="B Zar" panose="00000400000000000000" pitchFamily="2" charset="-78"/>
                  </a:rPr>
                  <a:t>پس به ازای هر تجزیة دلخواه حالت </a:t>
                </a:r>
                <a14:m>
                  <m:oMath xmlns:m="http://schemas.openxmlformats.org/officeDocument/2006/math">
                    <m:r>
                      <a:rPr lang="fa-IR"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𝜌</m:t>
                    </m:r>
                  </m:oMath>
                </a14:m>
                <a:r>
                  <a:rPr lang="fa-IR" sz="2400" dirty="0">
                    <a:solidFill>
                      <a:prstClr val="black"/>
                    </a:solidFill>
                    <a:cs typeface="B Zar" panose="00000400000000000000" pitchFamily="2" charset="-78"/>
                  </a:rPr>
                  <a:t> ،اطلاعات فیشر کوانتومی نامساوی زیر را برآورده می کند:</a:t>
                </a:r>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857839" y="3220890"/>
                <a:ext cx="8183905" cy="830997"/>
              </a:xfrm>
              <a:prstGeom prst="rect">
                <a:avLst/>
              </a:prstGeom>
              <a:blipFill>
                <a:blip r:embed="rId4"/>
                <a:stretch>
                  <a:fillRect t="-4380" r="-1118" b="-189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464704" y="4052634"/>
                <a:ext cx="3765518" cy="66133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prstClr val="black"/>
                          </a:solidFill>
                          <a:latin typeface="Cambria Math" panose="02040503050406030204" pitchFamily="18" charset="0"/>
                          <a:ea typeface="Cambria Math" panose="02040503050406030204" pitchFamily="18" charset="0"/>
                        </a:rPr>
                        <m:t>𝐹</m:t>
                      </m:r>
                      <m:d>
                        <m:dPr>
                          <m:ctrlPr>
                            <a:rPr lang="en-US" sz="2000" i="1">
                              <a:solidFill>
                                <a:prstClr val="black"/>
                              </a:solidFill>
                              <a:latin typeface="Cambria Math" panose="02040503050406030204" pitchFamily="18" charset="0"/>
                              <a:ea typeface="Cambria Math" panose="02040503050406030204" pitchFamily="18" charset="0"/>
                            </a:rPr>
                          </m:ctrlPr>
                        </m:dPr>
                        <m:e>
                          <m:r>
                            <a:rPr lang="en-US" sz="2000" i="1">
                              <a:solidFill>
                                <a:prstClr val="black"/>
                              </a:solidFill>
                              <a:latin typeface="Cambria Math" panose="02040503050406030204" pitchFamily="18" charset="0"/>
                              <a:ea typeface="Cambria Math" panose="02040503050406030204" pitchFamily="18" charset="0"/>
                            </a:rPr>
                            <m:t>𝜌</m:t>
                          </m:r>
                          <m:r>
                            <a:rPr lang="en-US" sz="2000" i="1">
                              <a:solidFill>
                                <a:prstClr val="black"/>
                              </a:solidFill>
                              <a:latin typeface="Cambria Math" panose="02040503050406030204" pitchFamily="18" charset="0"/>
                              <a:ea typeface="Cambria Math" panose="02040503050406030204" pitchFamily="18" charset="0"/>
                            </a:rPr>
                            <m:t>, </m:t>
                          </m:r>
                          <m:r>
                            <a:rPr lang="en-US" sz="2000" i="1">
                              <a:solidFill>
                                <a:prstClr val="black"/>
                              </a:solidFill>
                              <a:latin typeface="Cambria Math" panose="02040503050406030204" pitchFamily="18" charset="0"/>
                              <a:ea typeface="Cambria Math" panose="02040503050406030204" pitchFamily="18" charset="0"/>
                            </a:rPr>
                            <m:t>𝐴</m:t>
                          </m:r>
                        </m:e>
                      </m:d>
                      <m:r>
                        <a:rPr lang="en-US" sz="2000" i="1" smtClean="0">
                          <a:solidFill>
                            <a:prstClr val="black"/>
                          </a:solidFill>
                          <a:latin typeface="Cambria Math" panose="02040503050406030204" pitchFamily="18" charset="0"/>
                          <a:ea typeface="Cambria Math" panose="02040503050406030204" pitchFamily="18" charset="0"/>
                        </a:rPr>
                        <m:t>≤</m:t>
                      </m:r>
                      <m:sSub>
                        <m:sSubPr>
                          <m:ctrlPr>
                            <a:rPr lang="en-US" sz="2000" i="1">
                              <a:solidFill>
                                <a:prstClr val="black"/>
                              </a:solidFill>
                              <a:latin typeface="Cambria Math" panose="02040503050406030204" pitchFamily="18" charset="0"/>
                              <a:ea typeface="Cambria Math" panose="02040503050406030204" pitchFamily="18" charset="0"/>
                            </a:rPr>
                          </m:ctrlPr>
                        </m:sSub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sSup>
                                <m:sSupPr>
                                  <m:ctrlPr>
                                    <a:rPr lang="en-US" sz="2000" i="1">
                                      <a:solidFill>
                                        <a:prstClr val="black"/>
                                      </a:solidFill>
                                      <a:latin typeface="Cambria Math" panose="02040503050406030204" pitchFamily="18" charset="0"/>
                                      <a:ea typeface="Cambria Math" panose="02040503050406030204" pitchFamily="18" charset="0"/>
                                    </a:rPr>
                                  </m:ctrlPr>
                                </m:sSupPr>
                                <m:e>
                                  <m:r>
                                    <a:rPr lang="en-US" sz="2000" i="1">
                                      <a:solidFill>
                                        <a:prstClr val="black"/>
                                      </a:solidFill>
                                      <a:latin typeface="Cambria Math" panose="02040503050406030204" pitchFamily="18" charset="0"/>
                                      <a:ea typeface="Cambria Math" panose="02040503050406030204" pitchFamily="18" charset="0"/>
                                    </a:rPr>
                                    <m:t>𝐴</m:t>
                                  </m:r>
                                </m:e>
                                <m:sup>
                                  <m:r>
                                    <a:rPr lang="en-US" sz="2000" i="1">
                                      <a:solidFill>
                                        <a:prstClr val="black"/>
                                      </a:solidFill>
                                      <a:latin typeface="Cambria Math" panose="02040503050406030204" pitchFamily="18" charset="0"/>
                                      <a:ea typeface="Cambria Math" panose="02040503050406030204" pitchFamily="18" charset="0"/>
                                    </a:rPr>
                                    <m:t>2</m:t>
                                  </m:r>
                                </m:sup>
                              </m:sSup>
                            </m:e>
                          </m:d>
                        </m:e>
                        <m:sub>
                          <m:r>
                            <a:rPr lang="en-US" sz="2000" i="1">
                              <a:solidFill>
                                <a:prstClr val="black"/>
                              </a:solidFill>
                              <a:latin typeface="Cambria Math" panose="02040503050406030204" pitchFamily="18" charset="0"/>
                              <a:ea typeface="Cambria Math" panose="02040503050406030204" pitchFamily="18" charset="0"/>
                            </a:rPr>
                            <m:t>𝜌</m:t>
                          </m:r>
                        </m:sub>
                      </m:sSub>
                      <m:r>
                        <a:rPr lang="en-US" sz="2000" b="0" i="1" smtClean="0">
                          <a:solidFill>
                            <a:prstClr val="black"/>
                          </a:solidFill>
                          <a:latin typeface="Cambria Math" panose="02040503050406030204" pitchFamily="18" charset="0"/>
                          <a:ea typeface="Cambria Math" panose="02040503050406030204" pitchFamily="18" charset="0"/>
                        </a:rPr>
                        <m:t>−</m:t>
                      </m:r>
                      <m:nary>
                        <m:naryPr>
                          <m:chr m:val="∑"/>
                          <m:limLoc m:val="subSup"/>
                          <m:supHide m:val="on"/>
                          <m:ctrlPr>
                            <a:rPr lang="en-US" sz="2000" i="1">
                              <a:solidFill>
                                <a:prstClr val="black"/>
                              </a:solidFill>
                              <a:latin typeface="Cambria Math" panose="02040503050406030204" pitchFamily="18" charset="0"/>
                              <a:ea typeface="Cambria Math" panose="02040503050406030204" pitchFamily="18" charset="0"/>
                            </a:rPr>
                          </m:ctrlPr>
                        </m:naryPr>
                        <m:sub>
                          <m:r>
                            <m:rPr>
                              <m:brk m:alnAt="9"/>
                            </m:rPr>
                            <a:rPr lang="en-US" sz="2000" i="1">
                              <a:solidFill>
                                <a:prstClr val="black"/>
                              </a:solidFill>
                              <a:latin typeface="Cambria Math" panose="02040503050406030204" pitchFamily="18" charset="0"/>
                              <a:ea typeface="Cambria Math" panose="02040503050406030204" pitchFamily="18" charset="0"/>
                            </a:rPr>
                            <m:t>𝑘</m:t>
                          </m:r>
                        </m:sub>
                        <m:sup/>
                        <m:e>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𝑝</m:t>
                              </m:r>
                            </m:e>
                            <m:sub>
                              <m:r>
                                <a:rPr lang="en-US" sz="2000" i="1">
                                  <a:solidFill>
                                    <a:prstClr val="black"/>
                                  </a:solidFill>
                                  <a:latin typeface="Cambria Math" panose="02040503050406030204" pitchFamily="18" charset="0"/>
                                  <a:ea typeface="Cambria Math" panose="02040503050406030204" pitchFamily="18" charset="0"/>
                                </a:rPr>
                                <m:t>𝑘</m:t>
                              </m:r>
                            </m:sub>
                          </m:sSub>
                          <m:sSub>
                            <m:sSubPr>
                              <m:ctrlPr>
                                <a:rPr lang="en-US" sz="2000" i="1">
                                  <a:solidFill>
                                    <a:prstClr val="black"/>
                                  </a:solidFill>
                                  <a:latin typeface="Cambria Math" panose="02040503050406030204" pitchFamily="18" charset="0"/>
                                  <a:ea typeface="Cambria Math" panose="02040503050406030204" pitchFamily="18" charset="0"/>
                                </a:rPr>
                              </m:ctrlPr>
                            </m:sSubPr>
                            <m:e>
                              <m:d>
                                <m:dPr>
                                  <m:begChr m:val="⟨"/>
                                  <m:endChr m:val="⟩"/>
                                  <m:ctrlPr>
                                    <a:rPr lang="en-US" sz="2000" i="1">
                                      <a:solidFill>
                                        <a:prstClr val="black"/>
                                      </a:solidFill>
                                      <a:latin typeface="Cambria Math" panose="02040503050406030204" pitchFamily="18" charset="0"/>
                                      <a:ea typeface="Cambria Math" panose="02040503050406030204" pitchFamily="18" charset="0"/>
                                    </a:rPr>
                                  </m:ctrlPr>
                                </m:dPr>
                                <m:e>
                                  <m:sSup>
                                    <m:sSupPr>
                                      <m:ctrlPr>
                                        <a:rPr lang="en-US" sz="2000" i="1">
                                          <a:solidFill>
                                            <a:prstClr val="black"/>
                                          </a:solidFill>
                                          <a:latin typeface="Cambria Math" panose="02040503050406030204" pitchFamily="18" charset="0"/>
                                          <a:ea typeface="Cambria Math" panose="02040503050406030204" pitchFamily="18" charset="0"/>
                                        </a:rPr>
                                      </m:ctrlPr>
                                    </m:sSupPr>
                                    <m:e>
                                      <m:r>
                                        <a:rPr lang="en-US" sz="2000" i="1">
                                          <a:solidFill>
                                            <a:prstClr val="black"/>
                                          </a:solidFill>
                                          <a:latin typeface="Cambria Math" panose="02040503050406030204" pitchFamily="18" charset="0"/>
                                          <a:ea typeface="Cambria Math" panose="02040503050406030204" pitchFamily="18" charset="0"/>
                                        </a:rPr>
                                        <m:t>𝐴</m:t>
                                      </m:r>
                                    </m:e>
                                    <m:sup>
                                      <m:r>
                                        <a:rPr lang="en-US" sz="2000" i="1">
                                          <a:solidFill>
                                            <a:prstClr val="black"/>
                                          </a:solidFill>
                                          <a:latin typeface="Cambria Math" panose="02040503050406030204" pitchFamily="18" charset="0"/>
                                          <a:ea typeface="Cambria Math" panose="02040503050406030204" pitchFamily="18" charset="0"/>
                                        </a:rPr>
                                        <m:t>2</m:t>
                                      </m:r>
                                    </m:sup>
                                  </m:sSup>
                                </m:e>
                              </m:d>
                            </m:e>
                            <m:sub>
                              <m:sSub>
                                <m:sSubPr>
                                  <m:ctrlPr>
                                    <a:rPr lang="en-US" sz="2000" i="1">
                                      <a:solidFill>
                                        <a:prstClr val="black"/>
                                      </a:solidFill>
                                      <a:latin typeface="Cambria Math" panose="02040503050406030204" pitchFamily="18" charset="0"/>
                                      <a:ea typeface="Cambria Math" panose="02040503050406030204" pitchFamily="18" charset="0"/>
                                    </a:rPr>
                                  </m:ctrlPr>
                                </m:sSubPr>
                                <m:e>
                                  <m:r>
                                    <a:rPr lang="en-US" sz="2000" i="1">
                                      <a:solidFill>
                                        <a:prstClr val="black"/>
                                      </a:solidFill>
                                      <a:latin typeface="Cambria Math" panose="02040503050406030204" pitchFamily="18" charset="0"/>
                                      <a:ea typeface="Cambria Math" panose="02040503050406030204" pitchFamily="18" charset="0"/>
                                    </a:rPr>
                                    <m:t>𝜓</m:t>
                                  </m:r>
                                </m:e>
                                <m:sub>
                                  <m:r>
                                    <a:rPr lang="en-US" sz="2000" i="1">
                                      <a:solidFill>
                                        <a:prstClr val="black"/>
                                      </a:solidFill>
                                      <a:latin typeface="Cambria Math" panose="02040503050406030204" pitchFamily="18" charset="0"/>
                                      <a:ea typeface="Cambria Math" panose="02040503050406030204" pitchFamily="18" charset="0"/>
                                    </a:rPr>
                                    <m:t>𝑘</m:t>
                                  </m:r>
                                </m:sub>
                              </m:sSub>
                            </m:sub>
                          </m:sSub>
                        </m:e>
                      </m:nary>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464704" y="4052634"/>
                <a:ext cx="3765518" cy="661335"/>
              </a:xfrm>
              <a:prstGeom prst="rect">
                <a:avLst/>
              </a:prstGeom>
              <a:blipFill>
                <a:blip r:embed="rId5"/>
                <a:stretch>
                  <a:fillRect/>
                </a:stretch>
              </a:blipFill>
            </p:spPr>
            <p:txBody>
              <a:bodyPr/>
              <a:lstStyle/>
              <a:p>
                <a:r>
                  <a:rPr lang="en-US">
                    <a:noFill/>
                  </a:rPr>
                  <a:t> </a:t>
                </a:r>
              </a:p>
            </p:txBody>
          </p:sp>
        </mc:Fallback>
      </mc:AlternateContent>
      <p:sp>
        <p:nvSpPr>
          <p:cNvPr id="11" name="Rectangle 10"/>
          <p:cNvSpPr/>
          <p:nvPr/>
        </p:nvSpPr>
        <p:spPr>
          <a:xfrm>
            <a:off x="662362" y="4815786"/>
            <a:ext cx="8379382" cy="830997"/>
          </a:xfrm>
          <a:prstGeom prst="rect">
            <a:avLst/>
          </a:prstGeom>
        </p:spPr>
        <p:txBody>
          <a:bodyPr wrap="square">
            <a:spAutoFit/>
          </a:bodyPr>
          <a:lstStyle/>
          <a:p>
            <a:pPr algn="r" rtl="1"/>
            <a:r>
              <a:rPr lang="fa-IR" sz="2400" dirty="0">
                <a:solidFill>
                  <a:prstClr val="black"/>
                </a:solidFill>
                <a:cs typeface="B Zar" panose="00000400000000000000" pitchFamily="2" charset="-78"/>
              </a:rPr>
              <a:t>می دانید که برای یک سیستم دو جزئی، حالت جداپذیر به حالتی گفته می شود که بتوان برای آن تجزیه ای به صورت ترکیب محدب حالت های حاصلضربی پیدا کرد:</a:t>
            </a:r>
            <a:endParaRPr lang="en-US" dirty="0"/>
          </a:p>
        </p:txBody>
      </p:sp>
      <mc:AlternateContent xmlns:mc="http://schemas.openxmlformats.org/markup-compatibility/2006" xmlns:a14="http://schemas.microsoft.com/office/drawing/2010/main">
        <mc:Choice Requires="a14">
          <p:sp>
            <p:nvSpPr>
              <p:cNvPr id="12" name="Rectangle 11"/>
              <p:cNvSpPr/>
              <p:nvPr/>
            </p:nvSpPr>
            <p:spPr>
              <a:xfrm>
                <a:off x="3859614" y="5734723"/>
                <a:ext cx="2870145" cy="83926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fa-IR" sz="200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𝜌</m:t>
                      </m:r>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m:t>
                      </m:r>
                      <m:nary>
                        <m:naryPr>
                          <m:chr m:val="∑"/>
                          <m:supHide m:val="on"/>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naryPr>
                        <m:sub>
                          <m:r>
                            <m:rPr>
                              <m:brk m:alnAt="7"/>
                            </m:r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up/>
                        <m:e>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𝑝</m:t>
                              </m:r>
                            </m:e>
                            <m: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d>
                            <m:dPr>
                              <m:begChr m:val="|"/>
                              <m:endChr m:val=""/>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dPr>
                                <m:e>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𝑒</m:t>
                                      </m:r>
                                    </m:e>
                                    <m: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m:t>
                                  </m:r>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b="0" i="1" smtClean="0">
                                          <a:solidFill>
                                            <a:prstClr val="black"/>
                                          </a:solidFill>
                                          <a:latin typeface="Cambria Math" panose="02040503050406030204" pitchFamily="18" charset="0"/>
                                          <a:ea typeface="Cambria Math" panose="02040503050406030204" pitchFamily="18" charset="0"/>
                                          <a:cs typeface="B Zar" panose="00000400000000000000" pitchFamily="2" charset="-78"/>
                                        </a:rPr>
                                        <m:t>𝑓</m:t>
                                      </m:r>
                                    </m:e>
                                    <m: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e>
                              </m:d>
                              <m:d>
                                <m:dPr>
                                  <m:begChr m:val=""/>
                                  <m:endChr m:val="|"/>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dPr>
                                <m:e>
                                  <m:d>
                                    <m:dPr>
                                      <m:begChr m:val="⟨"/>
                                      <m:endChr m:val=""/>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dPr>
                                    <m:e>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𝑒</m:t>
                                          </m:r>
                                        </m:e>
                                        <m: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m:t>
                                      </m:r>
                                      <m:sSub>
                                        <m:sSubPr>
                                          <m:ctrlP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ctrlPr>
                                        </m:sSubPr>
                                        <m:e>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𝑓</m:t>
                                          </m:r>
                                        </m:e>
                                        <m:sub>
                                          <m:r>
                                            <a:rPr lang="en-US" sz="2000" i="1">
                                              <a:solidFill>
                                                <a:prstClr val="black"/>
                                              </a:solidFill>
                                              <a:latin typeface="Cambria Math" panose="02040503050406030204" pitchFamily="18" charset="0"/>
                                              <a:ea typeface="Cambria Math" panose="02040503050406030204" pitchFamily="18" charset="0"/>
                                              <a:cs typeface="B Zar" panose="00000400000000000000" pitchFamily="2" charset="-78"/>
                                            </a:rPr>
                                            <m:t>𝑘</m:t>
                                          </m:r>
                                        </m:sub>
                                      </m:sSub>
                                    </m:e>
                                  </m:d>
                                </m:e>
                              </m:d>
                            </m:e>
                          </m:d>
                        </m:e>
                      </m:nary>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859614" y="5734723"/>
                <a:ext cx="2870145" cy="839269"/>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97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P spid="9" grpId="0"/>
      <p:bldP spid="10" grpId="0" animBg="1"/>
      <p:bldP spid="11" grpId="0"/>
      <p:bldP spid="12"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759</TotalTime>
  <Words>1082</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B Titr</vt:lpstr>
      <vt:lpstr>Calibri</vt:lpstr>
      <vt:lpstr>Calibri Light</vt:lpstr>
      <vt:lpstr>Cambria Math</vt:lpstr>
      <vt:lpstr>Times-Bold</vt:lpstr>
      <vt:lpstr>Times-Roman</vt:lpstr>
      <vt:lpstr>Trebuchet MS</vt:lpstr>
      <vt:lpstr>Wingdings 3</vt:lpstr>
      <vt:lpstr>Facet</vt:lpstr>
      <vt:lpstr>Office Theme</vt:lpstr>
      <vt:lpstr>PowerPoint Presentation</vt:lpstr>
      <vt:lpstr>PowerPoint Presentation</vt:lpstr>
      <vt:lpstr>PowerPoint Presentation</vt:lpstr>
      <vt:lpstr>PHYSICAL REVIEW A 99, 012304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Yahya-Akbari</dc:creator>
  <cp:lastModifiedBy>Saeed_Akbari</cp:lastModifiedBy>
  <cp:revision>97</cp:revision>
  <dcterms:created xsi:type="dcterms:W3CDTF">2023-05-26T07:12:53Z</dcterms:created>
  <dcterms:modified xsi:type="dcterms:W3CDTF">2023-05-31T06:24:26Z</dcterms:modified>
</cp:coreProperties>
</file>