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bookmarkIdSeed="2">
  <p:sldMasterIdLst>
    <p:sldMasterId id="2147483648" r:id="rId1"/>
  </p:sldMasterIdLst>
  <p:notesMasterIdLst>
    <p:notesMasterId r:id="rId34"/>
  </p:notesMasterIdLst>
  <p:sldIdLst>
    <p:sldId id="256" r:id="rId2"/>
    <p:sldId id="258" r:id="rId3"/>
    <p:sldId id="295" r:id="rId4"/>
    <p:sldId id="300" r:id="rId5"/>
    <p:sldId id="259" r:id="rId6"/>
    <p:sldId id="298" r:id="rId7"/>
    <p:sldId id="260" r:id="rId8"/>
    <p:sldId id="262" r:id="rId9"/>
    <p:sldId id="265" r:id="rId10"/>
    <p:sldId id="263" r:id="rId11"/>
    <p:sldId id="266" r:id="rId12"/>
    <p:sldId id="269" r:id="rId13"/>
    <p:sldId id="280" r:id="rId14"/>
    <p:sldId id="281" r:id="rId15"/>
    <p:sldId id="282" r:id="rId16"/>
    <p:sldId id="272" r:id="rId17"/>
    <p:sldId id="273" r:id="rId18"/>
    <p:sldId id="297" r:id="rId19"/>
    <p:sldId id="274" r:id="rId20"/>
    <p:sldId id="275" r:id="rId21"/>
    <p:sldId id="278" r:id="rId22"/>
    <p:sldId id="277" r:id="rId23"/>
    <p:sldId id="287" r:id="rId24"/>
    <p:sldId id="289" r:id="rId25"/>
    <p:sldId id="292" r:id="rId26"/>
    <p:sldId id="291" r:id="rId27"/>
    <p:sldId id="293" r:id="rId28"/>
    <p:sldId id="301" r:id="rId29"/>
    <p:sldId id="304" r:id="rId30"/>
    <p:sldId id="305" r:id="rId31"/>
    <p:sldId id="302" r:id="rId32"/>
    <p:sldId id="296" r:id="rId33"/>
  </p:sldIdLst>
  <p:sldSz cx="12192000" cy="6858000"/>
  <p:notesSz cx="6858000" cy="9144000"/>
  <p:embeddedFontLst>
    <p:embeddedFont>
      <p:font typeface="Calibri" panose="020F0502020204030204" pitchFamily="34" charset="0"/>
      <p:regular r:id="rId35"/>
      <p:bold r:id="rId36"/>
    </p:embeddedFont>
    <p:embeddedFont>
      <p:font typeface="Calibri Light" panose="020F0302020204030204" pitchFamily="34" charset="0"/>
      <p:regular r:id="rId37"/>
    </p:embeddedFont>
    <p:embeddedFont>
      <p:font typeface="Cambria Math" panose="02040503050406030204" pitchFamily="18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8" autoAdjust="0"/>
    <p:restoredTop sz="94660"/>
  </p:normalViewPr>
  <p:slideViewPr>
    <p:cSldViewPr snapToGrid="0">
      <p:cViewPr varScale="1">
        <p:scale>
          <a:sx n="92" d="100"/>
          <a:sy n="92" d="100"/>
        </p:scale>
        <p:origin x="76" y="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F1725-D67B-4D64-8ABE-53E7ADC437EC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AE8A17-4506-49DA-AB57-5CD550705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747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E8A17-4506-49DA-AB57-5CD5507052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9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E8A17-4506-49DA-AB57-5CD5507052D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588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E8A17-4506-49DA-AB57-5CD5507052D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3233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E8A17-4506-49DA-AB57-5CD5507052D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435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E8A17-4506-49DA-AB57-5CD5507052D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290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E8A17-4506-49DA-AB57-5CD5507052D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052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E8A17-4506-49DA-AB57-5CD5507052D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199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E8A17-4506-49DA-AB57-5CD5507052D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0845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E8A17-4506-49DA-AB57-5CD5507052D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444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E8A17-4506-49DA-AB57-5CD5507052D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11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E8A17-4506-49DA-AB57-5CD5507052D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81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E8A17-4506-49DA-AB57-5CD5507052D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806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E8A17-4506-49DA-AB57-5CD5507052D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833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E8A17-4506-49DA-AB57-5CD5507052D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6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E8A17-4506-49DA-AB57-5CD5507052D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0230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E8A17-4506-49DA-AB57-5CD5507052D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637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E8A17-4506-49DA-AB57-5CD5507052D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6819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E8A17-4506-49DA-AB57-5CD5507052D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557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E8A17-4506-49DA-AB57-5CD5507052D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6170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E8A17-4506-49DA-AB57-5CD5507052D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033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E8A17-4506-49DA-AB57-5CD5507052D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4845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E8A17-4506-49DA-AB57-5CD5507052D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79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E8A17-4506-49DA-AB57-5CD5507052D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0537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E8A17-4506-49DA-AB57-5CD5507052D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1555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E8A17-4506-49DA-AB57-5CD5507052D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2392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E8A17-4506-49DA-AB57-5CD5507052D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47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E8A17-4506-49DA-AB57-5CD5507052D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427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E8A17-4506-49DA-AB57-5CD5507052D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44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E8A17-4506-49DA-AB57-5CD5507052D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484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E8A17-4506-49DA-AB57-5CD5507052D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19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E8A17-4506-49DA-AB57-5CD5507052D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10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E8A17-4506-49DA-AB57-5CD5507052D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31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812CE-2399-49E4-A0F9-34CC4FBD4505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EF459-0FAB-4DE8-8AAA-A7C4B3F4C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27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812CE-2399-49E4-A0F9-34CC4FBD4505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EF459-0FAB-4DE8-8AAA-A7C4B3F4C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608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812CE-2399-49E4-A0F9-34CC4FBD4505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EF459-0FAB-4DE8-8AAA-A7C4B3F4C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7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812CE-2399-49E4-A0F9-34CC4FBD4505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EF459-0FAB-4DE8-8AAA-A7C4B3F4C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88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812CE-2399-49E4-A0F9-34CC4FBD4505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EF459-0FAB-4DE8-8AAA-A7C4B3F4C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04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812CE-2399-49E4-A0F9-34CC4FBD4505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EF459-0FAB-4DE8-8AAA-A7C4B3F4C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472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812CE-2399-49E4-A0F9-34CC4FBD4505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EF459-0FAB-4DE8-8AAA-A7C4B3F4C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543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812CE-2399-49E4-A0F9-34CC4FBD4505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EF459-0FAB-4DE8-8AAA-A7C4B3F4C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97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812CE-2399-49E4-A0F9-34CC4FBD4505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EF459-0FAB-4DE8-8AAA-A7C4B3F4C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62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812CE-2399-49E4-A0F9-34CC4FBD4505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EF459-0FAB-4DE8-8AAA-A7C4B3F4C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752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812CE-2399-49E4-A0F9-34CC4FBD4505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EF459-0FAB-4DE8-8AAA-A7C4B3F4C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549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812CE-2399-49E4-A0F9-34CC4FBD4505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EF459-0FAB-4DE8-8AAA-A7C4B3F4C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48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openxmlformats.org/officeDocument/2006/relationships/image" Target="../media/image4.jpg"/><Relationship Id="rId3" Type="http://schemas.openxmlformats.org/officeDocument/2006/relationships/oleObject" Target="../embeddings/oleObject22.bin"/><Relationship Id="rId7" Type="http://schemas.openxmlformats.org/officeDocument/2006/relationships/image" Target="../media/image34.jpeg"/><Relationship Id="rId12" Type="http://schemas.openxmlformats.org/officeDocument/2006/relationships/image" Target="../media/image37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wmf"/><Relationship Id="rId11" Type="http://schemas.openxmlformats.org/officeDocument/2006/relationships/oleObject" Target="../embeddings/oleObject25.bin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36.wmf"/><Relationship Id="rId4" Type="http://schemas.openxmlformats.org/officeDocument/2006/relationships/image" Target="../media/image32.wmf"/><Relationship Id="rId9" Type="http://schemas.openxmlformats.org/officeDocument/2006/relationships/oleObject" Target="../embeddings/oleObject24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13" Type="http://schemas.openxmlformats.org/officeDocument/2006/relationships/image" Target="../media/image5.jpg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42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wmf"/><Relationship Id="rId11" Type="http://schemas.openxmlformats.org/officeDocument/2006/relationships/oleObject" Target="../embeddings/oleObject30.bin"/><Relationship Id="rId5" Type="http://schemas.openxmlformats.org/officeDocument/2006/relationships/oleObject" Target="../embeddings/oleObject27.bin"/><Relationship Id="rId10" Type="http://schemas.openxmlformats.org/officeDocument/2006/relationships/image" Target="../media/image41.wmf"/><Relationship Id="rId4" Type="http://schemas.openxmlformats.org/officeDocument/2006/relationships/image" Target="../media/image38.wmf"/><Relationship Id="rId9" Type="http://schemas.openxmlformats.org/officeDocument/2006/relationships/oleObject" Target="../embeddings/oleObject29.bin"/><Relationship Id="rId1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3" Type="http://schemas.openxmlformats.org/officeDocument/2006/relationships/oleObject" Target="../embeddings/oleObject31.bin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32.bin"/><Relationship Id="rId10" Type="http://schemas.openxmlformats.org/officeDocument/2006/relationships/image" Target="../media/image4.jpg"/><Relationship Id="rId4" Type="http://schemas.openxmlformats.org/officeDocument/2006/relationships/image" Target="../media/image43.wmf"/><Relationship Id="rId9" Type="http://schemas.openxmlformats.org/officeDocument/2006/relationships/image" Target="../media/image46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48.png"/><Relationship Id="rId7" Type="http://schemas.openxmlformats.org/officeDocument/2006/relationships/image" Target="../media/image50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5.bin"/><Relationship Id="rId5" Type="http://schemas.openxmlformats.org/officeDocument/2006/relationships/image" Target="../media/image49.wmf"/><Relationship Id="rId4" Type="http://schemas.openxmlformats.org/officeDocument/2006/relationships/oleObject" Target="../embeddings/oleObject3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52.emf"/><Relationship Id="rId7" Type="http://schemas.openxmlformats.org/officeDocument/2006/relationships/image" Target="../media/image42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7.bin"/><Relationship Id="rId5" Type="http://schemas.openxmlformats.org/officeDocument/2006/relationships/image" Target="../media/image53.wmf"/><Relationship Id="rId4" Type="http://schemas.openxmlformats.org/officeDocument/2006/relationships/oleObject" Target="../embeddings/oleObject36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54.png"/><Relationship Id="rId7" Type="http://schemas.openxmlformats.org/officeDocument/2006/relationships/image" Target="../media/image43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9.bin"/><Relationship Id="rId5" Type="http://schemas.openxmlformats.org/officeDocument/2006/relationships/image" Target="../media/image55.wmf"/><Relationship Id="rId4" Type="http://schemas.openxmlformats.org/officeDocument/2006/relationships/oleObject" Target="../embeddings/oleObject38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57.wmf"/><Relationship Id="rId4" Type="http://schemas.openxmlformats.org/officeDocument/2006/relationships/oleObject" Target="../embeddings/oleObject40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59.wmf"/><Relationship Id="rId4" Type="http://schemas.openxmlformats.org/officeDocument/2006/relationships/oleObject" Target="../embeddings/oleObject4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13" Type="http://schemas.openxmlformats.org/officeDocument/2006/relationships/image" Target="../media/image64.wmf"/><Relationship Id="rId3" Type="http://schemas.openxmlformats.org/officeDocument/2006/relationships/image" Target="../media/image60.png"/><Relationship Id="rId7" Type="http://schemas.openxmlformats.org/officeDocument/2006/relationships/image" Target="../media/image62.wmf"/><Relationship Id="rId12" Type="http://schemas.openxmlformats.org/officeDocument/2006/relationships/oleObject" Target="../embeddings/oleObject46.bin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65.w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3.bin"/><Relationship Id="rId11" Type="http://schemas.openxmlformats.org/officeDocument/2006/relationships/image" Target="../media/image63.wmf"/><Relationship Id="rId5" Type="http://schemas.openxmlformats.org/officeDocument/2006/relationships/image" Target="../media/image61.wmf"/><Relationship Id="rId15" Type="http://schemas.openxmlformats.org/officeDocument/2006/relationships/oleObject" Target="../embeddings/oleObject47.bin"/><Relationship Id="rId10" Type="http://schemas.openxmlformats.org/officeDocument/2006/relationships/oleObject" Target="../embeddings/oleObject45.bin"/><Relationship Id="rId4" Type="http://schemas.openxmlformats.org/officeDocument/2006/relationships/oleObject" Target="../embeddings/oleObject42.bin"/><Relationship Id="rId9" Type="http://schemas.openxmlformats.org/officeDocument/2006/relationships/image" Target="../media/image7.wmf"/><Relationship Id="rId14" Type="http://schemas.openxmlformats.org/officeDocument/2006/relationships/image" Target="../media/image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67.wmf"/><Relationship Id="rId4" Type="http://schemas.openxmlformats.org/officeDocument/2006/relationships/oleObject" Target="../embeddings/oleObject48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61.wmf"/><Relationship Id="rId4" Type="http://schemas.openxmlformats.org/officeDocument/2006/relationships/oleObject" Target="../embeddings/oleObject49.bin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55.bin"/><Relationship Id="rId18" Type="http://schemas.openxmlformats.org/officeDocument/2006/relationships/image" Target="../media/image76.wmf"/><Relationship Id="rId26" Type="http://schemas.openxmlformats.org/officeDocument/2006/relationships/image" Target="../media/image80.wmf"/><Relationship Id="rId39" Type="http://schemas.openxmlformats.org/officeDocument/2006/relationships/image" Target="../media/image86.wmf"/><Relationship Id="rId21" Type="http://schemas.openxmlformats.org/officeDocument/2006/relationships/oleObject" Target="../embeddings/oleObject59.bin"/><Relationship Id="rId34" Type="http://schemas.openxmlformats.org/officeDocument/2006/relationships/image" Target="../media/image84.wmf"/><Relationship Id="rId42" Type="http://schemas.openxmlformats.org/officeDocument/2006/relationships/image" Target="../media/image4.jpg"/><Relationship Id="rId7" Type="http://schemas.openxmlformats.org/officeDocument/2006/relationships/oleObject" Target="../embeddings/oleObject52.bin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75.wmf"/><Relationship Id="rId20" Type="http://schemas.openxmlformats.org/officeDocument/2006/relationships/image" Target="../media/image77.wmf"/><Relationship Id="rId29" Type="http://schemas.openxmlformats.org/officeDocument/2006/relationships/oleObject" Target="../embeddings/oleObject63.bin"/><Relationship Id="rId41" Type="http://schemas.openxmlformats.org/officeDocument/2006/relationships/image" Target="../media/image87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wmf"/><Relationship Id="rId11" Type="http://schemas.openxmlformats.org/officeDocument/2006/relationships/oleObject" Target="../embeddings/oleObject54.bin"/><Relationship Id="rId24" Type="http://schemas.openxmlformats.org/officeDocument/2006/relationships/image" Target="../media/image79.wmf"/><Relationship Id="rId32" Type="http://schemas.openxmlformats.org/officeDocument/2006/relationships/image" Target="../media/image83.wmf"/><Relationship Id="rId37" Type="http://schemas.openxmlformats.org/officeDocument/2006/relationships/image" Target="../media/image85.wmf"/><Relationship Id="rId40" Type="http://schemas.openxmlformats.org/officeDocument/2006/relationships/oleObject" Target="../embeddings/oleObject69.bin"/><Relationship Id="rId5" Type="http://schemas.openxmlformats.org/officeDocument/2006/relationships/oleObject" Target="../embeddings/oleObject51.bin"/><Relationship Id="rId15" Type="http://schemas.openxmlformats.org/officeDocument/2006/relationships/oleObject" Target="../embeddings/oleObject56.bin"/><Relationship Id="rId23" Type="http://schemas.openxmlformats.org/officeDocument/2006/relationships/oleObject" Target="../embeddings/oleObject60.bin"/><Relationship Id="rId28" Type="http://schemas.openxmlformats.org/officeDocument/2006/relationships/image" Target="../media/image81.wmf"/><Relationship Id="rId36" Type="http://schemas.openxmlformats.org/officeDocument/2006/relationships/oleObject" Target="../embeddings/oleObject67.bin"/><Relationship Id="rId10" Type="http://schemas.openxmlformats.org/officeDocument/2006/relationships/image" Target="../media/image72.wmf"/><Relationship Id="rId19" Type="http://schemas.openxmlformats.org/officeDocument/2006/relationships/oleObject" Target="../embeddings/oleObject58.bin"/><Relationship Id="rId31" Type="http://schemas.openxmlformats.org/officeDocument/2006/relationships/oleObject" Target="../embeddings/oleObject64.bin"/><Relationship Id="rId4" Type="http://schemas.openxmlformats.org/officeDocument/2006/relationships/image" Target="../media/image69.wmf"/><Relationship Id="rId9" Type="http://schemas.openxmlformats.org/officeDocument/2006/relationships/oleObject" Target="../embeddings/oleObject53.bin"/><Relationship Id="rId14" Type="http://schemas.openxmlformats.org/officeDocument/2006/relationships/image" Target="../media/image74.wmf"/><Relationship Id="rId22" Type="http://schemas.openxmlformats.org/officeDocument/2006/relationships/image" Target="../media/image78.wmf"/><Relationship Id="rId27" Type="http://schemas.openxmlformats.org/officeDocument/2006/relationships/oleObject" Target="../embeddings/oleObject62.bin"/><Relationship Id="rId30" Type="http://schemas.openxmlformats.org/officeDocument/2006/relationships/image" Target="../media/image82.wmf"/><Relationship Id="rId35" Type="http://schemas.openxmlformats.org/officeDocument/2006/relationships/oleObject" Target="../embeddings/oleObject66.bin"/><Relationship Id="rId8" Type="http://schemas.openxmlformats.org/officeDocument/2006/relationships/image" Target="../media/image71.wmf"/><Relationship Id="rId3" Type="http://schemas.openxmlformats.org/officeDocument/2006/relationships/oleObject" Target="../embeddings/oleObject50.bin"/><Relationship Id="rId12" Type="http://schemas.openxmlformats.org/officeDocument/2006/relationships/image" Target="../media/image73.wmf"/><Relationship Id="rId17" Type="http://schemas.openxmlformats.org/officeDocument/2006/relationships/oleObject" Target="../embeddings/oleObject57.bin"/><Relationship Id="rId25" Type="http://schemas.openxmlformats.org/officeDocument/2006/relationships/oleObject" Target="../embeddings/oleObject61.bin"/><Relationship Id="rId33" Type="http://schemas.openxmlformats.org/officeDocument/2006/relationships/oleObject" Target="../embeddings/oleObject65.bin"/><Relationship Id="rId38" Type="http://schemas.openxmlformats.org/officeDocument/2006/relationships/oleObject" Target="../embeddings/oleObject68.bin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75.bin"/><Relationship Id="rId18" Type="http://schemas.openxmlformats.org/officeDocument/2006/relationships/oleObject" Target="../embeddings/oleObject78.bin"/><Relationship Id="rId26" Type="http://schemas.openxmlformats.org/officeDocument/2006/relationships/image" Target="../media/image98.wmf"/><Relationship Id="rId39" Type="http://schemas.openxmlformats.org/officeDocument/2006/relationships/oleObject" Target="../embeddings/oleObject92.bin"/><Relationship Id="rId21" Type="http://schemas.openxmlformats.org/officeDocument/2006/relationships/oleObject" Target="../embeddings/oleObject80.bin"/><Relationship Id="rId34" Type="http://schemas.openxmlformats.org/officeDocument/2006/relationships/image" Target="../media/image101.wmf"/><Relationship Id="rId42" Type="http://schemas.openxmlformats.org/officeDocument/2006/relationships/image" Target="../media/image103.wmf"/><Relationship Id="rId47" Type="http://schemas.openxmlformats.org/officeDocument/2006/relationships/oleObject" Target="../embeddings/oleObject96.bin"/><Relationship Id="rId50" Type="http://schemas.openxmlformats.org/officeDocument/2006/relationships/image" Target="../media/image4.jpg"/><Relationship Id="rId7" Type="http://schemas.openxmlformats.org/officeDocument/2006/relationships/oleObject" Target="../embeddings/oleObject72.bin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94.wmf"/><Relationship Id="rId29" Type="http://schemas.openxmlformats.org/officeDocument/2006/relationships/oleObject" Target="../embeddings/oleObject84.bin"/><Relationship Id="rId11" Type="http://schemas.openxmlformats.org/officeDocument/2006/relationships/oleObject" Target="../embeddings/oleObject74.bin"/><Relationship Id="rId24" Type="http://schemas.openxmlformats.org/officeDocument/2006/relationships/image" Target="../media/image97.wmf"/><Relationship Id="rId32" Type="http://schemas.openxmlformats.org/officeDocument/2006/relationships/oleObject" Target="../embeddings/oleObject86.bin"/><Relationship Id="rId37" Type="http://schemas.openxmlformats.org/officeDocument/2006/relationships/oleObject" Target="../embeddings/oleObject90.bin"/><Relationship Id="rId40" Type="http://schemas.openxmlformats.org/officeDocument/2006/relationships/image" Target="../media/image102.wmf"/><Relationship Id="rId45" Type="http://schemas.openxmlformats.org/officeDocument/2006/relationships/oleObject" Target="../embeddings/oleObject95.bin"/><Relationship Id="rId5" Type="http://schemas.openxmlformats.org/officeDocument/2006/relationships/oleObject" Target="../embeddings/oleObject71.bin"/><Relationship Id="rId15" Type="http://schemas.openxmlformats.org/officeDocument/2006/relationships/oleObject" Target="../embeddings/oleObject76.bin"/><Relationship Id="rId23" Type="http://schemas.openxmlformats.org/officeDocument/2006/relationships/oleObject" Target="../embeddings/oleObject81.bin"/><Relationship Id="rId28" Type="http://schemas.openxmlformats.org/officeDocument/2006/relationships/image" Target="../media/image99.wmf"/><Relationship Id="rId36" Type="http://schemas.openxmlformats.org/officeDocument/2006/relationships/oleObject" Target="../embeddings/oleObject89.bin"/><Relationship Id="rId49" Type="http://schemas.openxmlformats.org/officeDocument/2006/relationships/oleObject" Target="../embeddings/oleObject98.bin"/><Relationship Id="rId10" Type="http://schemas.openxmlformats.org/officeDocument/2006/relationships/image" Target="../media/image91.wmf"/><Relationship Id="rId19" Type="http://schemas.openxmlformats.org/officeDocument/2006/relationships/image" Target="../media/image95.wmf"/><Relationship Id="rId31" Type="http://schemas.openxmlformats.org/officeDocument/2006/relationships/oleObject" Target="../embeddings/oleObject85.bin"/><Relationship Id="rId44" Type="http://schemas.openxmlformats.org/officeDocument/2006/relationships/image" Target="../media/image104.wmf"/><Relationship Id="rId4" Type="http://schemas.openxmlformats.org/officeDocument/2006/relationships/image" Target="../media/image88.wmf"/><Relationship Id="rId9" Type="http://schemas.openxmlformats.org/officeDocument/2006/relationships/oleObject" Target="../embeddings/oleObject73.bin"/><Relationship Id="rId14" Type="http://schemas.openxmlformats.org/officeDocument/2006/relationships/image" Target="../media/image93.wmf"/><Relationship Id="rId22" Type="http://schemas.openxmlformats.org/officeDocument/2006/relationships/image" Target="../media/image96.wmf"/><Relationship Id="rId27" Type="http://schemas.openxmlformats.org/officeDocument/2006/relationships/oleObject" Target="../embeddings/oleObject83.bin"/><Relationship Id="rId30" Type="http://schemas.openxmlformats.org/officeDocument/2006/relationships/image" Target="../media/image100.wmf"/><Relationship Id="rId35" Type="http://schemas.openxmlformats.org/officeDocument/2006/relationships/oleObject" Target="../embeddings/oleObject88.bin"/><Relationship Id="rId43" Type="http://schemas.openxmlformats.org/officeDocument/2006/relationships/oleObject" Target="../embeddings/oleObject94.bin"/><Relationship Id="rId48" Type="http://schemas.openxmlformats.org/officeDocument/2006/relationships/oleObject" Target="../embeddings/oleObject97.bin"/><Relationship Id="rId8" Type="http://schemas.openxmlformats.org/officeDocument/2006/relationships/image" Target="../media/image90.wmf"/><Relationship Id="rId3" Type="http://schemas.openxmlformats.org/officeDocument/2006/relationships/oleObject" Target="../embeddings/oleObject70.bin"/><Relationship Id="rId12" Type="http://schemas.openxmlformats.org/officeDocument/2006/relationships/image" Target="../media/image92.wmf"/><Relationship Id="rId17" Type="http://schemas.openxmlformats.org/officeDocument/2006/relationships/oleObject" Target="../embeddings/oleObject77.bin"/><Relationship Id="rId25" Type="http://schemas.openxmlformats.org/officeDocument/2006/relationships/oleObject" Target="../embeddings/oleObject82.bin"/><Relationship Id="rId33" Type="http://schemas.openxmlformats.org/officeDocument/2006/relationships/oleObject" Target="../embeddings/oleObject87.bin"/><Relationship Id="rId38" Type="http://schemas.openxmlformats.org/officeDocument/2006/relationships/oleObject" Target="../embeddings/oleObject91.bin"/><Relationship Id="rId46" Type="http://schemas.openxmlformats.org/officeDocument/2006/relationships/image" Target="../media/image105.wmf"/><Relationship Id="rId20" Type="http://schemas.openxmlformats.org/officeDocument/2006/relationships/oleObject" Target="../embeddings/oleObject79.bin"/><Relationship Id="rId41" Type="http://schemas.openxmlformats.org/officeDocument/2006/relationships/oleObject" Target="../embeddings/oleObject93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10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5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wmf"/><Relationship Id="rId3" Type="http://schemas.openxmlformats.org/officeDocument/2006/relationships/image" Target="../media/image109.emf"/><Relationship Id="rId7" Type="http://schemas.openxmlformats.org/officeDocument/2006/relationships/oleObject" Target="../embeddings/oleObject100.bin"/><Relationship Id="rId12" Type="http://schemas.openxmlformats.org/officeDocument/2006/relationships/image" Target="../media/image113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wmf"/><Relationship Id="rId11" Type="http://schemas.openxmlformats.org/officeDocument/2006/relationships/oleObject" Target="../embeddings/oleObject102.bin"/><Relationship Id="rId5" Type="http://schemas.openxmlformats.org/officeDocument/2006/relationships/oleObject" Target="../embeddings/oleObject99.bin"/><Relationship Id="rId10" Type="http://schemas.openxmlformats.org/officeDocument/2006/relationships/image" Target="../media/image112.wmf"/><Relationship Id="rId4" Type="http://schemas.openxmlformats.org/officeDocument/2006/relationships/image" Target="../media/image4.jpg"/><Relationship Id="rId9" Type="http://schemas.openxmlformats.org/officeDocument/2006/relationships/oleObject" Target="../embeddings/oleObject101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52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wmf"/><Relationship Id="rId3" Type="http://schemas.openxmlformats.org/officeDocument/2006/relationships/image" Target="../media/image52.emf"/><Relationship Id="rId7" Type="http://schemas.openxmlformats.org/officeDocument/2006/relationships/oleObject" Target="../embeddings/oleObject103.bin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emf"/><Relationship Id="rId5" Type="http://schemas.openxmlformats.org/officeDocument/2006/relationships/image" Target="../media/image116.emf"/><Relationship Id="rId4" Type="http://schemas.openxmlformats.org/officeDocument/2006/relationships/image" Target="../media/image115.emf"/><Relationship Id="rId9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13" Type="http://schemas.openxmlformats.org/officeDocument/2006/relationships/image" Target="../media/image11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6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0.wmf"/><Relationship Id="rId4" Type="http://schemas.openxmlformats.org/officeDocument/2006/relationships/image" Target="../media/image7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12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13" Type="http://schemas.openxmlformats.org/officeDocument/2006/relationships/oleObject" Target="../embeddings/oleObject12.bin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12" Type="http://schemas.openxmlformats.org/officeDocument/2006/relationships/oleObject" Target="../embeddings/oleObject11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wmf"/><Relationship Id="rId11" Type="http://schemas.openxmlformats.org/officeDocument/2006/relationships/image" Target="../media/image18.wmf"/><Relationship Id="rId5" Type="http://schemas.openxmlformats.org/officeDocument/2006/relationships/oleObject" Target="../embeddings/oleObject8.bin"/><Relationship Id="rId15" Type="http://schemas.openxmlformats.org/officeDocument/2006/relationships/image" Target="../media/image4.jpg"/><Relationship Id="rId10" Type="http://schemas.openxmlformats.org/officeDocument/2006/relationships/oleObject" Target="../embeddings/oleObject10.bin"/><Relationship Id="rId4" Type="http://schemas.openxmlformats.org/officeDocument/2006/relationships/image" Target="../media/image14.wmf"/><Relationship Id="rId9" Type="http://schemas.openxmlformats.org/officeDocument/2006/relationships/image" Target="../media/image17.emf"/><Relationship Id="rId14" Type="http://schemas.openxmlformats.org/officeDocument/2006/relationships/oleObject" Target="../embeddings/oleObject1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13" Type="http://schemas.openxmlformats.org/officeDocument/2006/relationships/oleObject" Target="../embeddings/oleObject19.bin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25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wmf"/><Relationship Id="rId11" Type="http://schemas.openxmlformats.org/officeDocument/2006/relationships/oleObject" Target="../embeddings/oleObject18.bin"/><Relationship Id="rId5" Type="http://schemas.openxmlformats.org/officeDocument/2006/relationships/oleObject" Target="../embeddings/oleObject15.bin"/><Relationship Id="rId15" Type="http://schemas.openxmlformats.org/officeDocument/2006/relationships/image" Target="../media/image4.jpg"/><Relationship Id="rId10" Type="http://schemas.openxmlformats.org/officeDocument/2006/relationships/image" Target="../media/image24.wmf"/><Relationship Id="rId4" Type="http://schemas.openxmlformats.org/officeDocument/2006/relationships/image" Target="../media/image21.wmf"/><Relationship Id="rId9" Type="http://schemas.openxmlformats.org/officeDocument/2006/relationships/oleObject" Target="../embeddings/oleObject17.bin"/><Relationship Id="rId14" Type="http://schemas.openxmlformats.org/officeDocument/2006/relationships/image" Target="../media/image26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image" Target="../media/image27.png"/><Relationship Id="rId7" Type="http://schemas.openxmlformats.org/officeDocument/2006/relationships/image" Target="../media/image30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29.png"/><Relationship Id="rId10" Type="http://schemas.openxmlformats.org/officeDocument/2006/relationships/image" Target="../media/image4.jpg"/><Relationship Id="rId4" Type="http://schemas.openxmlformats.org/officeDocument/2006/relationships/image" Target="../media/image28.jpeg"/><Relationship Id="rId9" Type="http://schemas.openxmlformats.org/officeDocument/2006/relationships/image" Target="../media/image31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2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20215" y="1411922"/>
            <a:ext cx="5911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6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cs typeface="B Mitra" panose="00000400000000000000" pitchFamily="2" charset="-78"/>
              </a:rPr>
              <a:t>بهینه سازی منابع و سنجه های کوانتمی از طریق دستکاری کیوبیت ها</a:t>
            </a:r>
            <a:endParaRPr lang="en-AU" sz="3600" b="1" dirty="0">
              <a:ln w="1270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cs typeface="B Mitra" panose="000004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530" y="3992451"/>
            <a:ext cx="4141233" cy="21160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03227" y="3161004"/>
            <a:ext cx="27363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4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cs typeface="B Mitra" panose="00000400000000000000" pitchFamily="2" charset="-78"/>
              </a:rPr>
              <a:t>ارائه دهنده</a:t>
            </a:r>
          </a:p>
          <a:p>
            <a:pPr algn="ctr">
              <a:lnSpc>
                <a:spcPct val="150000"/>
              </a:lnSpc>
            </a:pPr>
            <a:r>
              <a:rPr lang="fa-IR" sz="24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cs typeface="B Mitra" panose="00000400000000000000" pitchFamily="2" charset="-78"/>
              </a:rPr>
              <a:t>علي مرتضي پور</a:t>
            </a:r>
          </a:p>
          <a:p>
            <a:pPr algn="ctr">
              <a:lnSpc>
                <a:spcPct val="150000"/>
              </a:lnSpc>
            </a:pPr>
            <a:r>
              <a:rPr lang="fa-IR" sz="24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cs typeface="B Mitra" panose="00000400000000000000" pitchFamily="2" charset="-78"/>
              </a:rPr>
              <a:t>10 خرداد ماه  1402</a:t>
            </a:r>
            <a:endParaRPr lang="en-AU" sz="2400" b="1" dirty="0">
              <a:ln w="1270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cs typeface="B Mitra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t="1406" r="15887" b="5797"/>
          <a:stretch/>
        </p:blipFill>
        <p:spPr>
          <a:xfrm>
            <a:off x="407962" y="56272"/>
            <a:ext cx="970671" cy="8768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5" t="9578" r="25000" b="19062"/>
          <a:stretch/>
        </p:blipFill>
        <p:spPr>
          <a:xfrm>
            <a:off x="1306529" y="1210614"/>
            <a:ext cx="4141233" cy="27847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3697" y="63347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800" dirty="0">
                <a:cs typeface="B Nazanin" pitchFamily="2" charset="-78"/>
              </a:rPr>
              <a:t>1</a:t>
            </a:r>
            <a:endParaRPr lang="en-AU" sz="2800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55885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61470"/>
              </p:ext>
            </p:extLst>
          </p:nvPr>
        </p:nvGraphicFramePr>
        <p:xfrm>
          <a:off x="7466024" y="3644310"/>
          <a:ext cx="3072615" cy="2529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52480" imgH="1600200" progId="Equation.3">
                  <p:embed/>
                </p:oleObj>
              </mc:Choice>
              <mc:Fallback>
                <p:oleObj name="Equation" r:id="rId3" imgW="1752480" imgH="16002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6024" y="3644310"/>
                        <a:ext cx="3072615" cy="25297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2414492"/>
              </p:ext>
            </p:extLst>
          </p:nvPr>
        </p:nvGraphicFramePr>
        <p:xfrm>
          <a:off x="1802948" y="3992856"/>
          <a:ext cx="3211512" cy="180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52480" imgH="990360" progId="Equation.3">
                  <p:embed/>
                </p:oleObj>
              </mc:Choice>
              <mc:Fallback>
                <p:oleObj name="Equation" r:id="rId5" imgW="1752480" imgH="99036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2948" y="3992856"/>
                        <a:ext cx="3211512" cy="18097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val 10"/>
          <p:cNvSpPr/>
          <p:nvPr/>
        </p:nvSpPr>
        <p:spPr>
          <a:xfrm>
            <a:off x="2562896" y="978794"/>
            <a:ext cx="6439436" cy="2730321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6" t="33699" r="29965" b="7475"/>
          <a:stretch/>
        </p:blipFill>
        <p:spPr>
          <a:xfrm>
            <a:off x="3284731" y="1581698"/>
            <a:ext cx="2295789" cy="15993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1" t="33933" r="31427" b="8007"/>
          <a:stretch/>
        </p:blipFill>
        <p:spPr>
          <a:xfrm>
            <a:off x="5975901" y="1568820"/>
            <a:ext cx="2339016" cy="1599384"/>
          </a:xfrm>
          <a:prstGeom prst="rect">
            <a:avLst/>
          </a:prstGeom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5067445"/>
              </p:ext>
            </p:extLst>
          </p:nvPr>
        </p:nvGraphicFramePr>
        <p:xfrm>
          <a:off x="6958457" y="1180461"/>
          <a:ext cx="373904" cy="3988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39639" imgH="152334" progId="Equation.3">
                  <p:embed/>
                </p:oleObj>
              </mc:Choice>
              <mc:Fallback>
                <p:oleObj name="Equation" r:id="rId9" imgW="139639" imgH="15233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8457" y="1180461"/>
                        <a:ext cx="373904" cy="39883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3686190"/>
              </p:ext>
            </p:extLst>
          </p:nvPr>
        </p:nvGraphicFramePr>
        <p:xfrm>
          <a:off x="4207776" y="1147979"/>
          <a:ext cx="418433" cy="4184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52268" imgH="152268" progId="Equation.3">
                  <p:embed/>
                </p:oleObj>
              </mc:Choice>
              <mc:Fallback>
                <p:oleObj name="Equation" r:id="rId11" imgW="152268" imgH="15226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7776" y="1147979"/>
                        <a:ext cx="418433" cy="41843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82066" y="578357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800" dirty="0">
                <a:cs typeface="B Nazanin" pitchFamily="2" charset="-78"/>
              </a:rPr>
              <a:t>10</a:t>
            </a:r>
            <a:endParaRPr lang="en-AU" sz="2800" dirty="0">
              <a:cs typeface="B Nazanin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A7F3FB-D817-19B6-1365-CB3CE91599C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t="1406" r="15887" b="5797"/>
          <a:stretch/>
        </p:blipFill>
        <p:spPr>
          <a:xfrm>
            <a:off x="20647" y="26504"/>
            <a:ext cx="909589" cy="82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725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296473" y="132988"/>
            <a:ext cx="4882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8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cs typeface="Nazanin" pitchFamily="2" charset="-78"/>
              </a:rPr>
              <a:t> </a:t>
            </a:r>
            <a:r>
              <a:rPr lang="fa-IR" sz="32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cs typeface="B Mitra" panose="00000400000000000000" pitchFamily="2" charset="-78"/>
              </a:rPr>
              <a:t>کیوبیت متحرک در کاواک اتلافی</a:t>
            </a:r>
            <a:endParaRPr lang="en-AU" sz="3200" b="1" dirty="0">
              <a:ln w="1270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cs typeface="B Mitra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98775" y="1776993"/>
            <a:ext cx="6033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SA" sz="2000" dirty="0"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ب</a:t>
            </a:r>
            <a:r>
              <a:rPr lang="fa-IR" sz="2000" dirty="0"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رای آنکه حرکت کلاسیک درنظر گرفته شود، باید</a:t>
            </a:r>
            <a:endParaRPr lang="fa-IR" sz="20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  <a:p>
            <a:pPr algn="just" rtl="1"/>
            <a:endParaRPr lang="fa-IR" sz="20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  <a:p>
            <a:pPr algn="just" rtl="1"/>
            <a:endParaRPr lang="fa-IR" sz="2000" dirty="0"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  <a:p>
            <a:pPr algn="just" rtl="1"/>
            <a:r>
              <a:rPr lang="fa-IR" sz="2000" dirty="0"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برای آنکه از پس زنی اتم به دلیل گسیل فوتون صرفنظر شود، باید  </a:t>
            </a:r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7537641"/>
              </p:ext>
            </p:extLst>
          </p:nvPr>
        </p:nvGraphicFramePr>
        <p:xfrm>
          <a:off x="6114683" y="2603008"/>
          <a:ext cx="1191157" cy="6363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98500" imgH="368300" progId="Equation.3">
                  <p:embed/>
                </p:oleObj>
              </mc:Choice>
              <mc:Fallback>
                <p:oleObj name="Equation" r:id="rId3" imgW="698500" imgH="3683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4683" y="2603008"/>
                        <a:ext cx="1191157" cy="6363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301114"/>
              </p:ext>
            </p:extLst>
          </p:nvPr>
        </p:nvGraphicFramePr>
        <p:xfrm>
          <a:off x="8348060" y="3772597"/>
          <a:ext cx="3505174" cy="7633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146300" imgH="469900" progId="Equation.3">
                  <p:embed/>
                </p:oleObj>
              </mc:Choice>
              <mc:Fallback>
                <p:oleObj name="Equation" r:id="rId5" imgW="2146300" imgH="4699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48060" y="3772597"/>
                        <a:ext cx="3505174" cy="7633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531116" y="3905385"/>
            <a:ext cx="28084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fa-IR" sz="2000" dirty="0"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اتم ریدبرگ (کیوبیت میکروموج)</a:t>
            </a:r>
            <a:endParaRPr lang="fa-IR" sz="20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  <a:p>
            <a:pPr algn="just" rtl="1"/>
            <a:endParaRPr lang="fa-IR" sz="20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  <a:p>
            <a:pPr algn="just" rtl="1"/>
            <a:endParaRPr lang="fa-IR" sz="20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  <a:p>
            <a:pPr algn="just" rtl="1"/>
            <a:r>
              <a:rPr lang="fa-IR" sz="2000" dirty="0"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کیوبیت اپتیکی</a:t>
            </a:r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3125360"/>
              </p:ext>
            </p:extLst>
          </p:nvPr>
        </p:nvGraphicFramePr>
        <p:xfrm>
          <a:off x="7559900" y="1653405"/>
          <a:ext cx="826798" cy="670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07780" imgH="406224" progId="Equation.3">
                  <p:embed/>
                </p:oleObj>
              </mc:Choice>
              <mc:Fallback>
                <p:oleObj name="Equation" r:id="rId7" imgW="507780" imgH="406224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9900" y="1653405"/>
                        <a:ext cx="826798" cy="67079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4971930"/>
              </p:ext>
            </p:extLst>
          </p:nvPr>
        </p:nvGraphicFramePr>
        <p:xfrm>
          <a:off x="8348060" y="4695121"/>
          <a:ext cx="3586646" cy="792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286000" imgH="508000" progId="Equation.3">
                  <p:embed/>
                </p:oleObj>
              </mc:Choice>
              <mc:Fallback>
                <p:oleObj name="Equation" r:id="rId9" imgW="2286000" imgH="50800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48060" y="4695121"/>
                        <a:ext cx="3586646" cy="7920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7319283"/>
              </p:ext>
            </p:extLst>
          </p:nvPr>
        </p:nvGraphicFramePr>
        <p:xfrm>
          <a:off x="1351762" y="4460073"/>
          <a:ext cx="3027055" cy="768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765080" imgH="444240" progId="Equation.3">
                  <p:embed/>
                </p:oleObj>
              </mc:Choice>
              <mc:Fallback>
                <p:oleObj name="Equation" r:id="rId11" imgW="1765080" imgH="444240" progId="Equation.3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1762" y="4460073"/>
                        <a:ext cx="3027055" cy="7687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2129861" y="6286148"/>
            <a:ext cx="81757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Mortezapour, M. A. Borji and R. Lo Franco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Open Systems &amp; Information Dynamics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(2017) 1740006.</a:t>
            </a:r>
          </a:p>
          <a:p>
            <a:pPr eaLnBrk="0" hangingPunct="0"/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Mortezapour, M. A. Borji and R. Lo Franco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Laser Phys. Lett.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(2017) 055201.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434299" y="6514470"/>
            <a:ext cx="21804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(Highlighted paper in 2017)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5" t="9578" r="25000" b="19062"/>
          <a:stretch/>
        </p:blipFill>
        <p:spPr>
          <a:xfrm>
            <a:off x="695459" y="1148435"/>
            <a:ext cx="4381795" cy="294648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91913" y="578357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800" dirty="0">
                <a:cs typeface="B Nazanin" pitchFamily="2" charset="-78"/>
              </a:rPr>
              <a:t>11</a:t>
            </a:r>
            <a:endParaRPr lang="en-AU" sz="2800" dirty="0">
              <a:cs typeface="B Nazanin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871AC2-365E-C5EA-8216-791CECF5C18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t="1406" r="15887" b="5797"/>
          <a:stretch/>
        </p:blipFill>
        <p:spPr>
          <a:xfrm>
            <a:off x="20647" y="13252"/>
            <a:ext cx="909589" cy="82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53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084454" y="1621993"/>
            <a:ext cx="2656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fa-IR" sz="24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حالت اولیه کل سیستم:</a:t>
            </a:r>
            <a:endParaRPr lang="en-US" sz="2400" b="1" dirty="0">
              <a:ln w="1270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3742561"/>
              </p:ext>
            </p:extLst>
          </p:nvPr>
        </p:nvGraphicFramePr>
        <p:xfrm>
          <a:off x="9350060" y="2090359"/>
          <a:ext cx="2390417" cy="603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562040" imgH="393480" progId="Equation.3">
                  <p:embed/>
                </p:oleObj>
              </mc:Choice>
              <mc:Fallback>
                <p:oleObj name="Equation" r:id="rId3" imgW="156204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350060" y="2090359"/>
                        <a:ext cx="2390417" cy="6036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920509" y="3838715"/>
            <a:ext cx="3747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 rtl="1">
              <a:defRPr sz="24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defRPr>
            </a:lvl1pPr>
          </a:lstStyle>
          <a:p>
            <a:r>
              <a:rPr lang="fa-IR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اتم ریدبرگ (کیوبیت میکروموج)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1802546"/>
              </p:ext>
            </p:extLst>
          </p:nvPr>
        </p:nvGraphicFramePr>
        <p:xfrm>
          <a:off x="8628843" y="4449086"/>
          <a:ext cx="3047239" cy="406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90640" imgH="241200" progId="Equation.3">
                  <p:embed/>
                </p:oleObj>
              </mc:Choice>
              <mc:Fallback>
                <p:oleObj name="Equation" r:id="rId5" imgW="17906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28843" y="4449086"/>
                        <a:ext cx="3047239" cy="4067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6347" t="41249" r="47992" b="35765"/>
          <a:stretch/>
        </p:blipFill>
        <p:spPr>
          <a:xfrm>
            <a:off x="3055431" y="940157"/>
            <a:ext cx="3760383" cy="2678805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6004976"/>
              </p:ext>
            </p:extLst>
          </p:nvPr>
        </p:nvGraphicFramePr>
        <p:xfrm>
          <a:off x="10545268" y="2895554"/>
          <a:ext cx="1017237" cy="331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83920" imgH="190440" progId="Equation.3">
                  <p:embed/>
                </p:oleObj>
              </mc:Choice>
              <mc:Fallback>
                <p:oleObj name="Equation" r:id="rId8" imgW="583920" imgH="1904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545268" y="2895554"/>
                        <a:ext cx="1017237" cy="3316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51869" t="41705" r="3764" b="36163"/>
          <a:stretch/>
        </p:blipFill>
        <p:spPr>
          <a:xfrm>
            <a:off x="3055432" y="3657599"/>
            <a:ext cx="3693097" cy="260706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1913" y="578357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800" dirty="0">
                <a:cs typeface="B Nazanin" pitchFamily="2" charset="-78"/>
              </a:rPr>
              <a:t>12</a:t>
            </a:r>
            <a:endParaRPr lang="en-AU" sz="2800" dirty="0">
              <a:cs typeface="B Nazanin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3A0DBC-6EF5-9DFB-CDAB-2ACCCCAD0F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t="1406" r="15887" b="5797"/>
          <a:stretch/>
        </p:blipFill>
        <p:spPr>
          <a:xfrm>
            <a:off x="7395" y="13252"/>
            <a:ext cx="909589" cy="82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27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2050" t="33221" r="10220" b="26542"/>
          <a:stretch/>
        </p:blipFill>
        <p:spPr>
          <a:xfrm>
            <a:off x="2421231" y="940158"/>
            <a:ext cx="7289441" cy="53128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1913" y="578357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800" dirty="0">
                <a:cs typeface="B Nazanin" pitchFamily="2" charset="-78"/>
              </a:rPr>
              <a:t>13</a:t>
            </a:r>
            <a:endParaRPr lang="en-AU" sz="2800" dirty="0">
              <a:cs typeface="B Nazanin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37A6D1-56E6-FC70-64D3-9ADF433450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t="1406" r="15887" b="5797"/>
          <a:stretch/>
        </p:blipFill>
        <p:spPr>
          <a:xfrm>
            <a:off x="7395" y="0"/>
            <a:ext cx="909589" cy="82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50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4630" t="41549" r="27535" b="34864"/>
          <a:stretch/>
        </p:blipFill>
        <p:spPr>
          <a:xfrm>
            <a:off x="1414824" y="1517659"/>
            <a:ext cx="5782643" cy="4035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1913" y="578357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800" dirty="0">
                <a:cs typeface="B Nazanin" pitchFamily="2" charset="-78"/>
              </a:rPr>
              <a:t>14</a:t>
            </a:r>
            <a:endParaRPr lang="en-AU" sz="2800" dirty="0">
              <a:cs typeface="B Nazanin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6F56EA-9DEC-046D-4C91-E7D1470F7E91}"/>
              </a:ext>
            </a:extLst>
          </p:cNvPr>
          <p:cNvSpPr txBox="1"/>
          <p:nvPr/>
        </p:nvSpPr>
        <p:spPr>
          <a:xfrm>
            <a:off x="7580243" y="1957253"/>
            <a:ext cx="4451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fa-IR" sz="24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رژیم جفت شدگی ضعیف:</a:t>
            </a:r>
            <a:endParaRPr lang="fa-IR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/>
            <a:endParaRPr lang="fa-IR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/>
            <a:r>
              <a:rPr lang="fa-IR" sz="24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رژیم جفت شدگی قوی:</a:t>
            </a:r>
            <a:endParaRPr lang="fa-IR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79536AA-192C-0FAD-84CC-8B41C37ECE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7752620"/>
              </p:ext>
            </p:extLst>
          </p:nvPr>
        </p:nvGraphicFramePr>
        <p:xfrm>
          <a:off x="8150225" y="1984375"/>
          <a:ext cx="749300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19040" imgH="190440" progId="Equation.DSMT4">
                  <p:embed/>
                </p:oleObj>
              </mc:Choice>
              <mc:Fallback>
                <p:oleObj name="Equation" r:id="rId4" imgW="419040" imgH="19044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0225" y="1984375"/>
                        <a:ext cx="749300" cy="3841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B5FCBAF-BB6E-0A4F-A626-0495898209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9319396"/>
              </p:ext>
            </p:extLst>
          </p:nvPr>
        </p:nvGraphicFramePr>
        <p:xfrm>
          <a:off x="8150225" y="2773363"/>
          <a:ext cx="749300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19040" imgH="190440" progId="Equation.DSMT4">
                  <p:embed/>
                </p:oleObj>
              </mc:Choice>
              <mc:Fallback>
                <p:oleObj name="Equation" r:id="rId6" imgW="419040" imgH="19044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C79536AA-192C-0FAD-84CC-8B41C37ECEF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0225" y="2773363"/>
                        <a:ext cx="749300" cy="3841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E1B31540-E238-8EA0-4EC7-23A9F79A560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t="1406" r="15887" b="5797"/>
          <a:stretch/>
        </p:blipFill>
        <p:spPr>
          <a:xfrm>
            <a:off x="7395" y="0"/>
            <a:ext cx="909589" cy="82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60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709" t="42130" r="4788" b="35735"/>
          <a:stretch/>
        </p:blipFill>
        <p:spPr>
          <a:xfrm>
            <a:off x="816012" y="1629178"/>
            <a:ext cx="10285325" cy="35996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1913" y="578357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800" dirty="0">
                <a:cs typeface="B Nazanin" pitchFamily="2" charset="-78"/>
              </a:rPr>
              <a:t>15</a:t>
            </a:r>
            <a:endParaRPr lang="en-AU" sz="2800" dirty="0">
              <a:cs typeface="B Nazanin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07E4F4-58E6-4B56-5131-D0B446D9A7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t="1406" r="15887" b="5797"/>
          <a:stretch/>
        </p:blipFill>
        <p:spPr>
          <a:xfrm>
            <a:off x="7395" y="0"/>
            <a:ext cx="909589" cy="82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487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668" y="1256720"/>
            <a:ext cx="5402523" cy="29417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98017" y="169562"/>
            <a:ext cx="6593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32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cs typeface="B Mitra" panose="00000400000000000000" pitchFamily="2" charset="-78"/>
              </a:rPr>
              <a:t>مدوله سازی فرکانس کیوبیت در کاواک اتلافی</a:t>
            </a:r>
            <a:endParaRPr lang="en-AU" sz="3200" b="1" dirty="0">
              <a:ln w="1270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cs typeface="B Mitra" panose="00000400000000000000" pitchFamily="2" charset="-78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1963578"/>
              </p:ext>
            </p:extLst>
          </p:nvPr>
        </p:nvGraphicFramePr>
        <p:xfrm>
          <a:off x="4592079" y="4502594"/>
          <a:ext cx="2748881" cy="480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43000" imgH="203040" progId="Equation.3">
                  <p:embed/>
                </p:oleObj>
              </mc:Choice>
              <mc:Fallback>
                <p:oleObj name="Equation" r:id="rId4" imgW="1143000" imgH="203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2079" y="4502594"/>
                        <a:ext cx="2748881" cy="48014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2165158"/>
              </p:ext>
            </p:extLst>
          </p:nvPr>
        </p:nvGraphicFramePr>
        <p:xfrm>
          <a:off x="4339688" y="5015489"/>
          <a:ext cx="3407335" cy="865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65080" imgH="444240" progId="Equation.3">
                  <p:embed/>
                </p:oleObj>
              </mc:Choice>
              <mc:Fallback>
                <p:oleObj name="Equation" r:id="rId6" imgW="176508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9688" y="5015489"/>
                        <a:ext cx="3407335" cy="8653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2103959" y="6395411"/>
            <a:ext cx="64732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Mortezapour and R. Lo Franco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Scientific Reports 8 (2018) 14304.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1913" y="578357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800" dirty="0">
                <a:cs typeface="B Nazanin" pitchFamily="2" charset="-78"/>
              </a:rPr>
              <a:t>16</a:t>
            </a:r>
            <a:endParaRPr lang="en-AU" sz="2800" dirty="0">
              <a:cs typeface="B Nazanin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69967B-48E0-3EC7-AA2D-6C5AD8A07CB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t="1406" r="15887" b="5797"/>
          <a:stretch/>
        </p:blipFill>
        <p:spPr>
          <a:xfrm>
            <a:off x="7395" y="0"/>
            <a:ext cx="909589" cy="82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798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603" y="1065329"/>
            <a:ext cx="4591327" cy="4692904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228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6783870"/>
              </p:ext>
            </p:extLst>
          </p:nvPr>
        </p:nvGraphicFramePr>
        <p:xfrm>
          <a:off x="5094109" y="5828955"/>
          <a:ext cx="1564268" cy="3412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76240" imgH="190440" progId="Equation.3">
                  <p:embed/>
                </p:oleObj>
              </mc:Choice>
              <mc:Fallback>
                <p:oleObj name="Equation" r:id="rId4" imgW="876240" imgH="1904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4109" y="5828955"/>
                        <a:ext cx="1564268" cy="3412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9236269" y="1413059"/>
            <a:ext cx="2656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fa-IR" sz="24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حالت اولیه کل سیستم:</a:t>
            </a:r>
            <a:endParaRPr lang="en-US" sz="2400" b="1" dirty="0">
              <a:ln w="1270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5161294"/>
              </p:ext>
            </p:extLst>
          </p:nvPr>
        </p:nvGraphicFramePr>
        <p:xfrm>
          <a:off x="9261566" y="1971134"/>
          <a:ext cx="2605430" cy="6579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62040" imgH="393480" progId="Equation.3">
                  <p:embed/>
                </p:oleObj>
              </mc:Choice>
              <mc:Fallback>
                <p:oleObj name="Equation" r:id="rId6" imgW="156204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261566" y="1971134"/>
                        <a:ext cx="2605430" cy="6579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91913" y="578357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800" dirty="0">
                <a:cs typeface="B Nazanin" pitchFamily="2" charset="-78"/>
              </a:rPr>
              <a:t>17</a:t>
            </a:r>
            <a:endParaRPr lang="en-AU" sz="2800" dirty="0">
              <a:cs typeface="B Nazanin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62B6F7-3FE9-DFE6-9124-186C486C8E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t="1406" r="15887" b="5797"/>
          <a:stretch/>
        </p:blipFill>
        <p:spPr>
          <a:xfrm>
            <a:off x="7395" y="0"/>
            <a:ext cx="909589" cy="82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943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364" y="1093784"/>
            <a:ext cx="5485192" cy="4329559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1004308"/>
              </p:ext>
            </p:extLst>
          </p:nvPr>
        </p:nvGraphicFramePr>
        <p:xfrm>
          <a:off x="5639973" y="5783263"/>
          <a:ext cx="809625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06080" imgH="190440" progId="Equation.3">
                  <p:embed/>
                </p:oleObj>
              </mc:Choice>
              <mc:Fallback>
                <p:oleObj name="Equation" r:id="rId4" imgW="40608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9973" y="5783263"/>
                        <a:ext cx="809625" cy="3794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1913" y="578357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800" dirty="0">
                <a:cs typeface="B Nazanin" pitchFamily="2" charset="-78"/>
              </a:rPr>
              <a:t>18</a:t>
            </a:r>
            <a:endParaRPr lang="en-AU" sz="2800" dirty="0">
              <a:cs typeface="B Nazanin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A02AF5-FA2C-2972-D587-BA8AFF38DE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t="1406" r="15887" b="5797"/>
          <a:stretch/>
        </p:blipFill>
        <p:spPr>
          <a:xfrm>
            <a:off x="7395" y="0"/>
            <a:ext cx="909589" cy="82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540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108" y="928068"/>
            <a:ext cx="6542469" cy="4906851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175904"/>
              </p:ext>
            </p:extLst>
          </p:nvPr>
        </p:nvGraphicFramePr>
        <p:xfrm>
          <a:off x="5268916" y="5906540"/>
          <a:ext cx="1800125" cy="3471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90360" imgH="190440" progId="Equation.3">
                  <p:embed/>
                </p:oleObj>
              </mc:Choice>
              <mc:Fallback>
                <p:oleObj name="Equation" r:id="rId4" imgW="99036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8916" y="5906540"/>
                        <a:ext cx="1800125" cy="3471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t="1406" r="15887" b="5797"/>
          <a:stretch/>
        </p:blipFill>
        <p:spPr>
          <a:xfrm>
            <a:off x="7395" y="0"/>
            <a:ext cx="909589" cy="8216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1913" y="578357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800" dirty="0">
                <a:cs typeface="B Nazanin" pitchFamily="2" charset="-78"/>
              </a:rPr>
              <a:t>19</a:t>
            </a:r>
            <a:endParaRPr lang="en-AU" sz="2800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58356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80361" y="193181"/>
            <a:ext cx="32454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800" b="1" u="sng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B Mitra" panose="00000400000000000000" pitchFamily="2" charset="-78"/>
              </a:rPr>
              <a:t>چکیده مطالب</a:t>
            </a:r>
            <a:endParaRPr lang="en-US" sz="4800" b="1" u="sng" dirty="0">
              <a:ln w="6600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cs typeface="B Mitra" panose="00000400000000000000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74276" y="1262130"/>
            <a:ext cx="6761409" cy="4559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 algn="r" rtl="1">
              <a:lnSpc>
                <a:spcPct val="250000"/>
              </a:lnSpc>
              <a:buClr>
                <a:schemeClr val="bg1"/>
              </a:buClr>
              <a:buSzPct val="111000"/>
              <a:buFont typeface="Wingdings" panose="05000000000000000000" pitchFamily="2" charset="2"/>
              <a:buChar char="v"/>
            </a:pPr>
            <a:r>
              <a:rPr lang="en-US" sz="2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B Mitra" panose="00000400000000000000" pitchFamily="2" charset="-78"/>
              </a:rPr>
              <a:t> </a:t>
            </a:r>
            <a:r>
              <a:rPr lang="fa-IR" sz="2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B Mitra" panose="00000400000000000000" pitchFamily="2" charset="-78"/>
              </a:rPr>
              <a:t>  معرفی مفاهیم بنیادین</a:t>
            </a:r>
          </a:p>
          <a:p>
            <a:pPr indent="-285750" algn="r" rtl="1">
              <a:lnSpc>
                <a:spcPct val="250000"/>
              </a:lnSpc>
              <a:buClr>
                <a:schemeClr val="bg1"/>
              </a:buClr>
              <a:buSzPct val="111000"/>
              <a:buFont typeface="Wingdings" panose="05000000000000000000" pitchFamily="2" charset="2"/>
              <a:buChar char="v"/>
            </a:pPr>
            <a:r>
              <a:rPr lang="fa-IR" sz="2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B Mitra" panose="00000400000000000000" pitchFamily="2" charset="-78"/>
              </a:rPr>
              <a:t>کیوبیت متحرک</a:t>
            </a:r>
          </a:p>
          <a:p>
            <a:pPr indent="-285750" algn="r" rtl="1">
              <a:lnSpc>
                <a:spcPct val="250000"/>
              </a:lnSpc>
              <a:buClr>
                <a:schemeClr val="bg1"/>
              </a:buClr>
              <a:buSzPct val="111000"/>
              <a:buFont typeface="Wingdings" panose="05000000000000000000" pitchFamily="2" charset="2"/>
              <a:buChar char="v"/>
            </a:pPr>
            <a:r>
              <a:rPr lang="fa-IR" sz="2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B Mitra" panose="00000400000000000000" pitchFamily="2" charset="-78"/>
              </a:rPr>
              <a:t>  کیوبیت فرکانس مدوله شده</a:t>
            </a:r>
          </a:p>
          <a:p>
            <a:pPr indent="-285750" algn="r" rtl="1">
              <a:lnSpc>
                <a:spcPct val="250000"/>
              </a:lnSpc>
              <a:buClr>
                <a:schemeClr val="bg1"/>
              </a:buClr>
              <a:buSzPct val="111000"/>
              <a:buFont typeface="Wingdings" panose="05000000000000000000" pitchFamily="2" charset="2"/>
              <a:buChar char="v"/>
            </a:pPr>
            <a:r>
              <a:rPr lang="fa-IR" sz="2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B Mitra" panose="00000400000000000000" pitchFamily="2" charset="-78"/>
              </a:rPr>
              <a:t>  سنجه های کوانتمی بودن رفتار دینامیکی سیستم ها</a:t>
            </a:r>
          </a:p>
          <a:p>
            <a:pPr indent="-285750" algn="r" rtl="1">
              <a:lnSpc>
                <a:spcPct val="250000"/>
              </a:lnSpc>
              <a:buClr>
                <a:schemeClr val="bg1"/>
              </a:buClr>
              <a:buSzPct val="111000"/>
              <a:buFont typeface="Wingdings" panose="05000000000000000000" pitchFamily="2" charset="2"/>
              <a:buChar char="v"/>
            </a:pPr>
            <a:r>
              <a:rPr lang="fa-IR" sz="2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B Mitra" panose="00000400000000000000" pitchFamily="2" charset="-78"/>
              </a:rPr>
              <a:t> سرعت بخشی تحول سیستم ها</a:t>
            </a:r>
            <a:endParaRPr lang="en-US" sz="2400" b="1" dirty="0">
              <a:ln w="6600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cs typeface="B Mitra" panose="00000400000000000000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2066" y="578357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800" dirty="0">
                <a:cs typeface="B Nazanin" pitchFamily="2" charset="-78"/>
              </a:rPr>
              <a:t>2</a:t>
            </a:r>
            <a:endParaRPr lang="en-AU" sz="2800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97505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227" y="957946"/>
            <a:ext cx="6247884" cy="4910521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6003616"/>
              </p:ext>
            </p:extLst>
          </p:nvPr>
        </p:nvGraphicFramePr>
        <p:xfrm>
          <a:off x="4106660" y="5888999"/>
          <a:ext cx="1006578" cy="329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83920" imgH="190440" progId="Equation.3">
                  <p:embed/>
                </p:oleObj>
              </mc:Choice>
              <mc:Fallback>
                <p:oleObj name="Equation" r:id="rId4" imgW="58392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6660" y="5888999"/>
                        <a:ext cx="1006578" cy="3295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0939826"/>
              </p:ext>
            </p:extLst>
          </p:nvPr>
        </p:nvGraphicFramePr>
        <p:xfrm>
          <a:off x="7598487" y="4057011"/>
          <a:ext cx="4486438" cy="707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831760" imgH="431640" progId="Equation.3">
                  <p:embed/>
                </p:oleObj>
              </mc:Choice>
              <mc:Fallback>
                <p:oleObj name="Equation" r:id="rId6" imgW="2831760" imgH="43164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8487" y="4057011"/>
                        <a:ext cx="4486438" cy="70728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428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4033515"/>
              </p:ext>
            </p:extLst>
          </p:nvPr>
        </p:nvGraphicFramePr>
        <p:xfrm>
          <a:off x="9734550" y="3328988"/>
          <a:ext cx="214313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4120" imgH="203040" progId="Equation.3">
                  <p:embed/>
                </p:oleObj>
              </mc:Choice>
              <mc:Fallback>
                <p:oleObj name="Equation" r:id="rId8" imgW="114120" imgH="203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34550" y="3328988"/>
                        <a:ext cx="214313" cy="3714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730641"/>
              </p:ext>
            </p:extLst>
          </p:nvPr>
        </p:nvGraphicFramePr>
        <p:xfrm>
          <a:off x="8848749" y="2357370"/>
          <a:ext cx="2161739" cy="14564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346200" imgH="901700" progId="Equation.3">
                  <p:embed/>
                </p:oleObj>
              </mc:Choice>
              <mc:Fallback>
                <p:oleObj name="Equation" r:id="rId10" imgW="1346200" imgH="9017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8749" y="2357370"/>
                        <a:ext cx="2161739" cy="14564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4311797"/>
              </p:ext>
            </p:extLst>
          </p:nvPr>
        </p:nvGraphicFramePr>
        <p:xfrm>
          <a:off x="9117806" y="4869040"/>
          <a:ext cx="1447800" cy="1274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52087" imgH="837836" progId="Equation.3">
                  <p:embed/>
                </p:oleObj>
              </mc:Choice>
              <mc:Fallback>
                <p:oleObj name="Equation" r:id="rId12" imgW="952087" imgH="837836" progId="Equation.3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17806" y="4869040"/>
                        <a:ext cx="1447800" cy="12740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91913" y="578357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800" dirty="0">
                <a:cs typeface="B Nazanin" pitchFamily="2" charset="-78"/>
              </a:rPr>
              <a:t>20</a:t>
            </a:r>
            <a:endParaRPr lang="en-AU" sz="2800" dirty="0">
              <a:cs typeface="B Nazanin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2433F6-94E6-D356-7B80-F3D9ABC3049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t="1406" r="15887" b="5797"/>
          <a:stretch/>
        </p:blipFill>
        <p:spPr>
          <a:xfrm>
            <a:off x="20647" y="13252"/>
            <a:ext cx="909589" cy="821635"/>
          </a:xfrm>
          <a:prstGeom prst="rect">
            <a:avLst/>
          </a:prstGeom>
        </p:spPr>
      </p:pic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48702452-1919-377C-8606-BD6D09A801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4356654"/>
              </p:ext>
            </p:extLst>
          </p:nvPr>
        </p:nvGraphicFramePr>
        <p:xfrm>
          <a:off x="8021865" y="1111014"/>
          <a:ext cx="3698017" cy="928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184120" imgH="596880" progId="Equation.DSMT4">
                  <p:embed/>
                </p:oleObj>
              </mc:Choice>
              <mc:Fallback>
                <p:oleObj name="Equation" r:id="rId15" imgW="2184120" imgH="5968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1865" y="1111014"/>
                        <a:ext cx="3698017" cy="9286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9BA3CC0F-397B-D5E6-A191-D2AFC6BE602B}"/>
              </a:ext>
            </a:extLst>
          </p:cNvPr>
          <p:cNvSpPr/>
          <p:nvPr/>
        </p:nvSpPr>
        <p:spPr>
          <a:xfrm>
            <a:off x="7885042" y="1062782"/>
            <a:ext cx="3935897" cy="283464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0228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3190" y="959189"/>
            <a:ext cx="6672477" cy="5243712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862771"/>
              </p:ext>
            </p:extLst>
          </p:nvPr>
        </p:nvGraphicFramePr>
        <p:xfrm>
          <a:off x="10318750" y="1293813"/>
          <a:ext cx="1493838" cy="62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63280" imgH="393480" progId="Equation.3">
                  <p:embed/>
                </p:oleObj>
              </mc:Choice>
              <mc:Fallback>
                <p:oleObj name="Equation" r:id="rId4" imgW="8632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18750" y="1293813"/>
                        <a:ext cx="1493838" cy="6270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91913" y="578357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800" dirty="0">
                <a:cs typeface="B Nazanin" pitchFamily="2" charset="-78"/>
              </a:rPr>
              <a:t>21</a:t>
            </a:r>
            <a:endParaRPr lang="en-AU" sz="2800" dirty="0">
              <a:cs typeface="B Nazanin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7A875D-B5B8-3731-5595-D1BB7D67A4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t="1406" r="15887" b="5797"/>
          <a:stretch/>
        </p:blipFill>
        <p:spPr>
          <a:xfrm>
            <a:off x="20647" y="13252"/>
            <a:ext cx="909589" cy="82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029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6721" y="978794"/>
            <a:ext cx="6825913" cy="5263987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8816626"/>
              </p:ext>
            </p:extLst>
          </p:nvPr>
        </p:nvGraphicFramePr>
        <p:xfrm>
          <a:off x="10144631" y="1292777"/>
          <a:ext cx="985757" cy="322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83920" imgH="190440" progId="Equation.3">
                  <p:embed/>
                </p:oleObj>
              </mc:Choice>
              <mc:Fallback>
                <p:oleObj name="Equation" r:id="rId4" imgW="58392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44631" y="1292777"/>
                        <a:ext cx="985757" cy="3226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1913" y="578357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800" dirty="0">
                <a:cs typeface="B Nazanin" pitchFamily="2" charset="-78"/>
              </a:rPr>
              <a:t>22</a:t>
            </a:r>
            <a:endParaRPr lang="en-AU" sz="2800" dirty="0">
              <a:cs typeface="B Nazanin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A07B09-434B-FC83-C6ED-D8DAA5B54C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t="1406" r="15887" b="5797"/>
          <a:stretch/>
        </p:blipFill>
        <p:spPr>
          <a:xfrm>
            <a:off x="20647" y="13252"/>
            <a:ext cx="909589" cy="82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59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Box 110"/>
          <p:cNvSpPr txBox="1"/>
          <p:nvPr/>
        </p:nvSpPr>
        <p:spPr>
          <a:xfrm>
            <a:off x="1558125" y="992682"/>
            <a:ext cx="1022924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cs typeface="B Mitra" panose="00000400000000000000" pitchFamily="2" charset="-78"/>
              </a:rPr>
              <a:t>نامساوی لگت-گارگ:</a:t>
            </a:r>
          </a:p>
          <a:p>
            <a:pPr lvl="0" algn="just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B Mitra" panose="00000400000000000000" pitchFamily="2" charset="-78"/>
              </a:rPr>
              <a:t>به ‌طور کلی نامساوی لگت-گارگ همبستگی یک سیستم منفرد را در زمان­های مختلف تست می‌کند. لذا نیازمند محاسبه تابع همبستگی دو زمانه</a:t>
            </a:r>
          </a:p>
          <a:p>
            <a:pPr lvl="0" algn="just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B Mitra" panose="00000400000000000000" pitchFamily="2" charset="-78"/>
              </a:rPr>
              <a:t>                     مشاهده پذیر      هستیم. در اینجا       مشاهده پذیر یک سیستم دوترازی است که مقادیر       و      متناظر  با حالات        و</a:t>
            </a:r>
          </a:p>
          <a:p>
            <a:pPr lvl="0" algn="just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B Mitra" panose="00000400000000000000" pitchFamily="2" charset="-78"/>
              </a:rPr>
              <a:t>        به خود می گیرد. بدین منظور، </a:t>
            </a:r>
            <a:r>
              <a:rPr lang="fa-IR" sz="2000" dirty="0">
                <a:latin typeface="Times New Roman" panose="02020603050405020304" pitchFamily="18" charset="0"/>
                <a:ea typeface="Calibri" panose="020F0502020204030204" pitchFamily="34" charset="0"/>
                <a:cs typeface="B Mitra" panose="00000400000000000000" pitchFamily="2" charset="-78"/>
              </a:rPr>
              <a:t>یک سری از آزمایش­های سه دسته­ای را در نظر می­گیریم که از شرایط </a:t>
            </a:r>
            <a:r>
              <a:rPr lang="fa-IR" sz="2000" dirty="0">
                <a:cs typeface="B Mitra" panose="00000400000000000000" pitchFamily="2" charset="-78"/>
              </a:rPr>
              <a:t>اولیه یکسان (در زمان        ) شروع ­شوند. به ‌طوری</a:t>
            </a:r>
            <a:r>
              <a:rPr lang="fa-IR" sz="2000" dirty="0">
                <a:latin typeface="Times New Roman" panose="02020603050405020304" pitchFamily="18" charset="0"/>
                <a:cs typeface="B Mitra" panose="00000400000000000000" pitchFamily="2" charset="-78"/>
              </a:rPr>
              <a:t>ک</a:t>
            </a:r>
            <a:r>
              <a:rPr lang="fa-IR" sz="2000" dirty="0">
                <a:cs typeface="B Mitra" panose="00000400000000000000" pitchFamily="2" charset="-78"/>
              </a:rPr>
              <a:t>ه در دسته اول، مشاهده‌پذیر      در زمان‌های      و                  ، </a:t>
            </a:r>
            <a:r>
              <a:rPr lang="fa-IR" sz="2000" dirty="0">
                <a:latin typeface="Times New Roman" panose="02020603050405020304" pitchFamily="18" charset="0"/>
                <a:ea typeface="Calibri" panose="020F0502020204030204" pitchFamily="34" charset="0"/>
                <a:cs typeface="B Mitra" panose="00000400000000000000" pitchFamily="2" charset="-78"/>
              </a:rPr>
              <a:t>در دسته دوم مشاهده‌پذیر      در زمان‌های     و </a:t>
            </a:r>
          </a:p>
          <a:p>
            <a:pPr lvl="0" algn="just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000" dirty="0">
                <a:latin typeface="Times New Roman" panose="02020603050405020304" pitchFamily="18" charset="0"/>
                <a:ea typeface="Calibri" panose="020F0502020204030204" pitchFamily="34" charset="0"/>
                <a:cs typeface="B Mitra" panose="00000400000000000000" pitchFamily="2" charset="-78"/>
              </a:rPr>
              <a:t>و در دسته سوم مشاهده‌پذیر     در زمان‌های     و      اندازه­گیری شود. از اندازه­گیری­های هر دسته می­توان تابع همبستگی                   </a:t>
            </a:r>
            <a:r>
              <a:rPr lang="fa-IR" sz="2000" dirty="0">
                <a:cs typeface="B Mitra" panose="00000400000000000000" pitchFamily="2" charset="-78"/>
              </a:rPr>
              <a:t>را محاسبه نمود. برای سیستم</a:t>
            </a:r>
            <a:r>
              <a:rPr lang="en-US" sz="2000" dirty="0">
                <a:cs typeface="B Mitra" panose="00000400000000000000" pitchFamily="2" charset="-78"/>
              </a:rPr>
              <a:t>‌</a:t>
            </a:r>
            <a:r>
              <a:rPr lang="fa-IR" sz="2000" dirty="0">
                <a:cs typeface="B Mitra" panose="00000400000000000000" pitchFamily="2" charset="-78"/>
              </a:rPr>
              <a:t>های کلاسیکی نامساوی لگت-گارگ را به خود می­گیرد و به شکل زیر نوشته می‌شود:</a:t>
            </a:r>
          </a:p>
          <a:p>
            <a:pPr algn="just" rtl="1">
              <a:lnSpc>
                <a:spcPct val="150000"/>
              </a:lnSpc>
              <a:buClr>
                <a:srgbClr val="FF0000"/>
              </a:buClr>
              <a:buSzPct val="117000"/>
            </a:pPr>
            <a:r>
              <a:rPr lang="fa-IR" sz="2000" dirty="0">
                <a:cs typeface="B Mitra" panose="00000400000000000000" pitchFamily="2" charset="-78"/>
              </a:rPr>
              <a:t>                      </a:t>
            </a:r>
          </a:p>
          <a:p>
            <a:pPr algn="just" rtl="1">
              <a:lnSpc>
                <a:spcPct val="150000"/>
              </a:lnSpc>
              <a:buClr>
                <a:srgbClr val="FF0000"/>
              </a:buClr>
              <a:buSzPct val="117000"/>
            </a:pPr>
            <a:endParaRPr lang="fa-IR" sz="2000" dirty="0">
              <a:cs typeface="B Mitra" panose="00000400000000000000" pitchFamily="2" charset="-78"/>
            </a:endParaRPr>
          </a:p>
          <a:p>
            <a:pPr algn="just" rtl="1">
              <a:lnSpc>
                <a:spcPct val="150000"/>
              </a:lnSpc>
              <a:buClr>
                <a:srgbClr val="FF0000"/>
              </a:buClr>
              <a:buSzPct val="117000"/>
            </a:pPr>
            <a:r>
              <a:rPr lang="fa-IR" sz="2000" dirty="0">
                <a:cs typeface="B Mitra" panose="00000400000000000000" pitchFamily="2" charset="-78"/>
              </a:rPr>
              <a:t>که در آن                                         .</a:t>
            </a:r>
          </a:p>
          <a:p>
            <a:pPr algn="just" rtl="1">
              <a:lnSpc>
                <a:spcPct val="150000"/>
              </a:lnSpc>
              <a:buClr>
                <a:srgbClr val="FF0000"/>
              </a:buClr>
              <a:buSzPct val="117000"/>
            </a:pPr>
            <a:r>
              <a:rPr lang="fa-IR" sz="2000" dirty="0">
                <a:cs typeface="B Mitra" panose="00000400000000000000" pitchFamily="2" charset="-78"/>
              </a:rPr>
              <a:t>مبنای استخراج این نامعادله دو فرض کلاسیکی </a:t>
            </a:r>
            <a:r>
              <a:rPr lang="fa-IR" sz="2000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B050"/>
                </a:solidFill>
                <a:cs typeface="B Mitra" panose="00000400000000000000" pitchFamily="2" charset="-78"/>
              </a:rPr>
              <a:t>(1) ماکرورئالیسم  </a:t>
            </a:r>
            <a:r>
              <a:rPr lang="fa-IR" sz="2000" dirty="0">
                <a:cs typeface="B Mitra" panose="00000400000000000000" pitchFamily="2" charset="-78"/>
              </a:rPr>
              <a:t>و </a:t>
            </a:r>
            <a:r>
              <a:rPr lang="fa-IR" sz="2000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B050"/>
                </a:solidFill>
                <a:cs typeface="B Mitra" panose="00000400000000000000" pitchFamily="2" charset="-78"/>
              </a:rPr>
              <a:t>(2) اندازه گیری غیر اختلالی </a:t>
            </a:r>
            <a:r>
              <a:rPr lang="fa-IR" sz="2000" dirty="0">
                <a:cs typeface="B Mitra" panose="00000400000000000000" pitchFamily="2" charset="-78"/>
              </a:rPr>
              <a:t>است.</a:t>
            </a:r>
          </a:p>
        </p:txBody>
      </p:sp>
      <p:graphicFrame>
        <p:nvGraphicFramePr>
          <p:cNvPr id="115" name="Object 1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0327683"/>
              </p:ext>
            </p:extLst>
          </p:nvPr>
        </p:nvGraphicFramePr>
        <p:xfrm>
          <a:off x="10605566" y="2030769"/>
          <a:ext cx="1189038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87320" imgH="266400" progId="Equation.3">
                  <p:embed/>
                </p:oleObj>
              </mc:Choice>
              <mc:Fallback>
                <p:oleObj name="Equation" r:id="rId3" imgW="787320" imgH="26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605566" y="2030769"/>
                        <a:ext cx="1189038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" name="Object 1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9249105"/>
              </p:ext>
            </p:extLst>
          </p:nvPr>
        </p:nvGraphicFramePr>
        <p:xfrm>
          <a:off x="3978936" y="2074513"/>
          <a:ext cx="284162" cy="2487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3040" imgH="152280" progId="Equation.3">
                  <p:embed/>
                </p:oleObj>
              </mc:Choice>
              <mc:Fallback>
                <p:oleObj name="Equation" r:id="rId5" imgW="203040" imgH="1522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78936" y="2074513"/>
                        <a:ext cx="284162" cy="2487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" name="Object 1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0236945"/>
              </p:ext>
            </p:extLst>
          </p:nvPr>
        </p:nvGraphicFramePr>
        <p:xfrm>
          <a:off x="3544813" y="2099378"/>
          <a:ext cx="266700" cy="21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90440" imgH="152280" progId="Equation.3">
                  <p:embed/>
                </p:oleObj>
              </mc:Choice>
              <mc:Fallback>
                <p:oleObj name="Equation" r:id="rId7" imgW="190440" imgH="1522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544813" y="2099378"/>
                        <a:ext cx="266700" cy="212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" name="Object 1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9800748"/>
              </p:ext>
            </p:extLst>
          </p:nvPr>
        </p:nvGraphicFramePr>
        <p:xfrm>
          <a:off x="2010459" y="2043765"/>
          <a:ext cx="311070" cy="324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15806" imgH="228501" progId="Equation.3">
                  <p:embed/>
                </p:oleObj>
              </mc:Choice>
              <mc:Fallback>
                <p:oleObj name="Equation" r:id="rId9" imgW="215806" imgH="228501" progId="Equation.3">
                  <p:embed/>
                  <p:pic>
                    <p:nvPicPr>
                      <p:cNvPr id="0" name="Object 1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0459" y="2043765"/>
                        <a:ext cx="311070" cy="3245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" name="Object 1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1233127"/>
              </p:ext>
            </p:extLst>
          </p:nvPr>
        </p:nvGraphicFramePr>
        <p:xfrm>
          <a:off x="11356228" y="2491014"/>
          <a:ext cx="293688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3040" imgH="228600" progId="Equation.3">
                  <p:embed/>
                </p:oleObj>
              </mc:Choice>
              <mc:Fallback>
                <p:oleObj name="Equation" r:id="rId11" imgW="2030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56228" y="2491014"/>
                        <a:ext cx="293688" cy="3238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" name="Object 1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0370465"/>
              </p:ext>
            </p:extLst>
          </p:nvPr>
        </p:nvGraphicFramePr>
        <p:xfrm>
          <a:off x="2149694" y="2522972"/>
          <a:ext cx="420687" cy="283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91960" imgH="164880" progId="Equation.3">
                  <p:embed/>
                </p:oleObj>
              </mc:Choice>
              <mc:Fallback>
                <p:oleObj name="Equation" r:id="rId13" imgW="29196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9694" y="2522972"/>
                        <a:ext cx="420687" cy="2831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" name="Object 1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6330938"/>
              </p:ext>
            </p:extLst>
          </p:nvPr>
        </p:nvGraphicFramePr>
        <p:xfrm>
          <a:off x="7243054" y="2950517"/>
          <a:ext cx="194994" cy="314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26835" imgH="202936" progId="Equation.3">
                  <p:embed/>
                </p:oleObj>
              </mc:Choice>
              <mc:Fallback>
                <p:oleObj name="Equation" r:id="rId15" imgW="126835" imgH="202936" progId="Equation.3">
                  <p:embed/>
                  <p:pic>
                    <p:nvPicPr>
                      <p:cNvPr id="0" name="Object 1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3054" y="2950517"/>
                        <a:ext cx="194994" cy="3149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" name="Object 1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6828509"/>
              </p:ext>
            </p:extLst>
          </p:nvPr>
        </p:nvGraphicFramePr>
        <p:xfrm>
          <a:off x="6101703" y="2960687"/>
          <a:ext cx="957946" cy="314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609336" imgH="203112" progId="Equation.3">
                  <p:embed/>
                </p:oleObj>
              </mc:Choice>
              <mc:Fallback>
                <p:oleObj name="Equation" r:id="rId17" imgW="609336" imgH="203112" progId="Equation.3">
                  <p:embed/>
                  <p:pic>
                    <p:nvPicPr>
                      <p:cNvPr id="0" name="Object 1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1703" y="2960687"/>
                        <a:ext cx="957946" cy="3143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" name="Object 1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5283107"/>
              </p:ext>
            </p:extLst>
          </p:nvPr>
        </p:nvGraphicFramePr>
        <p:xfrm>
          <a:off x="7850429" y="2056527"/>
          <a:ext cx="314325" cy="27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64880" imgH="152280" progId="Equation.3">
                  <p:embed/>
                </p:oleObj>
              </mc:Choice>
              <mc:Fallback>
                <p:oleObj name="Equation" r:id="rId19" imgW="164880" imgH="1522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7850429" y="2056527"/>
                        <a:ext cx="314325" cy="273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" name="Object 1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7147782"/>
              </p:ext>
            </p:extLst>
          </p:nvPr>
        </p:nvGraphicFramePr>
        <p:xfrm>
          <a:off x="8389622" y="3002990"/>
          <a:ext cx="312737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64880" imgH="152280" progId="Equation.3">
                  <p:embed/>
                </p:oleObj>
              </mc:Choice>
              <mc:Fallback>
                <p:oleObj name="Equation" r:id="rId21" imgW="164880" imgH="1522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8389622" y="3002990"/>
                        <a:ext cx="312737" cy="276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" name="Object 1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0693553"/>
              </p:ext>
            </p:extLst>
          </p:nvPr>
        </p:nvGraphicFramePr>
        <p:xfrm>
          <a:off x="3887362" y="2979738"/>
          <a:ext cx="312738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164880" imgH="152280" progId="Equation.3">
                  <p:embed/>
                </p:oleObj>
              </mc:Choice>
              <mc:Fallback>
                <p:oleObj name="Equation" r:id="rId23" imgW="164880" imgH="1522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887362" y="2979738"/>
                        <a:ext cx="312738" cy="276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" name="Object 1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9486552"/>
              </p:ext>
            </p:extLst>
          </p:nvPr>
        </p:nvGraphicFramePr>
        <p:xfrm>
          <a:off x="9462610" y="3447256"/>
          <a:ext cx="312737" cy="27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164880" imgH="152280" progId="Equation.3">
                  <p:embed/>
                </p:oleObj>
              </mc:Choice>
              <mc:Fallback>
                <p:oleObj name="Equation" r:id="rId25" imgW="164880" imgH="1522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9462610" y="3447256"/>
                        <a:ext cx="312737" cy="273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" name="Object 1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9301068"/>
              </p:ext>
            </p:extLst>
          </p:nvPr>
        </p:nvGraphicFramePr>
        <p:xfrm>
          <a:off x="8294688" y="3439934"/>
          <a:ext cx="214312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139680" imgH="203040" progId="Equation.3">
                  <p:embed/>
                </p:oleObj>
              </mc:Choice>
              <mc:Fallback>
                <p:oleObj name="Equation" r:id="rId27" imgW="1396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94688" y="3439934"/>
                        <a:ext cx="214312" cy="3159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" name="Object 1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8687662"/>
              </p:ext>
            </p:extLst>
          </p:nvPr>
        </p:nvGraphicFramePr>
        <p:xfrm>
          <a:off x="1803776" y="3411959"/>
          <a:ext cx="1187450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9" imgW="787320" imgH="266400" progId="Equation.3">
                  <p:embed/>
                </p:oleObj>
              </mc:Choice>
              <mc:Fallback>
                <p:oleObj name="Equation" r:id="rId29" imgW="787320" imgH="26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803776" y="3411959"/>
                        <a:ext cx="1187450" cy="379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" name="Object 1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4835043"/>
              </p:ext>
            </p:extLst>
          </p:nvPr>
        </p:nvGraphicFramePr>
        <p:xfrm>
          <a:off x="5180194" y="4528439"/>
          <a:ext cx="2670235" cy="38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1" imgW="1422360" imgH="203040" progId="Equation.3">
                  <p:embed/>
                </p:oleObj>
              </mc:Choice>
              <mc:Fallback>
                <p:oleObj name="Equation" r:id="rId31" imgW="142236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5180194" y="4528439"/>
                        <a:ext cx="2670235" cy="381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8" name="Object 1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0401753"/>
              </p:ext>
            </p:extLst>
          </p:nvPr>
        </p:nvGraphicFramePr>
        <p:xfrm>
          <a:off x="8702359" y="5190276"/>
          <a:ext cx="2281238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3" imgW="1384200" imgH="266400" progId="Equation.3">
                  <p:embed/>
                </p:oleObj>
              </mc:Choice>
              <mc:Fallback>
                <p:oleObj name="Equation" r:id="rId33" imgW="1384200" imgH="26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8702359" y="5190276"/>
                        <a:ext cx="2281238" cy="439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" name="TextBox 148"/>
          <p:cNvSpPr txBox="1"/>
          <p:nvPr/>
        </p:nvSpPr>
        <p:spPr>
          <a:xfrm>
            <a:off x="3978936" y="168832"/>
            <a:ext cx="8273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8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cs typeface="Nazanin" pitchFamily="2" charset="-78"/>
              </a:rPr>
              <a:t> </a:t>
            </a:r>
            <a:r>
              <a:rPr lang="fa-IR" sz="32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B Mitra" panose="00000400000000000000" pitchFamily="2" charset="-78"/>
              </a:rPr>
              <a:t>سنجه های کوانتمی بودن رفتار دینامیکی سیستم ها</a:t>
            </a:r>
            <a:endParaRPr lang="en-US" sz="3200" b="1" dirty="0">
              <a:ln w="6600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cs typeface="B Mitra" panose="00000400000000000000" pitchFamily="2" charset="-78"/>
            </a:endParaRPr>
          </a:p>
        </p:txBody>
      </p:sp>
      <p:graphicFrame>
        <p:nvGraphicFramePr>
          <p:cNvPr id="150" name="Object 1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6519939"/>
              </p:ext>
            </p:extLst>
          </p:nvPr>
        </p:nvGraphicFramePr>
        <p:xfrm>
          <a:off x="2770474" y="2963396"/>
          <a:ext cx="194994" cy="314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5" imgW="126835" imgH="202936" progId="Equation.3">
                  <p:embed/>
                </p:oleObj>
              </mc:Choice>
              <mc:Fallback>
                <p:oleObj name="Equation" r:id="rId35" imgW="126835" imgH="20293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0474" y="2963396"/>
                        <a:ext cx="194994" cy="3149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1" name="Object 1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5206533"/>
              </p:ext>
            </p:extLst>
          </p:nvPr>
        </p:nvGraphicFramePr>
        <p:xfrm>
          <a:off x="1640106" y="2989105"/>
          <a:ext cx="1019175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6" imgW="647640" imgH="203040" progId="Equation.3">
                  <p:embed/>
                </p:oleObj>
              </mc:Choice>
              <mc:Fallback>
                <p:oleObj name="Equation" r:id="rId36" imgW="6476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0106" y="2989105"/>
                        <a:ext cx="1019175" cy="3143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2" name="Object 1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1080398"/>
              </p:ext>
            </p:extLst>
          </p:nvPr>
        </p:nvGraphicFramePr>
        <p:xfrm>
          <a:off x="9325664" y="2049481"/>
          <a:ext cx="314325" cy="27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8" imgW="164880" imgH="152280" progId="Equation.3">
                  <p:embed/>
                </p:oleObj>
              </mc:Choice>
              <mc:Fallback>
                <p:oleObj name="Equation" r:id="rId38" imgW="164880" imgH="1522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9325664" y="2049481"/>
                        <a:ext cx="314325" cy="273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391913" y="578357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800" dirty="0">
                <a:cs typeface="B Nazanin" pitchFamily="2" charset="-78"/>
              </a:rPr>
              <a:t>23</a:t>
            </a:r>
            <a:endParaRPr lang="en-AU" sz="2800" dirty="0">
              <a:cs typeface="B Nazanin" pitchFamily="2" charset="-78"/>
            </a:endParaRPr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4007621"/>
              </p:ext>
            </p:extLst>
          </p:nvPr>
        </p:nvGraphicFramePr>
        <p:xfrm>
          <a:off x="7857726" y="3438246"/>
          <a:ext cx="214312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0" imgW="139680" imgH="203040" progId="Equation.3">
                  <p:embed/>
                </p:oleObj>
              </mc:Choice>
              <mc:Fallback>
                <p:oleObj name="Equation" r:id="rId40" imgW="1396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7726" y="3438246"/>
                        <a:ext cx="214312" cy="3159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AE5792FC-7C64-551E-4803-F4D7F8252BA2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t="1406" r="15887" b="5797"/>
          <a:stretch/>
        </p:blipFill>
        <p:spPr>
          <a:xfrm>
            <a:off x="20647" y="13252"/>
            <a:ext cx="909589" cy="82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97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04079" y="181235"/>
            <a:ext cx="6387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8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cs typeface="Nazanin" pitchFamily="2" charset="-78"/>
              </a:rPr>
              <a:t> </a:t>
            </a:r>
            <a:r>
              <a:rPr lang="en-US" sz="32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cs typeface="B Mitra" panose="00000400000000000000" pitchFamily="2" charset="-78"/>
              </a:rPr>
              <a:t>(Quantum Witness)</a:t>
            </a:r>
            <a:r>
              <a:rPr lang="fa-IR" sz="32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cs typeface="B Mitra" panose="00000400000000000000" pitchFamily="2" charset="-78"/>
              </a:rPr>
              <a:t> شاهد کوانتمی </a:t>
            </a:r>
            <a:r>
              <a:rPr lang="en-US" sz="32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cs typeface="B Mitra" panose="00000400000000000000" pitchFamily="2" charset="-78"/>
              </a:rPr>
              <a:t> </a:t>
            </a:r>
            <a:endParaRPr lang="en-AU" sz="3200" b="1" dirty="0">
              <a:ln w="1270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cs typeface="B Mitra" panose="000004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9256" y="929553"/>
            <a:ext cx="10229248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000" dirty="0">
                <a:latin typeface="Times New Roman" panose="02020603050405020304" pitchFamily="18" charset="0"/>
                <a:ea typeface="Calibri" panose="020F0502020204030204" pitchFamily="34" charset="0"/>
                <a:cs typeface="B Mitra" panose="00000400000000000000" pitchFamily="2" charset="-78"/>
              </a:rPr>
              <a:t>یک آزمایش­ با دو مشاهده­پذیر       و     </a:t>
            </a:r>
            <a:r>
              <a:rPr lang="fa-IR" sz="2000" dirty="0">
                <a:cs typeface="B Mitra" panose="00000400000000000000" pitchFamily="2" charset="-78"/>
              </a:rPr>
              <a:t>در نظر می­گیریم که در آن مشاهده­پذیر     در لحظه          اندازه­گیری و مشاهده­پذیر     در لحظه</a:t>
            </a:r>
          </a:p>
          <a:p>
            <a:pPr algn="just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000" dirty="0">
                <a:cs typeface="B Mitra" panose="00000400000000000000" pitchFamily="2" charset="-78"/>
              </a:rPr>
              <a:t>اندازه­گیری می­شود. در اینجا          و          را به ترتیب احتمال یافتن سیستم در حالت­های    و      ا</a:t>
            </a:r>
            <a:r>
              <a:rPr lang="fa-IR" alt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B Mitra" panose="00000400000000000000" pitchFamily="2" charset="-78"/>
              </a:rPr>
              <a:t>ز اندازه­گیری مشاهده­پذیرهای</a:t>
            </a:r>
            <a:r>
              <a:rPr lang="en-US" alt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B Mitra" panose="00000400000000000000" pitchFamily="2" charset="-78"/>
              </a:rPr>
              <a:t> </a:t>
            </a:r>
            <a:r>
              <a:rPr lang="fa-IR" altLang="en-US" sz="2000" dirty="0">
                <a:ea typeface="Times New Roman" panose="02020603050405020304" pitchFamily="18" charset="0"/>
                <a:cs typeface="B Mitra" panose="00000400000000000000" pitchFamily="2" charset="-78"/>
              </a:rPr>
              <a:t>   </a:t>
            </a:r>
            <a:r>
              <a:rPr lang="en-GB" alt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B Mitra" panose="00000400000000000000" pitchFamily="2" charset="-78"/>
              </a:rPr>
              <a:t> </a:t>
            </a:r>
            <a:r>
              <a:rPr lang="fa-IR" alt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B Mitra" panose="00000400000000000000" pitchFamily="2" charset="-78"/>
              </a:rPr>
              <a:t>و</a:t>
            </a:r>
            <a:r>
              <a:rPr lang="en-US" alt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B Mitra" panose="00000400000000000000" pitchFamily="2" charset="-78"/>
              </a:rPr>
              <a:t> </a:t>
            </a:r>
            <a:r>
              <a:rPr lang="fa-IR" altLang="en-US" sz="2000" dirty="0">
                <a:ea typeface="Times New Roman" panose="02020603050405020304" pitchFamily="18" charset="0"/>
                <a:cs typeface="B Mitra" panose="00000400000000000000" pitchFamily="2" charset="-78"/>
              </a:rPr>
              <a:t>  </a:t>
            </a:r>
            <a:r>
              <a:rPr lang="fa-IR" alt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B Mitra" panose="00000400000000000000" pitchFamily="2" charset="-78"/>
              </a:rPr>
              <a:t> روی سیستم تعریف </a:t>
            </a:r>
            <a:r>
              <a:rPr lang="fa-IR" sz="2000" dirty="0">
                <a:cs typeface="B Mitra" panose="00000400000000000000" pitchFamily="2" charset="-78"/>
              </a:rPr>
              <a:t>می­کنیم. احتمال کلاسیکی یافتن سیستم در حالت      در اندازه­گیری دوم در یک فرآیند اندازه­گیری پیوسته از دو مشاهده­پذیر و    ، به صورت زیر تعریف می­شود:</a:t>
            </a:r>
            <a:endParaRPr lang="en-US" sz="2000" dirty="0">
              <a:cs typeface="B Mitra" panose="00000400000000000000" pitchFamily="2" charset="-78"/>
            </a:endParaRPr>
          </a:p>
          <a:p>
            <a:pPr lvl="0" algn="just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fa-IR" sz="2000" dirty="0">
              <a:latin typeface="Times New Roman" panose="02020603050405020304" pitchFamily="18" charset="0"/>
              <a:ea typeface="Calibri" panose="020F0502020204030204" pitchFamily="34" charset="0"/>
              <a:cs typeface="B Mitra" panose="00000400000000000000" pitchFamily="2" charset="-78"/>
            </a:endParaRPr>
          </a:p>
          <a:p>
            <a:pPr algn="just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alt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در اینجا</a:t>
            </a:r>
            <a:r>
              <a:rPr lang="en-US" alt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fa-IR" alt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  </a:t>
            </a:r>
            <a:r>
              <a:rPr lang="fa-IR" altLang="en-US" sz="3200" dirty="0">
                <a:latin typeface="Arial" panose="020B0604020202020204" pitchFamily="34" charset="0"/>
              </a:rPr>
              <a:t>        </a:t>
            </a:r>
            <a:r>
              <a:rPr lang="fa-IR" altLang="en-US" sz="2000" dirty="0">
                <a:cs typeface="B Mitra" panose="00000400000000000000" pitchFamily="2" charset="-78"/>
              </a:rPr>
              <a:t>احتمال شرطی پیدا کردن سیستم در لحظه    </a:t>
            </a:r>
            <a:r>
              <a:rPr lang="fa-IR" sz="2000" dirty="0">
                <a:cs typeface="B Mitra" panose="00000400000000000000" pitchFamily="2" charset="-78"/>
              </a:rPr>
              <a:t>در حالت     است به شرط آنکه از اندازه­گیری     روی سیستم در لحظه    نتیجه     بدست آمده باشد. شایان ذکر است که در اینجا     بعد (تعداد حالت­های) سیستم را نشان می­دهد. بدین ترتیب شاهد کوانتومی به صورت زیر تعریف می­شود:       </a:t>
            </a:r>
          </a:p>
          <a:p>
            <a:pPr algn="just" rtl="1">
              <a:lnSpc>
                <a:spcPct val="150000"/>
              </a:lnSpc>
              <a:buClr>
                <a:srgbClr val="FF0000"/>
              </a:buClr>
              <a:buSzPct val="117000"/>
            </a:pPr>
            <a:r>
              <a:rPr lang="fa-IR" sz="2000" dirty="0">
                <a:cs typeface="B Mitra" panose="00000400000000000000" pitchFamily="2" charset="-78"/>
              </a:rPr>
              <a:t>                                                </a:t>
            </a:r>
          </a:p>
          <a:p>
            <a:pPr algn="just" rtl="1">
              <a:lnSpc>
                <a:spcPct val="150000"/>
              </a:lnSpc>
              <a:buClr>
                <a:srgbClr val="FF0000"/>
              </a:buClr>
              <a:buSzPct val="117000"/>
            </a:pPr>
            <a:r>
              <a:rPr lang="fa-IR" sz="2000" dirty="0">
                <a:cs typeface="B Mitra" panose="00000400000000000000" pitchFamily="2" charset="-78"/>
              </a:rPr>
              <a:t>که در آن         احتمال کوانتمی پیداکردن سیستم در لحظه    در حالت      است. مقدار</a:t>
            </a:r>
            <a:r>
              <a:rPr lang="fa-IR" sz="2000" dirty="0"/>
              <a:t>                 </a:t>
            </a:r>
            <a:r>
              <a:rPr lang="fa-IR" sz="2000" dirty="0">
                <a:cs typeface="B Mitra" panose="00000400000000000000" pitchFamily="2" charset="-78"/>
              </a:rPr>
              <a:t>توصیف کننده رفتار کلاسیکی سیستم است. به وضوح مقدار غیر صفر           کوانتمی بودن رفتار سیستم را نشان می­دهد</a:t>
            </a:r>
            <a:r>
              <a:rPr lang="fa-IR" sz="2000" dirty="0"/>
              <a:t>.</a:t>
            </a:r>
            <a:endParaRPr lang="fa-IR" sz="2000" dirty="0">
              <a:cs typeface="B Mitra" panose="00000400000000000000" pitchFamily="2" charset="-78"/>
            </a:endParaRPr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3606082"/>
              </p:ext>
            </p:extLst>
          </p:nvPr>
        </p:nvGraphicFramePr>
        <p:xfrm>
          <a:off x="9612118" y="3573405"/>
          <a:ext cx="1157576" cy="338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85800" imgH="228600" progId="Equation.3">
                  <p:embed/>
                </p:oleObj>
              </mc:Choice>
              <mc:Fallback>
                <p:oleObj name="Equation" r:id="rId3" imgW="685800" imgH="228600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12118" y="3573405"/>
                        <a:ext cx="1157576" cy="3385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0059769"/>
              </p:ext>
            </p:extLst>
          </p:nvPr>
        </p:nvGraphicFramePr>
        <p:xfrm>
          <a:off x="4683941" y="2600201"/>
          <a:ext cx="3047362" cy="757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27200" imgH="431800" progId="Equation.3">
                  <p:embed/>
                </p:oleObj>
              </mc:Choice>
              <mc:Fallback>
                <p:oleObj name="Equation" r:id="rId5" imgW="17272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941" y="2600201"/>
                        <a:ext cx="3047362" cy="7576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0539697"/>
              </p:ext>
            </p:extLst>
          </p:nvPr>
        </p:nvGraphicFramePr>
        <p:xfrm>
          <a:off x="8710170" y="5969646"/>
          <a:ext cx="528637" cy="34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55320" imgH="228600" progId="Equation.3">
                  <p:embed/>
                </p:oleObj>
              </mc:Choice>
              <mc:Fallback>
                <p:oleObj name="Equation" r:id="rId7" imgW="355320" imgH="228600" progId="Equation.3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10170" y="5969646"/>
                        <a:ext cx="528637" cy="3444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8125861"/>
              </p:ext>
            </p:extLst>
          </p:nvPr>
        </p:nvGraphicFramePr>
        <p:xfrm>
          <a:off x="5139593" y="4815209"/>
          <a:ext cx="2008187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269720" imgH="253800" progId="Equation.3">
                  <p:embed/>
                </p:oleObj>
              </mc:Choice>
              <mc:Fallback>
                <p:oleObj name="Equation" r:id="rId9" imgW="1269720" imgH="253800" progId="Equation.3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9593" y="4815209"/>
                        <a:ext cx="2008187" cy="4238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6521907"/>
              </p:ext>
            </p:extLst>
          </p:nvPr>
        </p:nvGraphicFramePr>
        <p:xfrm>
          <a:off x="3986443" y="5474207"/>
          <a:ext cx="1117576" cy="29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799753" imgH="203112" progId="Equation.3">
                  <p:embed/>
                </p:oleObj>
              </mc:Choice>
              <mc:Fallback>
                <p:oleObj name="Equation" r:id="rId11" imgW="799753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6443" y="5474207"/>
                        <a:ext cx="1117576" cy="2962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6041226"/>
              </p:ext>
            </p:extLst>
          </p:nvPr>
        </p:nvGraphicFramePr>
        <p:xfrm>
          <a:off x="8965848" y="1083004"/>
          <a:ext cx="281188" cy="28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52268" imgH="152268" progId="Equation.3">
                  <p:embed/>
                </p:oleObj>
              </mc:Choice>
              <mc:Fallback>
                <p:oleObj name="Equation" r:id="rId13" imgW="152268" imgH="152268" progId="Equation.3">
                  <p:embed/>
                  <p:pic>
                    <p:nvPicPr>
                      <p:cNvPr id="0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65848" y="1083004"/>
                        <a:ext cx="281188" cy="2811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1754259"/>
              </p:ext>
            </p:extLst>
          </p:nvPr>
        </p:nvGraphicFramePr>
        <p:xfrm>
          <a:off x="8546114" y="1083004"/>
          <a:ext cx="263614" cy="28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39639" imgH="152334" progId="Equation.3">
                  <p:embed/>
                </p:oleObj>
              </mc:Choice>
              <mc:Fallback>
                <p:oleObj name="Equation" r:id="rId15" imgW="139639" imgH="152334" progId="Equation.3">
                  <p:embed/>
                  <p:pic>
                    <p:nvPicPr>
                      <p:cNvPr id="0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6114" y="1083004"/>
                        <a:ext cx="263614" cy="2811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5396203"/>
              </p:ext>
            </p:extLst>
          </p:nvPr>
        </p:nvGraphicFramePr>
        <p:xfrm>
          <a:off x="5554568" y="1070125"/>
          <a:ext cx="281188" cy="28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52268" imgH="152268" progId="Equation.3">
                  <p:embed/>
                </p:oleObj>
              </mc:Choice>
              <mc:Fallback>
                <p:oleObj name="Equation" r:id="rId17" imgW="152268" imgH="15226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4568" y="1070125"/>
                        <a:ext cx="281188" cy="2811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3714348"/>
              </p:ext>
            </p:extLst>
          </p:nvPr>
        </p:nvGraphicFramePr>
        <p:xfrm>
          <a:off x="4444939" y="1083004"/>
          <a:ext cx="466424" cy="306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330057" imgH="203112" progId="Equation.3">
                  <p:embed/>
                </p:oleObj>
              </mc:Choice>
              <mc:Fallback>
                <p:oleObj name="Equation" r:id="rId18" imgW="330057" imgH="203112" progId="Equation.3">
                  <p:embed/>
                  <p:pic>
                    <p:nvPicPr>
                      <p:cNvPr id="0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4939" y="1083004"/>
                        <a:ext cx="466424" cy="3065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8107765"/>
              </p:ext>
            </p:extLst>
          </p:nvPr>
        </p:nvGraphicFramePr>
        <p:xfrm>
          <a:off x="2366896" y="1095991"/>
          <a:ext cx="263614" cy="28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39639" imgH="152334" progId="Equation.3">
                  <p:embed/>
                </p:oleObj>
              </mc:Choice>
              <mc:Fallback>
                <p:oleObj name="Equation" r:id="rId20" imgW="139639" imgH="15233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6896" y="1095991"/>
                        <a:ext cx="263614" cy="2811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8368701"/>
              </p:ext>
            </p:extLst>
          </p:nvPr>
        </p:nvGraphicFramePr>
        <p:xfrm>
          <a:off x="1210745" y="1086694"/>
          <a:ext cx="499276" cy="299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330057" imgH="203112" progId="Equation.3">
                  <p:embed/>
                </p:oleObj>
              </mc:Choice>
              <mc:Fallback>
                <p:oleObj name="Equation" r:id="rId21" imgW="330057" imgH="203112" progId="Equation.3">
                  <p:embed/>
                  <p:pic>
                    <p:nvPicPr>
                      <p:cNvPr id="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0745" y="1086694"/>
                        <a:ext cx="499276" cy="2995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2783982"/>
              </p:ext>
            </p:extLst>
          </p:nvPr>
        </p:nvGraphicFramePr>
        <p:xfrm>
          <a:off x="8796849" y="1543399"/>
          <a:ext cx="547621" cy="329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406048" imgH="203024" progId="Equation.3">
                  <p:embed/>
                </p:oleObj>
              </mc:Choice>
              <mc:Fallback>
                <p:oleObj name="Equation" r:id="rId23" imgW="406048" imgH="203024" progId="Equation.3">
                  <p:embed/>
                  <p:pic>
                    <p:nvPicPr>
                      <p:cNvPr id="0" name="Object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96849" y="1543399"/>
                        <a:ext cx="547621" cy="3293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5142602"/>
              </p:ext>
            </p:extLst>
          </p:nvPr>
        </p:nvGraphicFramePr>
        <p:xfrm>
          <a:off x="8049301" y="1532630"/>
          <a:ext cx="496813" cy="331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355292" imgH="203024" progId="Equation.3">
                  <p:embed/>
                </p:oleObj>
              </mc:Choice>
              <mc:Fallback>
                <p:oleObj name="Equation" r:id="rId25" imgW="355292" imgH="203024" progId="Equation.3">
                  <p:embed/>
                  <p:pic>
                    <p:nvPicPr>
                      <p:cNvPr id="0" name="Object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49301" y="1532630"/>
                        <a:ext cx="496813" cy="33177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0362418"/>
              </p:ext>
            </p:extLst>
          </p:nvPr>
        </p:nvGraphicFramePr>
        <p:xfrm>
          <a:off x="4475978" y="1619953"/>
          <a:ext cx="206062" cy="205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114102" imgH="126780" progId="Equation.3">
                  <p:embed/>
                </p:oleObj>
              </mc:Choice>
              <mc:Fallback>
                <p:oleObj name="Equation" r:id="rId27" imgW="114102" imgH="1267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5978" y="1619953"/>
                        <a:ext cx="206062" cy="2053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8874150"/>
              </p:ext>
            </p:extLst>
          </p:nvPr>
        </p:nvGraphicFramePr>
        <p:xfrm>
          <a:off x="4032614" y="1591077"/>
          <a:ext cx="313156" cy="233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9" imgW="152280" imgH="126720" progId="Equation.3">
                  <p:embed/>
                </p:oleObj>
              </mc:Choice>
              <mc:Fallback>
                <p:oleObj name="Equation" r:id="rId29" imgW="152280" imgH="126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614" y="1591077"/>
                        <a:ext cx="313156" cy="2335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7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2575528"/>
              </p:ext>
            </p:extLst>
          </p:nvPr>
        </p:nvGraphicFramePr>
        <p:xfrm>
          <a:off x="1530772" y="1547704"/>
          <a:ext cx="281188" cy="28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1" imgW="152268" imgH="152268" progId="Equation.3">
                  <p:embed/>
                </p:oleObj>
              </mc:Choice>
              <mc:Fallback>
                <p:oleObj name="Equation" r:id="rId31" imgW="152268" imgH="15226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0772" y="1547704"/>
                        <a:ext cx="281188" cy="2811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Object 7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2638132"/>
              </p:ext>
            </p:extLst>
          </p:nvPr>
        </p:nvGraphicFramePr>
        <p:xfrm>
          <a:off x="1157990" y="1543400"/>
          <a:ext cx="263614" cy="28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2" imgW="139639" imgH="152334" progId="Equation.3">
                  <p:embed/>
                </p:oleObj>
              </mc:Choice>
              <mc:Fallback>
                <p:oleObj name="Equation" r:id="rId32" imgW="139639" imgH="15233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7990" y="1543400"/>
                        <a:ext cx="263614" cy="2811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" name="Object 7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2365544"/>
              </p:ext>
            </p:extLst>
          </p:nvPr>
        </p:nvGraphicFramePr>
        <p:xfrm>
          <a:off x="7237932" y="4151242"/>
          <a:ext cx="240981" cy="254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3" imgW="139680" imgH="164880" progId="Equation.3">
                  <p:embed/>
                </p:oleObj>
              </mc:Choice>
              <mc:Fallback>
                <p:oleObj name="Equation" r:id="rId33" imgW="13968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7932" y="4151242"/>
                        <a:ext cx="240981" cy="2547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" name="Object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96174"/>
              </p:ext>
            </p:extLst>
          </p:nvPr>
        </p:nvGraphicFramePr>
        <p:xfrm>
          <a:off x="6207622" y="2037205"/>
          <a:ext cx="325637" cy="2428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5" imgW="152280" imgH="126720" progId="Equation.3">
                  <p:embed/>
                </p:oleObj>
              </mc:Choice>
              <mc:Fallback>
                <p:oleObj name="Equation" r:id="rId35" imgW="152280" imgH="126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7622" y="2037205"/>
                        <a:ext cx="325637" cy="2428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" name="Object 8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8620044"/>
              </p:ext>
            </p:extLst>
          </p:nvPr>
        </p:nvGraphicFramePr>
        <p:xfrm>
          <a:off x="2859115" y="3579252"/>
          <a:ext cx="281188" cy="28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6" imgW="152268" imgH="152268" progId="Equation.3">
                  <p:embed/>
                </p:oleObj>
              </mc:Choice>
              <mc:Fallback>
                <p:oleObj name="Equation" r:id="rId36" imgW="152268" imgH="15226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9115" y="3579252"/>
                        <a:ext cx="281188" cy="2811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1018330"/>
              </p:ext>
            </p:extLst>
          </p:nvPr>
        </p:nvGraphicFramePr>
        <p:xfrm>
          <a:off x="11074803" y="2459607"/>
          <a:ext cx="263614" cy="28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7" imgW="139639" imgH="152334" progId="Equation.3">
                  <p:embed/>
                </p:oleObj>
              </mc:Choice>
              <mc:Fallback>
                <p:oleObj name="Equation" r:id="rId37" imgW="139639" imgH="15233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74803" y="2459607"/>
                        <a:ext cx="263614" cy="2811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" name="Object 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3440363"/>
              </p:ext>
            </p:extLst>
          </p:nvPr>
        </p:nvGraphicFramePr>
        <p:xfrm>
          <a:off x="1103738" y="1977520"/>
          <a:ext cx="281188" cy="28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8" imgW="152268" imgH="152268" progId="Equation.3">
                  <p:embed/>
                </p:oleObj>
              </mc:Choice>
              <mc:Fallback>
                <p:oleObj name="Equation" r:id="rId38" imgW="152268" imgH="15226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3738" y="1977520"/>
                        <a:ext cx="281188" cy="2811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" name="Object 8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1836028"/>
              </p:ext>
            </p:extLst>
          </p:nvPr>
        </p:nvGraphicFramePr>
        <p:xfrm>
          <a:off x="1116013" y="3541713"/>
          <a:ext cx="306387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9" imgW="139680" imgH="203040" progId="Equation.DSMT4">
                  <p:embed/>
                </p:oleObj>
              </mc:Choice>
              <mc:Fallback>
                <p:oleObj name="Equation" r:id="rId39" imgW="1396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3541713"/>
                        <a:ext cx="306387" cy="3651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" name="Object 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3403998"/>
              </p:ext>
            </p:extLst>
          </p:nvPr>
        </p:nvGraphicFramePr>
        <p:xfrm>
          <a:off x="10769694" y="4189879"/>
          <a:ext cx="206375" cy="204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1" imgW="114120" imgH="126720" progId="Equation.3">
                  <p:embed/>
                </p:oleObj>
              </mc:Choice>
              <mc:Fallback>
                <p:oleObj name="Equation" r:id="rId41" imgW="114120" imgH="126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69694" y="4189879"/>
                        <a:ext cx="206375" cy="2047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" name="Object 8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1721311"/>
              </p:ext>
            </p:extLst>
          </p:nvPr>
        </p:nvGraphicFramePr>
        <p:xfrm>
          <a:off x="10182504" y="5474207"/>
          <a:ext cx="510071" cy="291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3" imgW="355320" imgH="203040" progId="Equation.3">
                  <p:embed/>
                </p:oleObj>
              </mc:Choice>
              <mc:Fallback>
                <p:oleObj name="Equation" r:id="rId43" imgW="35532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10182504" y="5474207"/>
                        <a:ext cx="510071" cy="2914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" name="Object 8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0274172"/>
              </p:ext>
            </p:extLst>
          </p:nvPr>
        </p:nvGraphicFramePr>
        <p:xfrm>
          <a:off x="6940198" y="5512844"/>
          <a:ext cx="207582" cy="236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5" imgW="88560" imgH="152280" progId="Equation.3">
                  <p:embed/>
                </p:oleObj>
              </mc:Choice>
              <mc:Fallback>
                <p:oleObj name="Equation" r:id="rId45" imgW="88560" imgH="1522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6"/>
                      <a:stretch>
                        <a:fillRect/>
                      </a:stretch>
                    </p:blipFill>
                    <p:spPr>
                      <a:xfrm>
                        <a:off x="6940198" y="5512844"/>
                        <a:ext cx="207582" cy="2367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" name="Object 8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9543749"/>
              </p:ext>
            </p:extLst>
          </p:nvPr>
        </p:nvGraphicFramePr>
        <p:xfrm>
          <a:off x="5928194" y="5507941"/>
          <a:ext cx="313156" cy="233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7" imgW="152280" imgH="126720" progId="Equation.3">
                  <p:embed/>
                </p:oleObj>
              </mc:Choice>
              <mc:Fallback>
                <p:oleObj name="Equation" r:id="rId47" imgW="152280" imgH="126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8194" y="5507941"/>
                        <a:ext cx="313156" cy="2335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7875528"/>
              </p:ext>
            </p:extLst>
          </p:nvPr>
        </p:nvGraphicFramePr>
        <p:xfrm>
          <a:off x="6363880" y="3645122"/>
          <a:ext cx="207582" cy="236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8" imgW="88560" imgH="152280" progId="Equation.3">
                  <p:embed/>
                </p:oleObj>
              </mc:Choice>
              <mc:Fallback>
                <p:oleObj name="Equation" r:id="rId48" imgW="88560" imgH="1522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6"/>
                      <a:stretch>
                        <a:fillRect/>
                      </a:stretch>
                    </p:blipFill>
                    <p:spPr>
                      <a:xfrm>
                        <a:off x="6363880" y="3645122"/>
                        <a:ext cx="207582" cy="2367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1667420"/>
              </p:ext>
            </p:extLst>
          </p:nvPr>
        </p:nvGraphicFramePr>
        <p:xfrm>
          <a:off x="5439111" y="3648475"/>
          <a:ext cx="313156" cy="233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9" imgW="152280" imgH="126720" progId="Equation.3">
                  <p:embed/>
                </p:oleObj>
              </mc:Choice>
              <mc:Fallback>
                <p:oleObj name="Equation" r:id="rId49" imgW="152280" imgH="126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9111" y="3648475"/>
                        <a:ext cx="313156" cy="2335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36"/>
          <p:cNvSpPr/>
          <p:nvPr/>
        </p:nvSpPr>
        <p:spPr>
          <a:xfrm>
            <a:off x="2236938" y="6393946"/>
            <a:ext cx="52419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Friedenberger and E. Lutz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PhysRevA.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95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(2017) 022101.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91913" y="578357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800" dirty="0">
                <a:cs typeface="B Nazanin" pitchFamily="2" charset="-78"/>
              </a:rPr>
              <a:t>24</a:t>
            </a:r>
            <a:endParaRPr lang="en-AU" sz="2800" dirty="0">
              <a:cs typeface="B Nazanin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7D2B30-9444-58FA-CB8D-5C72D2196D6A}"/>
              </a:ext>
            </a:extLst>
          </p:cNvPr>
          <p:cNvPicPr>
            <a:picLocks noChangeAspect="1"/>
          </p:cNvPicPr>
          <p:nvPr/>
        </p:nvPicPr>
        <p:blipFill rotWithShape="1"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t="1406" r="15887" b="5797"/>
          <a:stretch/>
        </p:blipFill>
        <p:spPr>
          <a:xfrm>
            <a:off x="20647" y="13252"/>
            <a:ext cx="909589" cy="82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755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9545" y="1284982"/>
            <a:ext cx="2843647" cy="19218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034" r="1634"/>
          <a:stretch/>
        </p:blipFill>
        <p:spPr>
          <a:xfrm>
            <a:off x="1448781" y="966910"/>
            <a:ext cx="7147774" cy="52206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1913" y="578357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800" dirty="0">
                <a:cs typeface="B Nazanin" pitchFamily="2" charset="-78"/>
              </a:rPr>
              <a:t>25</a:t>
            </a:r>
            <a:endParaRPr lang="en-AU" sz="2800" dirty="0">
              <a:cs typeface="B Nazanin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BAF38D-2C9A-9150-A8E6-4E2CCEE534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t="1406" r="15887" b="5797"/>
          <a:stretch/>
        </p:blipFill>
        <p:spPr>
          <a:xfrm>
            <a:off x="20647" y="13252"/>
            <a:ext cx="909589" cy="82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8734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021" y="946443"/>
            <a:ext cx="4419664" cy="52887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5" t="9578" r="25000" b="19062"/>
          <a:stretch/>
        </p:blipFill>
        <p:spPr>
          <a:xfrm>
            <a:off x="8082313" y="1096919"/>
            <a:ext cx="3712291" cy="24962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1913" y="578357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800" dirty="0">
                <a:cs typeface="B Nazanin" pitchFamily="2" charset="-78"/>
              </a:rPr>
              <a:t>26</a:t>
            </a:r>
            <a:endParaRPr lang="en-AU" sz="2800" dirty="0">
              <a:cs typeface="B Nazanin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155459-FA54-F19D-56DF-D177D22D37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t="1406" r="15887" b="5797"/>
          <a:stretch/>
        </p:blipFill>
        <p:spPr>
          <a:xfrm>
            <a:off x="20647" y="13252"/>
            <a:ext cx="909589" cy="82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987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576" r="422" b="1825"/>
          <a:stretch/>
        </p:blipFill>
        <p:spPr>
          <a:xfrm>
            <a:off x="1424171" y="929013"/>
            <a:ext cx="5162159" cy="52973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1913" y="578357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800" dirty="0">
                <a:cs typeface="B Nazanin" pitchFamily="2" charset="-78"/>
              </a:rPr>
              <a:t>27</a:t>
            </a:r>
            <a:endParaRPr lang="en-AU" sz="2800" dirty="0">
              <a:cs typeface="B Nazanin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01A982-EC38-3D18-3F0E-F8E45EBBD4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t="1406" r="15887" b="5797"/>
          <a:stretch/>
        </p:blipFill>
        <p:spPr>
          <a:xfrm>
            <a:off x="20647" y="13252"/>
            <a:ext cx="909589" cy="8216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8F3FED-B9F4-9B3C-FCF0-EC62D620BB06}"/>
              </a:ext>
            </a:extLst>
          </p:cNvPr>
          <p:cNvSpPr txBox="1"/>
          <p:nvPr/>
        </p:nvSpPr>
        <p:spPr>
          <a:xfrm>
            <a:off x="2743200" y="181235"/>
            <a:ext cx="9448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8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cs typeface="Nazanin" pitchFamily="2" charset="-78"/>
              </a:rPr>
              <a:t> </a:t>
            </a:r>
            <a:r>
              <a:rPr lang="en-US" sz="32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cs typeface="B Mitra" panose="00000400000000000000" pitchFamily="2" charset="-78"/>
              </a:rPr>
              <a:t>(Optimized Quantum Witness)</a:t>
            </a:r>
            <a:r>
              <a:rPr lang="fa-IR" sz="32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cs typeface="B Mitra" panose="00000400000000000000" pitchFamily="2" charset="-78"/>
              </a:rPr>
              <a:t> شاهد کوانتمی بهینه شده </a:t>
            </a:r>
            <a:r>
              <a:rPr lang="en-US" sz="32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cs typeface="B Mitra" panose="00000400000000000000" pitchFamily="2" charset="-78"/>
              </a:rPr>
              <a:t> </a:t>
            </a:r>
            <a:endParaRPr lang="en-AU" sz="3200" b="1" dirty="0">
              <a:ln w="1270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cs typeface="B Mitra" panose="000004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0A3BD8-4409-053D-807F-2C51A957CEB2}"/>
              </a:ext>
            </a:extLst>
          </p:cNvPr>
          <p:cNvSpPr/>
          <p:nvPr/>
        </p:nvSpPr>
        <p:spPr>
          <a:xfrm>
            <a:off x="2334983" y="6389352"/>
            <a:ext cx="66367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Nosrati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Mortezapour and R. Lo Franco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PhysRevA.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106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(2020) 012331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827615-7D74-EDB8-C5FF-D62D7A91D41D}"/>
              </a:ext>
            </a:extLst>
          </p:cNvPr>
          <p:cNvSpPr txBox="1"/>
          <p:nvPr/>
        </p:nvSpPr>
        <p:spPr>
          <a:xfrm>
            <a:off x="7646504" y="1361268"/>
            <a:ext cx="44516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fa-IR" sz="24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شاهد کوانتمی:</a:t>
            </a:r>
            <a:endParaRPr lang="fa-IR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/>
            <a:endParaRPr lang="fa-IR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/>
            <a:endParaRPr lang="fa-IR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/>
            <a:endParaRPr lang="fa-IR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/>
            <a:endParaRPr lang="fa-IR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/>
            <a:endParaRPr lang="fa-IR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/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/>
            <a:r>
              <a:rPr lang="fa-IR" sz="24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شاهد کوانتمی بهینه شده:</a:t>
            </a:r>
            <a:endParaRPr lang="fa-IR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C0F067FE-2132-68FC-003B-25EBA9502C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7302518"/>
              </p:ext>
            </p:extLst>
          </p:nvPr>
        </p:nvGraphicFramePr>
        <p:xfrm>
          <a:off x="8321491" y="1925366"/>
          <a:ext cx="2446338" cy="151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523880" imgH="939600" progId="Equation.DSMT4">
                  <p:embed/>
                </p:oleObj>
              </mc:Choice>
              <mc:Fallback>
                <p:oleObj name="Equation" r:id="rId5" imgW="1523880" imgH="93960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21491" y="1925366"/>
                        <a:ext cx="2446338" cy="15176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496E72F6-CA16-ECED-A9C5-0017DF913B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2879277"/>
              </p:ext>
            </p:extLst>
          </p:nvPr>
        </p:nvGraphicFramePr>
        <p:xfrm>
          <a:off x="8347996" y="4573719"/>
          <a:ext cx="2446338" cy="151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523880" imgH="939600" progId="Equation.DSMT4">
                  <p:embed/>
                </p:oleObj>
              </mc:Choice>
              <mc:Fallback>
                <p:oleObj name="Equation" r:id="rId7" imgW="1523880" imgH="9396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C0F067FE-2132-68FC-003B-25EBA9502C0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47996" y="4573719"/>
                        <a:ext cx="2446338" cy="15176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1DE1994D-A4F3-DA3F-13BA-D8D18EBF85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3322818"/>
              </p:ext>
            </p:extLst>
          </p:nvPr>
        </p:nvGraphicFramePr>
        <p:xfrm>
          <a:off x="9571165" y="1418058"/>
          <a:ext cx="789910" cy="445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42720" imgH="190440" progId="Equation.DSMT4">
                  <p:embed/>
                </p:oleObj>
              </mc:Choice>
              <mc:Fallback>
                <p:oleObj name="Equation" r:id="rId9" imgW="342720" imgH="190440" progId="Equation.DSMT4">
                  <p:embed/>
                  <p:pic>
                    <p:nvPicPr>
                      <p:cNvPr id="4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71165" y="1418058"/>
                        <a:ext cx="789910" cy="4454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CE991E90-982D-6753-6B40-84E5B23874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6429325"/>
              </p:ext>
            </p:extLst>
          </p:nvPr>
        </p:nvGraphicFramePr>
        <p:xfrm>
          <a:off x="8224561" y="3787996"/>
          <a:ext cx="963612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419040" imgH="241200" progId="Equation.DSMT4">
                  <p:embed/>
                </p:oleObj>
              </mc:Choice>
              <mc:Fallback>
                <p:oleObj name="Equation" r:id="rId11" imgW="419040" imgH="241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1DE1994D-A4F3-DA3F-13BA-D8D18EBF852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4561" y="3787996"/>
                        <a:ext cx="963612" cy="5635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87800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92C6ED-F751-6932-D576-ED226E5F961E}"/>
              </a:ext>
            </a:extLst>
          </p:cNvPr>
          <p:cNvSpPr/>
          <p:nvPr/>
        </p:nvSpPr>
        <p:spPr>
          <a:xfrm>
            <a:off x="2195835" y="6409229"/>
            <a:ext cx="98901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Rajabalinia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K.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Shadfar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Nosrati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Mortezapour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R. Lo Franco,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PhysRevA.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106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(2022) 062431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AE0F1E-A0B1-32DC-9D50-6792031287A5}"/>
              </a:ext>
            </a:extLst>
          </p:cNvPr>
          <p:cNvSpPr txBox="1"/>
          <p:nvPr/>
        </p:nvSpPr>
        <p:spPr>
          <a:xfrm>
            <a:off x="391913" y="578357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800" dirty="0">
                <a:cs typeface="B Nazanin" pitchFamily="2" charset="-78"/>
              </a:rPr>
              <a:t>28</a:t>
            </a:r>
            <a:endParaRPr lang="en-AU" sz="2800" dirty="0">
              <a:cs typeface="B Nazanin" pitchFamily="2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EA4AE7-4EA4-6FF6-015A-6DD699E471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348" r="29752"/>
          <a:stretch/>
        </p:blipFill>
        <p:spPr>
          <a:xfrm>
            <a:off x="4605613" y="994410"/>
            <a:ext cx="7194474" cy="51703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779945-4FD0-6E9C-FC5B-CAB490184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988" y="1123122"/>
            <a:ext cx="3705346" cy="20176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5AD2111-0AA7-C273-E3E6-80433CC77C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t="1406" r="15887" b="5797"/>
          <a:stretch/>
        </p:blipFill>
        <p:spPr>
          <a:xfrm>
            <a:off x="20647" y="13252"/>
            <a:ext cx="909589" cy="82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724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313D47-632D-6C98-55E5-E0C1B00930CC}"/>
              </a:ext>
            </a:extLst>
          </p:cNvPr>
          <p:cNvSpPr txBox="1"/>
          <p:nvPr/>
        </p:nvSpPr>
        <p:spPr>
          <a:xfrm>
            <a:off x="6755778" y="121488"/>
            <a:ext cx="5280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8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cs typeface="Nazanin" pitchFamily="2" charset="-78"/>
              </a:rPr>
              <a:t> </a:t>
            </a:r>
            <a:r>
              <a:rPr lang="en-US" sz="32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cs typeface="B Mitra" panose="00000400000000000000" pitchFamily="2" charset="-78"/>
              </a:rPr>
              <a:t>Quantum Speed Limit Time</a:t>
            </a:r>
            <a:endParaRPr lang="en-AU" sz="3200" b="1" dirty="0">
              <a:ln w="1270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cs typeface="B Mitra" panose="00000400000000000000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09AE45-8037-8DFC-C262-68F20E8E9411}"/>
              </a:ext>
            </a:extLst>
          </p:cNvPr>
          <p:cNvSpPr txBox="1"/>
          <p:nvPr/>
        </p:nvSpPr>
        <p:spPr>
          <a:xfrm>
            <a:off x="3132259" y="1085131"/>
            <a:ext cx="9059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QSLT</a:t>
            </a:r>
            <a:r>
              <a:rPr lang="fa-IR" sz="2400" b="1" dirty="0"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: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 </a:t>
            </a:r>
            <a:r>
              <a:rPr lang="fa-IR" sz="2400" b="1" dirty="0"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 </a:t>
            </a: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کمینه زمان لازم برای آنکه سیستم بتواند به طور کامل بین دو حالت متمایز تحول یابد.</a:t>
            </a:r>
          </a:p>
          <a:p>
            <a:pPr algn="just" rtl="1"/>
            <a:r>
              <a:rPr lang="fa-IR" sz="24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          </a:t>
            </a:r>
            <a:r>
              <a:rPr lang="fa-IR" sz="2400" dirty="0">
                <a:latin typeface="Calibri" panose="020F0502020204030204" pitchFamily="34" charset="0"/>
                <a:cs typeface="B Nazanin" panose="00000400000000000000" pitchFamily="2" charset="-78"/>
              </a:rPr>
              <a:t>این کمیت حداکثر سرعت تحول را نیز معین می کند.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7130DA-83A6-6DBA-7989-5031BB9D2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11" y="924810"/>
            <a:ext cx="2993947" cy="16302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2CE564-DB2D-34DF-B838-B27F471EC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129" y="1916128"/>
            <a:ext cx="2906802" cy="737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D7A9AB-64E9-E58B-51C0-6310D81A47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490"/>
          <a:stretch/>
        </p:blipFill>
        <p:spPr>
          <a:xfrm>
            <a:off x="4164590" y="2081409"/>
            <a:ext cx="1525161" cy="309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79E39D-38F4-6913-3252-34A46D8C03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337" b="5587"/>
          <a:stretch/>
        </p:blipFill>
        <p:spPr>
          <a:xfrm>
            <a:off x="2547240" y="2818643"/>
            <a:ext cx="9252847" cy="4037200"/>
          </a:xfrm>
          <a:prstGeom prst="rect">
            <a:avLst/>
          </a:prstGeom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C03C9785-FF25-6D07-1744-0198858EC3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6593292"/>
              </p:ext>
            </p:extLst>
          </p:nvPr>
        </p:nvGraphicFramePr>
        <p:xfrm>
          <a:off x="391913" y="4213876"/>
          <a:ext cx="1447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01440" imgH="190440" progId="Equation.DSMT4">
                  <p:embed/>
                </p:oleObj>
              </mc:Choice>
              <mc:Fallback>
                <p:oleObj name="Equation" r:id="rId7" imgW="901440" imgH="19044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C0F067FE-2132-68FC-003B-25EBA9502C0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913" y="4213876"/>
                        <a:ext cx="1447800" cy="3079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F3137F6-0DEC-2F8E-D517-5151BB06EDB3}"/>
              </a:ext>
            </a:extLst>
          </p:cNvPr>
          <p:cNvSpPr txBox="1"/>
          <p:nvPr/>
        </p:nvSpPr>
        <p:spPr>
          <a:xfrm>
            <a:off x="391913" y="578357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800" dirty="0">
                <a:cs typeface="B Nazanin" pitchFamily="2" charset="-78"/>
              </a:rPr>
              <a:t>29</a:t>
            </a:r>
            <a:endParaRPr lang="en-AU" sz="2800" dirty="0">
              <a:cs typeface="B Nazanin" pitchFamily="2" charset="-7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B9121B-954C-75DB-CB89-58771010442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t="1406" r="15887" b="5797"/>
          <a:stretch/>
        </p:blipFill>
        <p:spPr>
          <a:xfrm>
            <a:off x="20647" y="13252"/>
            <a:ext cx="909589" cy="821635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921F69D1-B32C-99BD-EF03-BC4C7DE20A2D}"/>
              </a:ext>
            </a:extLst>
          </p:cNvPr>
          <p:cNvSpPr/>
          <p:nvPr/>
        </p:nvSpPr>
        <p:spPr>
          <a:xfrm>
            <a:off x="6023833" y="2081410"/>
            <a:ext cx="1304214" cy="30923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985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1527" y="1144652"/>
            <a:ext cx="10334128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buClr>
                <a:srgbClr val="FF0000"/>
              </a:buClr>
              <a:buSzPct val="117000"/>
            </a:pPr>
            <a:r>
              <a:rPr lang="fa-IR" sz="24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اصل موضوع مهم:</a:t>
            </a:r>
            <a:r>
              <a:rPr lang="fa-IR" sz="28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 </a:t>
            </a:r>
          </a:p>
          <a:p>
            <a:pPr algn="just" rtl="1">
              <a:buClr>
                <a:srgbClr val="FF0000"/>
              </a:buClr>
              <a:buSzPct val="117000"/>
            </a:pPr>
            <a:r>
              <a:rPr lang="fa-IR" sz="2000" b="1" dirty="0">
                <a:cs typeface="B Mitra" panose="00000400000000000000" pitchFamily="2" charset="-78"/>
              </a:rPr>
              <a:t> </a:t>
            </a:r>
            <a:r>
              <a:rPr lang="fa-IR" sz="2000" dirty="0">
                <a:cs typeface="B Mitra" panose="00000400000000000000" pitchFamily="2" charset="-78"/>
              </a:rPr>
              <a:t>به هر سيستم کوانتمی يک بردار حالت نسبت می دهيم که دارای تمام اطلاعات  فيزيکی سيستم است.</a:t>
            </a:r>
          </a:p>
          <a:p>
            <a:pPr algn="just" rtl="1">
              <a:buClr>
                <a:srgbClr val="FF0000"/>
              </a:buClr>
              <a:buSzPct val="117000"/>
            </a:pPr>
            <a:endParaRPr lang="fa-IR" dirty="0">
              <a:cs typeface="B Mitra" panose="00000400000000000000" pitchFamily="2" charset="-78"/>
            </a:endParaRPr>
          </a:p>
          <a:p>
            <a:pPr algn="just" rtl="1">
              <a:buClr>
                <a:srgbClr val="FF0000"/>
              </a:buClr>
              <a:buSzPct val="117000"/>
            </a:pPr>
            <a:endParaRPr lang="fa-IR" sz="2000" dirty="0">
              <a:cs typeface="B Mitra" panose="00000400000000000000" pitchFamily="2" charset="-78"/>
            </a:endParaRPr>
          </a:p>
          <a:p>
            <a:pPr algn="just" rtl="1">
              <a:buClr>
                <a:srgbClr val="FF0000"/>
              </a:buClr>
              <a:buSzPct val="117000"/>
            </a:pPr>
            <a:r>
              <a:rPr lang="fa-IR" sz="24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اصل برهم‌نهی:</a:t>
            </a:r>
            <a:endParaRPr lang="fa-IR" sz="2800" b="1" dirty="0">
              <a:ln w="1270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  <a:p>
            <a:pPr algn="just" rtl="1">
              <a:buClr>
                <a:srgbClr val="FF0000"/>
              </a:buClr>
              <a:buSzPct val="117000"/>
            </a:pPr>
            <a:r>
              <a:rPr lang="fa-IR" sz="2000" dirty="0">
                <a:cs typeface="B Mitra" panose="00000400000000000000" pitchFamily="2" charset="-78"/>
              </a:rPr>
              <a:t>در فضای کت، اين بردار حالت را می توان بر حسب ويژه پايه های يک عملگر هرميتی همانند عملگر      به صورت زير نوشت:</a:t>
            </a:r>
          </a:p>
          <a:p>
            <a:pPr algn="just" rtl="1">
              <a:buClr>
                <a:srgbClr val="FF0000"/>
              </a:buClr>
              <a:buSzPct val="117000"/>
            </a:pPr>
            <a:endParaRPr lang="fa-IR" dirty="0">
              <a:cs typeface="B Mitra" panose="00000400000000000000" pitchFamily="2" charset="-78"/>
            </a:endParaRPr>
          </a:p>
          <a:p>
            <a:pPr algn="just" rtl="1">
              <a:buClr>
                <a:srgbClr val="FF0000"/>
              </a:buClr>
              <a:buSzPct val="117000"/>
            </a:pPr>
            <a:r>
              <a:rPr lang="fa-IR" dirty="0">
                <a:cs typeface="B Mitra" panose="00000400000000000000" pitchFamily="2" charset="-78"/>
              </a:rPr>
              <a:t>                                                       </a:t>
            </a:r>
          </a:p>
          <a:p>
            <a:pPr algn="just" rtl="1">
              <a:buClr>
                <a:srgbClr val="FF0000"/>
              </a:buClr>
              <a:buSzPct val="117000"/>
            </a:pPr>
            <a:endParaRPr lang="fa-IR" dirty="0">
              <a:cs typeface="B Mitra" panose="00000400000000000000" pitchFamily="2" charset="-78"/>
            </a:endParaRPr>
          </a:p>
          <a:p>
            <a:pPr algn="just" rtl="1">
              <a:buClr>
                <a:srgbClr val="FF0000"/>
              </a:buClr>
              <a:buSzPct val="117000"/>
            </a:pPr>
            <a:endParaRPr lang="fa-IR" dirty="0">
              <a:cs typeface="B Mitra" panose="00000400000000000000" pitchFamily="2" charset="-78"/>
            </a:endParaRPr>
          </a:p>
          <a:p>
            <a:pPr algn="just" rtl="1">
              <a:buClr>
                <a:srgbClr val="FF0000"/>
              </a:buClr>
              <a:buSzPct val="117000"/>
            </a:pPr>
            <a:endParaRPr lang="fa-IR" dirty="0">
              <a:cs typeface="B Mitra" panose="00000400000000000000" pitchFamily="2" charset="-78"/>
            </a:endParaRPr>
          </a:p>
          <a:p>
            <a:pPr algn="just" rtl="1">
              <a:buClr>
                <a:srgbClr val="FF0000"/>
              </a:buClr>
              <a:buSzPct val="117000"/>
            </a:pPr>
            <a:endParaRPr lang="fa-IR" dirty="0">
              <a:cs typeface="B Mitra" panose="00000400000000000000" pitchFamily="2" charset="-78"/>
            </a:endParaRPr>
          </a:p>
          <a:p>
            <a:pPr algn="just" rtl="1">
              <a:buClr>
                <a:srgbClr val="FF0000"/>
              </a:buClr>
              <a:buSzPct val="117000"/>
            </a:pPr>
            <a:r>
              <a:rPr lang="fa-IR" sz="2000" dirty="0">
                <a:cs typeface="B Mitra" panose="00000400000000000000" pitchFamily="2" charset="-78"/>
              </a:rPr>
              <a:t>در اينجا      بعد فضای هيلبرت است که از روی طبيعت سيستم فيزيکی تعيين می شود. </a:t>
            </a:r>
          </a:p>
          <a:p>
            <a:pPr algn="just" rtl="1">
              <a:buClr>
                <a:srgbClr val="FF0000"/>
              </a:buClr>
              <a:buSzPct val="117000"/>
            </a:pPr>
            <a:endParaRPr lang="fa-IR" sz="2000" dirty="0">
              <a:cs typeface="B Mitra" panose="00000400000000000000" pitchFamily="2" charset="-78"/>
            </a:endParaRPr>
          </a:p>
          <a:p>
            <a:pPr algn="just" rtl="1">
              <a:buClr>
                <a:srgbClr val="FF0000"/>
              </a:buClr>
              <a:buSzPct val="117000"/>
            </a:pPr>
            <a:r>
              <a:rPr lang="fa-IR" sz="2000" dirty="0">
                <a:cs typeface="B Mitra" panose="00000400000000000000" pitchFamily="2" charset="-78"/>
              </a:rPr>
              <a:t>می دانيم پس از اندازه گيری عملگر      روی سيستم، سيستم به يکی از اين ويژه حالت ها جهش خواهد کرد. احتمال اين جهش برابر با        </a:t>
            </a:r>
          </a:p>
          <a:p>
            <a:pPr algn="just" rtl="1">
              <a:buClr>
                <a:srgbClr val="FF0000"/>
              </a:buClr>
              <a:buSzPct val="117000"/>
            </a:pPr>
            <a:r>
              <a:rPr lang="fa-IR" sz="2000" dirty="0">
                <a:cs typeface="B Mitra" panose="00000400000000000000" pitchFamily="2" charset="-78"/>
              </a:rPr>
              <a:t>می باشد.</a:t>
            </a:r>
          </a:p>
          <a:p>
            <a:pPr algn="r" rtl="1">
              <a:buClr>
                <a:srgbClr val="FF0000"/>
              </a:buClr>
              <a:buSzPct val="117000"/>
            </a:pPr>
            <a:endParaRPr lang="fa-IR" dirty="0">
              <a:cs typeface="Nazanin" pitchFamily="2" charset="-78"/>
            </a:endParaRPr>
          </a:p>
          <a:p>
            <a:pPr algn="r" rtl="1">
              <a:buClr>
                <a:srgbClr val="FF0000"/>
              </a:buClr>
              <a:buSzPct val="117000"/>
            </a:pPr>
            <a:r>
              <a:rPr lang="fa-IR" dirty="0">
                <a:cs typeface="Nazanin" pitchFamily="2" charset="-78"/>
              </a:rPr>
              <a:t> </a:t>
            </a:r>
            <a:endParaRPr lang="en-AU" dirty="0">
              <a:cs typeface="Nazanin" pitchFamily="2" charset="-78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3807998"/>
              </p:ext>
            </p:extLst>
          </p:nvPr>
        </p:nvGraphicFramePr>
        <p:xfrm>
          <a:off x="6038850" y="3325813"/>
          <a:ext cx="1143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4120" imgH="203040" progId="Equation.3">
                  <p:embed/>
                </p:oleObj>
              </mc:Choice>
              <mc:Fallback>
                <p:oleObj name="Equation" r:id="rId3" imgW="11412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38850" y="3325813"/>
                        <a:ext cx="1143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8627599"/>
              </p:ext>
            </p:extLst>
          </p:nvPr>
        </p:nvGraphicFramePr>
        <p:xfrm>
          <a:off x="5923280" y="3229969"/>
          <a:ext cx="1469087" cy="1430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88840" imgH="863280" progId="Equation.3">
                  <p:embed/>
                </p:oleObj>
              </mc:Choice>
              <mc:Fallback>
                <p:oleObj name="Equation" r:id="rId5" imgW="888840" imgH="863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3280" y="3229969"/>
                        <a:ext cx="1469087" cy="14300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8397968"/>
              </p:ext>
            </p:extLst>
          </p:nvPr>
        </p:nvGraphicFramePr>
        <p:xfrm>
          <a:off x="2197416" y="5333931"/>
          <a:ext cx="406475" cy="38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79360" imgH="266400" progId="Equation.3">
                  <p:embed/>
                </p:oleObj>
              </mc:Choice>
              <mc:Fallback>
                <p:oleObj name="Equation" r:id="rId7" imgW="279360" imgH="26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97416" y="5333931"/>
                        <a:ext cx="406475" cy="38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2134770"/>
              </p:ext>
            </p:extLst>
          </p:nvPr>
        </p:nvGraphicFramePr>
        <p:xfrm>
          <a:off x="4740981" y="2765690"/>
          <a:ext cx="268899" cy="3361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52334" imgH="190417" progId="Equation.3">
                  <p:embed/>
                </p:oleObj>
              </mc:Choice>
              <mc:Fallback>
                <p:oleObj name="Equation" r:id="rId9" imgW="152334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0981" y="2765690"/>
                        <a:ext cx="268899" cy="3361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2617854"/>
              </p:ext>
            </p:extLst>
          </p:nvPr>
        </p:nvGraphicFramePr>
        <p:xfrm>
          <a:off x="9207807" y="5338346"/>
          <a:ext cx="268899" cy="3361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52334" imgH="190417" progId="Equation.3">
                  <p:embed/>
                </p:oleObj>
              </mc:Choice>
              <mc:Fallback>
                <p:oleObj name="Equation" r:id="rId11" imgW="152334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807" y="5338346"/>
                        <a:ext cx="268899" cy="3361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7557327"/>
              </p:ext>
            </p:extLst>
          </p:nvPr>
        </p:nvGraphicFramePr>
        <p:xfrm>
          <a:off x="11156624" y="4792428"/>
          <a:ext cx="292100" cy="303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64880" imgH="164880" progId="Equation.3">
                  <p:embed/>
                </p:oleObj>
              </mc:Choice>
              <mc:Fallback>
                <p:oleObj name="Equation" r:id="rId12" imgW="16488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624" y="4792428"/>
                        <a:ext cx="292100" cy="3031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82066" y="578357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800" dirty="0">
                <a:cs typeface="B Nazanin" pitchFamily="2" charset="-78"/>
              </a:rPr>
              <a:t>3</a:t>
            </a:r>
            <a:endParaRPr lang="en-AU" sz="2800" dirty="0">
              <a:cs typeface="B Nazanin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44882C-D84D-FE58-E13A-3D519D74024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t="1406" r="15887" b="5797"/>
          <a:stretch/>
        </p:blipFill>
        <p:spPr>
          <a:xfrm>
            <a:off x="27271" y="13252"/>
            <a:ext cx="909589" cy="82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233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276C60-6143-7497-17C4-ED74A3511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425" y="0"/>
            <a:ext cx="6665843" cy="68251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C1EDB6-DC29-7989-BFD8-FD30F16DDE80}"/>
              </a:ext>
            </a:extLst>
          </p:cNvPr>
          <p:cNvSpPr txBox="1"/>
          <p:nvPr/>
        </p:nvSpPr>
        <p:spPr>
          <a:xfrm>
            <a:off x="391913" y="578357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800" dirty="0">
                <a:cs typeface="B Nazanin" pitchFamily="2" charset="-78"/>
              </a:rPr>
              <a:t>30</a:t>
            </a:r>
            <a:endParaRPr lang="en-AU" sz="2800" dirty="0">
              <a:cs typeface="B Nazanin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081491-CABB-7C93-5843-865B972452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t="1406" r="15887" b="5797"/>
          <a:stretch/>
        </p:blipFill>
        <p:spPr>
          <a:xfrm>
            <a:off x="20647" y="13252"/>
            <a:ext cx="909589" cy="82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897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C2A6E7D-BA20-9143-6181-08C4DCE49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968" y="2068076"/>
            <a:ext cx="7907912" cy="40847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0300EB-AE84-EFC7-5B61-9DA2093A2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2242" y="1015881"/>
            <a:ext cx="3553222" cy="72235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70B3070-CE69-B40B-63B3-43DCB7455262}"/>
              </a:ext>
            </a:extLst>
          </p:cNvPr>
          <p:cNvSpPr/>
          <p:nvPr/>
        </p:nvSpPr>
        <p:spPr>
          <a:xfrm>
            <a:off x="2195835" y="6409229"/>
            <a:ext cx="98901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Rajabalinia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K.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Shadfar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Nosrati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Mortezapour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R. Lo Franco,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PhysRevA.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106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(2022) 062431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EC821D-ABE4-097F-BC93-B4E9BC171C87}"/>
              </a:ext>
            </a:extLst>
          </p:cNvPr>
          <p:cNvSpPr txBox="1"/>
          <p:nvPr/>
        </p:nvSpPr>
        <p:spPr>
          <a:xfrm>
            <a:off x="391913" y="578357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800" dirty="0">
                <a:cs typeface="B Nazanin" pitchFamily="2" charset="-78"/>
              </a:rPr>
              <a:t>31</a:t>
            </a:r>
            <a:endParaRPr lang="en-AU" sz="2800" dirty="0">
              <a:cs typeface="B Nazanin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EBE260-97D6-8BF5-6EE9-53BEE496FF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t="1406" r="15887" b="5797"/>
          <a:stretch/>
        </p:blipFill>
        <p:spPr>
          <a:xfrm>
            <a:off x="20647" y="13252"/>
            <a:ext cx="909589" cy="82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695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601" y="930017"/>
            <a:ext cx="6979790" cy="41878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59601" y="5088103"/>
            <a:ext cx="6979790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a-IR" sz="2800" dirty="0">
                <a:cs typeface="B Mitra" panose="00000400000000000000" pitchFamily="2" charset="-78"/>
              </a:rPr>
              <a:t>دل هر ذره را بشکافی  آفتابیش در میان بینی</a:t>
            </a:r>
            <a:endParaRPr lang="en-AU" sz="2800" dirty="0">
              <a:cs typeface="B Mitra" panose="000004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9601" y="5679394"/>
            <a:ext cx="6979790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a-IR" sz="2800" dirty="0">
                <a:cs typeface="B Mitra" panose="00000400000000000000" pitchFamily="2" charset="-78"/>
              </a:rPr>
              <a:t>از توجه شما سپاسگزارم</a:t>
            </a:r>
            <a:endParaRPr lang="en-AU" sz="2800" dirty="0">
              <a:cs typeface="B Mitra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1913" y="578357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800" dirty="0">
                <a:cs typeface="B Nazanin" pitchFamily="2" charset="-78"/>
              </a:rPr>
              <a:t>32</a:t>
            </a:r>
            <a:endParaRPr lang="en-AU" sz="2800" dirty="0">
              <a:cs typeface="B Nazanin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44B3B5-24B6-86A0-7D97-68A58BD7B5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t="1406" r="15887" b="5797"/>
          <a:stretch/>
        </p:blipFill>
        <p:spPr>
          <a:xfrm>
            <a:off x="20647" y="13252"/>
            <a:ext cx="909589" cy="82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032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87169" y="129108"/>
            <a:ext cx="3504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32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cs typeface="Nazanin" pitchFamily="2" charset="-78"/>
              </a:rPr>
              <a:t> </a:t>
            </a:r>
            <a:r>
              <a:rPr lang="fa-IR" sz="32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cs typeface="B Mitra" panose="00000400000000000000" pitchFamily="2" charset="-78"/>
              </a:rPr>
              <a:t>همدوسی کوانتمی</a:t>
            </a:r>
            <a:endParaRPr lang="en-AU" sz="3200" b="1" dirty="0">
              <a:ln w="1270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cs typeface="B Mitra" panose="000004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8469" y="744755"/>
            <a:ext cx="1070686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  <a:buClr>
                <a:srgbClr val="FF0000"/>
              </a:buClr>
              <a:buSzPct val="117000"/>
            </a:pPr>
            <a:endParaRPr lang="fa-IR" sz="2400" dirty="0">
              <a:cs typeface="B Mitra" panose="00000400000000000000" pitchFamily="2" charset="-78"/>
            </a:endParaRPr>
          </a:p>
          <a:p>
            <a:pPr algn="r" rtl="1">
              <a:lnSpc>
                <a:spcPct val="150000"/>
              </a:lnSpc>
              <a:buClr>
                <a:srgbClr val="FF0000"/>
              </a:buClr>
              <a:buSzPct val="117000"/>
            </a:pPr>
            <a:r>
              <a:rPr lang="fa-IR" sz="2400" dirty="0">
                <a:cs typeface="B Mitra" panose="00000400000000000000" pitchFamily="2" charset="-78"/>
              </a:rPr>
              <a:t>همدوسی کوانتمی یکی از مهمترین مشخصه های غیرکلاسیکی بودن یک سیستم کوانتمی است که از اصل بره</a:t>
            </a:r>
            <a:r>
              <a:rPr lang="ar-SA" sz="2400" dirty="0">
                <a:cs typeface="B Mitra" panose="00000400000000000000" pitchFamily="2" charset="-78"/>
              </a:rPr>
              <a:t>م‌</a:t>
            </a:r>
            <a:r>
              <a:rPr lang="fa-IR" sz="2400" dirty="0">
                <a:cs typeface="B Mitra" panose="00000400000000000000" pitchFamily="2" charset="-78"/>
              </a:rPr>
              <a:t>نهی ناشی 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buSzPct val="117000"/>
            </a:pPr>
            <a:r>
              <a:rPr lang="fa-IR" sz="2400" dirty="0">
                <a:cs typeface="B Mitra" panose="00000400000000000000" pitchFamily="2" charset="-78"/>
              </a:rPr>
              <a:t>می شود. </a:t>
            </a:r>
            <a:r>
              <a:rPr lang="ar-SA" sz="2400" dirty="0">
                <a:cs typeface="B Mitra" panose="00000400000000000000" pitchFamily="2" charset="-78"/>
              </a:rPr>
              <a:t>یک تعریف بنیادی از همدوسی کوانتمی مبنی بر عناصر غیرقطری هر حالت کوانتمی دلخواه، به خصوصیت بنیادی تداخل کوانتمی</a:t>
            </a:r>
            <a:r>
              <a:rPr lang="fa-IR" sz="2400" dirty="0">
                <a:cs typeface="B Mitra" panose="00000400000000000000" pitchFamily="2" charset="-78"/>
              </a:rPr>
              <a:t> </a:t>
            </a:r>
            <a:r>
              <a:rPr lang="ar-SA" sz="2400" dirty="0">
                <a:cs typeface="B Mitra" panose="00000400000000000000" pitchFamily="2" charset="-78"/>
              </a:rPr>
              <a:t>مربوط می­شود و با رابطه زیر داده می­شود</a:t>
            </a:r>
            <a:r>
              <a:rPr lang="fa-IR" sz="2400" dirty="0">
                <a:cs typeface="B Mitra" panose="00000400000000000000" pitchFamily="2" charset="-78"/>
              </a:rPr>
              <a:t>:</a:t>
            </a:r>
            <a:r>
              <a:rPr lang="ar-SA" sz="2400" dirty="0">
                <a:cs typeface="B Mitra" panose="00000400000000000000" pitchFamily="2" charset="-78"/>
              </a:rPr>
              <a:t> </a:t>
            </a:r>
            <a:endParaRPr lang="fa-IR" sz="2400" dirty="0">
              <a:cs typeface="B Mitra" panose="00000400000000000000" pitchFamily="2" charset="-78"/>
            </a:endParaRPr>
          </a:p>
          <a:p>
            <a:pPr algn="r" rtl="1">
              <a:buClr>
                <a:srgbClr val="FF0000"/>
              </a:buClr>
              <a:buSzPct val="117000"/>
            </a:pPr>
            <a:endParaRPr lang="fa-IR" sz="2400" dirty="0">
              <a:cs typeface="Nazanin" pitchFamily="2" charset="-78"/>
            </a:endParaRPr>
          </a:p>
          <a:p>
            <a:pPr algn="r" rtl="1">
              <a:buClr>
                <a:srgbClr val="FF0000"/>
              </a:buClr>
              <a:buSzPct val="117000"/>
            </a:pPr>
            <a:endParaRPr lang="fa-IR" sz="2400" dirty="0">
              <a:cs typeface="Nazanin" pitchFamily="2" charset="-78"/>
            </a:endParaRPr>
          </a:p>
          <a:p>
            <a:pPr algn="r" rtl="1">
              <a:buClr>
                <a:srgbClr val="FF0000"/>
              </a:buClr>
              <a:buSzPct val="117000"/>
            </a:pPr>
            <a:r>
              <a:rPr lang="fa-IR" sz="2400" dirty="0">
                <a:cs typeface="Nazanin" pitchFamily="2" charset="-78"/>
              </a:rPr>
              <a:t>                          </a:t>
            </a:r>
          </a:p>
          <a:p>
            <a:pPr algn="r" rtl="1">
              <a:buClr>
                <a:srgbClr val="FF0000"/>
              </a:buClr>
              <a:buSzPct val="117000"/>
            </a:pPr>
            <a:endParaRPr lang="fa-IR" sz="2400" dirty="0">
              <a:cs typeface="Nazanin" pitchFamily="2" charset="-78"/>
            </a:endParaRPr>
          </a:p>
          <a:p>
            <a:pPr algn="r" rtl="1">
              <a:buClr>
                <a:srgbClr val="FF0000"/>
              </a:buClr>
              <a:buSzPct val="117000"/>
            </a:pPr>
            <a:endParaRPr lang="fa-IR" sz="2400" dirty="0">
              <a:cs typeface="Nazanin" pitchFamily="2" charset="-78"/>
            </a:endParaRPr>
          </a:p>
          <a:p>
            <a:pPr algn="r" rtl="1">
              <a:buClr>
                <a:srgbClr val="FF0000"/>
              </a:buClr>
              <a:buSzPct val="117000"/>
            </a:pPr>
            <a:endParaRPr lang="fa-IR" sz="2400" dirty="0">
              <a:cs typeface="Nazanin" pitchFamily="2" charset="-78"/>
            </a:endParaRPr>
          </a:p>
          <a:p>
            <a:pPr algn="r" rtl="1">
              <a:lnSpc>
                <a:spcPct val="150000"/>
              </a:lnSpc>
              <a:buClr>
                <a:srgbClr val="FF0000"/>
              </a:buClr>
              <a:buSzPct val="117000"/>
            </a:pPr>
            <a:r>
              <a:rPr lang="fa-IR" sz="1800" dirty="0">
                <a:effectLst/>
                <a:latin typeface="Times New Roman" panose="02020603050405020304" pitchFamily="18" charset="0"/>
                <a:ea typeface="MinionPro-Regular" panose="02040503050306020203" pitchFamily="18" charset="0"/>
                <a:cs typeface="B Mitra" panose="00000400000000000000" pitchFamily="2" charset="-78"/>
              </a:rPr>
              <a:t>                         </a:t>
            </a:r>
            <a:r>
              <a:rPr lang="fa-IR" sz="2400" dirty="0">
                <a:cs typeface="B Mitra" panose="00000400000000000000" pitchFamily="2" charset="-78"/>
              </a:rPr>
              <a:t>         </a:t>
            </a:r>
            <a:r>
              <a:rPr lang="ar-SA" sz="2400" dirty="0">
                <a:cs typeface="B Mitra" panose="00000400000000000000" pitchFamily="2" charset="-78"/>
              </a:rPr>
              <a:t>عناصر غیرقطری ماتریس چگالی سیستم هستند.</a:t>
            </a:r>
            <a:endParaRPr lang="fa-IR" sz="2400" dirty="0">
              <a:cs typeface="B Mitra" panose="00000400000000000000" pitchFamily="2" charset="-78"/>
            </a:endParaRPr>
          </a:p>
          <a:p>
            <a:pPr algn="r" rtl="1">
              <a:buClr>
                <a:schemeClr val="accent6">
                  <a:lumMod val="50000"/>
                </a:schemeClr>
              </a:buClr>
              <a:buSzPct val="117000"/>
            </a:pPr>
            <a:endParaRPr lang="fa-IR" dirty="0">
              <a:cs typeface="Nazanin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93881" y="6440624"/>
            <a:ext cx="87129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sz="16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 </a:t>
            </a:r>
            <a:r>
              <a:rPr lang="en-US" sz="16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Baumgratz</a:t>
            </a:r>
            <a:r>
              <a:rPr lang="en-US" sz="16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Cramer, and M. B. </a:t>
            </a:r>
            <a:r>
              <a:rPr lang="en-US" sz="16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Plenio</a:t>
            </a:r>
            <a:r>
              <a:rPr lang="en-US" sz="16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Phys. Rev. Lett. 113, 140401 (2014).</a:t>
            </a:r>
            <a:endParaRPr lang="en-US" sz="16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9187" y="578357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800" dirty="0">
                <a:cs typeface="B Nazanin" pitchFamily="2" charset="-78"/>
              </a:rPr>
              <a:t>4</a:t>
            </a:r>
            <a:endParaRPr lang="en-AU" sz="2800" dirty="0">
              <a:cs typeface="B Nazanin" pitchFamily="2" charset="-78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D2906FB-3867-5B73-A767-F9EF8ECAE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710" y="3537510"/>
            <a:ext cx="2915064" cy="8468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FD922B0-8C60-85BE-A6E0-5EAD2D918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0427" y="5279045"/>
            <a:ext cx="1721733" cy="5045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20D054-B4B6-4811-23F6-2F09C81434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t="1406" r="15887" b="5797"/>
          <a:stretch/>
        </p:blipFill>
        <p:spPr>
          <a:xfrm>
            <a:off x="20647" y="13252"/>
            <a:ext cx="909589" cy="82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14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17431" y="1276350"/>
            <a:ext cx="1057199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buClr>
                <a:srgbClr val="FF0000"/>
              </a:buClr>
              <a:buSzPct val="117000"/>
            </a:pPr>
            <a:r>
              <a:rPr lang="fa-IR" alt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B Mitra" panose="00000400000000000000" pitchFamily="2" charset="-78"/>
              </a:rPr>
              <a:t>بیت یک مفهوم اصلی و اساسی در نظریه محاسبات و اطلاعات کلاسیکی است. در واقع بیت کوچکترین واحد اطلاعات کلاسیک به شمار می­رود. به صورت کلی یک بیت کلاسیکی تنها می­تواند یکی از دو مقدار صفر و یا یک را اختیار کند. </a:t>
            </a:r>
          </a:p>
          <a:p>
            <a:pPr algn="just" rtl="1">
              <a:buClr>
                <a:srgbClr val="FF0000"/>
              </a:buClr>
              <a:buSzPct val="117000"/>
            </a:pPr>
            <a:endParaRPr lang="fa-IR" altLang="en-US" sz="2000" dirty="0">
              <a:latin typeface="Calibri" panose="020F0502020204030204" pitchFamily="34" charset="0"/>
              <a:ea typeface="Times New Roman" panose="02020603050405020304" pitchFamily="18" charset="0"/>
              <a:cs typeface="B Mitra" panose="00000400000000000000" pitchFamily="2" charset="-78"/>
            </a:endParaRPr>
          </a:p>
          <a:p>
            <a:pPr algn="just" rtl="1">
              <a:buClr>
                <a:srgbClr val="FF0000"/>
              </a:buClr>
              <a:buSzPct val="117000"/>
            </a:pPr>
            <a:r>
              <a:rPr lang="fa-IR" alt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B Mitra" panose="00000400000000000000" pitchFamily="2" charset="-78"/>
              </a:rPr>
              <a:t>در نظریه محاسبات و اطلاعات کوانتمی کوچکترین واحد این نظریه را بیت کوانتومی یا به اختصار کیوبیت می­نامیم. </a:t>
            </a:r>
            <a:r>
              <a:rPr lang="fa-IR" sz="2000" dirty="0">
                <a:latin typeface="Calibri" panose="020F0502020204030204" pitchFamily="34" charset="0"/>
                <a:ea typeface="Times New Roman" panose="02020603050405020304" pitchFamily="18" charset="0"/>
                <a:cs typeface="B Mitra" panose="00000400000000000000" pitchFamily="2" charset="-78"/>
              </a:rPr>
              <a:t>هر سيستم کوانتمی که فضای هيلبرت آن دو بعدی (دارای دویژه حالت     و     ) باشد، می تواند به عنوان يک کيوبيت در نظر گرفته شود. </a:t>
            </a:r>
            <a:r>
              <a:rPr lang="fa-IR" alt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B Mitra" panose="00000400000000000000" pitchFamily="2" charset="-78"/>
              </a:rPr>
              <a:t>برخلاف بیت کلاسیکی، یک کیوبیت به دلیل وجود اصل </a:t>
            </a:r>
            <a:r>
              <a:rPr lang="fa-IR" sz="2000" dirty="0">
                <a:latin typeface="Calibri" panose="020F0502020204030204" pitchFamily="34" charset="0"/>
                <a:ea typeface="Times New Roman" panose="02020603050405020304" pitchFamily="18" charset="0"/>
                <a:cs typeface="B Mitra" panose="00000400000000000000" pitchFamily="2" charset="-78"/>
              </a:rPr>
              <a:t>برهم‌نهی</a:t>
            </a:r>
            <a:r>
              <a:rPr lang="fa-IR" alt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B Mitra" panose="00000400000000000000" pitchFamily="2" charset="-78"/>
              </a:rPr>
              <a:t> می­تواند هر حالتی را به صورت </a:t>
            </a:r>
            <a:r>
              <a:rPr lang="fa-IR" sz="2000" dirty="0">
                <a:latin typeface="Calibri" panose="020F0502020204030204" pitchFamily="34" charset="0"/>
                <a:ea typeface="Times New Roman" panose="02020603050405020304" pitchFamily="18" charset="0"/>
                <a:cs typeface="B Mitra" panose="00000400000000000000" pitchFamily="2" charset="-78"/>
              </a:rPr>
              <a:t>برهم‌نهی</a:t>
            </a:r>
            <a:r>
              <a:rPr lang="fa-IR" alt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B Mitra" panose="00000400000000000000" pitchFamily="2" charset="-78"/>
              </a:rPr>
              <a:t> همدوس از حالت­های کوانتمی      </a:t>
            </a:r>
            <a:r>
              <a:rPr lang="fa-IR" altLang="en-US" sz="2000">
                <a:latin typeface="Calibri" panose="020F0502020204030204" pitchFamily="34" charset="0"/>
                <a:ea typeface="Times New Roman" panose="02020603050405020304" pitchFamily="18" charset="0"/>
                <a:cs typeface="B Mitra" panose="00000400000000000000" pitchFamily="2" charset="-78"/>
              </a:rPr>
              <a:t>و       را  </a:t>
            </a:r>
            <a:r>
              <a:rPr lang="fa-IR" alt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B Mitra" panose="00000400000000000000" pitchFamily="2" charset="-78"/>
              </a:rPr>
              <a:t>اختیار کند.</a:t>
            </a:r>
            <a:endParaRPr lang="fa-IR" sz="2000" b="1" dirty="0">
              <a:cs typeface="Nazanin" pitchFamily="2" charset="-78"/>
            </a:endParaRPr>
          </a:p>
          <a:p>
            <a:pPr algn="r" rtl="1">
              <a:buClr>
                <a:srgbClr val="FF0000"/>
              </a:buClr>
              <a:buSzPct val="117000"/>
            </a:pPr>
            <a:endParaRPr lang="fa-IR" sz="2000" b="1" dirty="0">
              <a:cs typeface="Nazanin" pitchFamily="2" charset="-78"/>
            </a:endParaRPr>
          </a:p>
          <a:p>
            <a:pPr algn="r" rtl="1">
              <a:buClr>
                <a:srgbClr val="FF0000"/>
              </a:buClr>
              <a:buSzPct val="117000"/>
            </a:pPr>
            <a:r>
              <a:rPr lang="fa-IR" sz="2000" b="1" dirty="0">
                <a:cs typeface="Nazanin" pitchFamily="2" charset="-78"/>
              </a:rPr>
              <a:t> </a:t>
            </a:r>
            <a:endParaRPr lang="en-US" sz="2000" b="1" dirty="0">
              <a:cs typeface="Nazanin" pitchFamily="2" charset="-78"/>
            </a:endParaRPr>
          </a:p>
          <a:p>
            <a:pPr algn="r" rtl="1">
              <a:buClr>
                <a:srgbClr val="FF0000"/>
              </a:buClr>
              <a:buSzPct val="117000"/>
            </a:pPr>
            <a:endParaRPr lang="en-US" sz="2000" b="1" dirty="0">
              <a:cs typeface="Nazanin" pitchFamily="2" charset="-78"/>
            </a:endParaRPr>
          </a:p>
          <a:p>
            <a:pPr algn="r" rtl="1">
              <a:buClr>
                <a:srgbClr val="FF0000"/>
              </a:buClr>
              <a:buSzPct val="117000"/>
            </a:pPr>
            <a:endParaRPr lang="en-US" sz="2000" b="1" dirty="0">
              <a:cs typeface="Nazanin" pitchFamily="2" charset="-78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986034" y="90100"/>
            <a:ext cx="21993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 </a:t>
            </a:r>
            <a:endParaRPr kumimoji="0" lang="fa-IR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4549959"/>
              </p:ext>
            </p:extLst>
          </p:nvPr>
        </p:nvGraphicFramePr>
        <p:xfrm>
          <a:off x="4327641" y="2844122"/>
          <a:ext cx="309803" cy="36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03112" imgH="228501" progId="Equation.3">
                  <p:embed/>
                </p:oleObj>
              </mc:Choice>
              <mc:Fallback>
                <p:oleObj name="Equation" r:id="rId3" imgW="203112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7641" y="2844122"/>
                        <a:ext cx="309803" cy="3688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7470961"/>
              </p:ext>
            </p:extLst>
          </p:nvPr>
        </p:nvGraphicFramePr>
        <p:xfrm>
          <a:off x="3909123" y="2851197"/>
          <a:ext cx="289390" cy="36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7646" imgH="228402" progId="Equation.3">
                  <p:embed/>
                </p:oleObj>
              </mc:Choice>
              <mc:Fallback>
                <p:oleObj name="Equation" r:id="rId5" imgW="177646" imgH="22840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9123" y="2851197"/>
                        <a:ext cx="289390" cy="3617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6331243"/>
              </p:ext>
            </p:extLst>
          </p:nvPr>
        </p:nvGraphicFramePr>
        <p:xfrm>
          <a:off x="5583023" y="3664513"/>
          <a:ext cx="2906712" cy="668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777680" imgH="406080" progId="Equation.3">
                  <p:embed/>
                </p:oleObj>
              </mc:Choice>
              <mc:Fallback>
                <p:oleObj name="Equation" r:id="rId7" imgW="1777680" imgH="406080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3023" y="3664513"/>
                        <a:ext cx="2906712" cy="6683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6536" y="3212935"/>
            <a:ext cx="2650596" cy="272827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257710" y="137115"/>
            <a:ext cx="3902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36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cs typeface="B Mitra" panose="00000400000000000000" pitchFamily="2" charset="-78"/>
              </a:rPr>
              <a:t>کیوبیت یا بیت کوانتمی</a:t>
            </a:r>
            <a:endParaRPr lang="en-AU" sz="3600" b="1" dirty="0">
              <a:ln w="1270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cs typeface="B Mitra" panose="00000400000000000000" pitchFamily="2" charset="-78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6814285"/>
              </p:ext>
            </p:extLst>
          </p:nvPr>
        </p:nvGraphicFramePr>
        <p:xfrm>
          <a:off x="8424206" y="2527117"/>
          <a:ext cx="287922" cy="3427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03040" imgH="228600" progId="Equation.3">
                  <p:embed/>
                </p:oleObj>
              </mc:Choice>
              <mc:Fallback>
                <p:oleObj name="Equation" r:id="rId10" imgW="2030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4206" y="2527117"/>
                        <a:ext cx="287922" cy="3427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0923123"/>
              </p:ext>
            </p:extLst>
          </p:nvPr>
        </p:nvGraphicFramePr>
        <p:xfrm>
          <a:off x="8038384" y="2527118"/>
          <a:ext cx="289390" cy="36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77646" imgH="228402" progId="Equation.3">
                  <p:embed/>
                </p:oleObj>
              </mc:Choice>
              <mc:Fallback>
                <p:oleObj name="Equation" r:id="rId12" imgW="177646" imgH="22840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38384" y="2527118"/>
                        <a:ext cx="289390" cy="3617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909123" y="4918131"/>
            <a:ext cx="7584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buClr>
                <a:srgbClr val="FF0000"/>
              </a:buClr>
              <a:buSzPct val="117000"/>
            </a:pPr>
            <a:r>
              <a:rPr lang="fa-IR" sz="2000" dirty="0">
                <a:cs typeface="B Mitra" panose="00000400000000000000" pitchFamily="2" charset="-78"/>
              </a:rPr>
              <a:t>مهمترین ویژگی کیوبیت که آن را از یک بیت متمایز می کند این است یک کیوبیت می تواند به طور همزمان هم در حالت      و هم در حالت      حضور داشته باشد. </a:t>
            </a:r>
            <a:endParaRPr lang="en-AU" dirty="0">
              <a:cs typeface="Nazanin" pitchFamily="2" charset="-78"/>
            </a:endParaRP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9251410"/>
              </p:ext>
            </p:extLst>
          </p:nvPr>
        </p:nvGraphicFramePr>
        <p:xfrm>
          <a:off x="8327774" y="5241081"/>
          <a:ext cx="265678" cy="332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77646" imgH="228402" progId="Equation.3">
                  <p:embed/>
                </p:oleObj>
              </mc:Choice>
              <mc:Fallback>
                <p:oleObj name="Equation" r:id="rId13" imgW="177646" imgH="22840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27774" y="5241081"/>
                        <a:ext cx="265678" cy="33209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5064515"/>
              </p:ext>
            </p:extLst>
          </p:nvPr>
        </p:nvGraphicFramePr>
        <p:xfrm>
          <a:off x="9630143" y="5272511"/>
          <a:ext cx="275234" cy="327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03112" imgH="228501" progId="Equation.3">
                  <p:embed/>
                </p:oleObj>
              </mc:Choice>
              <mc:Fallback>
                <p:oleObj name="Equation" r:id="rId14" imgW="203112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30143" y="5272511"/>
                        <a:ext cx="275234" cy="3276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482066" y="578357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800" dirty="0">
                <a:cs typeface="B Nazanin" pitchFamily="2" charset="-78"/>
              </a:rPr>
              <a:t>5</a:t>
            </a:r>
            <a:endParaRPr lang="en-AU" sz="2800" dirty="0">
              <a:cs typeface="B Nazanin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59452B-B938-D402-4F95-17F37B1095B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t="1406" r="15887" b="5797"/>
          <a:stretch/>
        </p:blipFill>
        <p:spPr>
          <a:xfrm>
            <a:off x="7395" y="0"/>
            <a:ext cx="909589" cy="82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07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0" y="1098562"/>
            <a:ext cx="58491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buClr>
                <a:srgbClr val="FF0000"/>
              </a:buClr>
              <a:buSzPct val="117000"/>
            </a:pPr>
            <a:r>
              <a:rPr lang="ar-SA" sz="20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سیستم‌های</a:t>
            </a:r>
            <a:r>
              <a:rPr lang="fa-IR" sz="20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 کوانتمی </a:t>
            </a:r>
            <a:r>
              <a:rPr lang="ar-SA" sz="20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 بسته</a:t>
            </a:r>
            <a:r>
              <a:rPr lang="fa-IR" sz="20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:</a:t>
            </a:r>
          </a:p>
          <a:p>
            <a:pPr algn="just" rtl="1">
              <a:buClr>
                <a:srgbClr val="FF0000"/>
              </a:buClr>
              <a:buSzPct val="117000"/>
            </a:pPr>
            <a:r>
              <a:rPr lang="ar-SA" sz="2000" dirty="0">
                <a:cs typeface="B Mitra" panose="00000400000000000000" pitchFamily="2" charset="-78"/>
              </a:rPr>
              <a:t>سیستم‌های</a:t>
            </a:r>
            <a:r>
              <a:rPr lang="fa-IR" sz="2000" dirty="0">
                <a:cs typeface="B Mitra" panose="00000400000000000000" pitchFamily="2" charset="-78"/>
              </a:rPr>
              <a:t>ی هستند که</a:t>
            </a:r>
            <a:r>
              <a:rPr lang="ar-SA" sz="2000" dirty="0">
                <a:cs typeface="B Mitra" panose="00000400000000000000" pitchFamily="2" charset="-78"/>
              </a:rPr>
              <a:t> از محیط اطراف خود کاملا مجزا هستند و </a:t>
            </a:r>
            <a:r>
              <a:rPr lang="fa-IR" sz="2000" dirty="0">
                <a:cs typeface="B Mitra" panose="00000400000000000000" pitchFamily="2" charset="-78"/>
              </a:rPr>
              <a:t>با آن بره</a:t>
            </a:r>
            <a:r>
              <a:rPr lang="ar-SA" sz="2000" dirty="0">
                <a:cs typeface="B Mitra" panose="00000400000000000000" pitchFamily="2" charset="-78"/>
              </a:rPr>
              <a:t>م‌</a:t>
            </a:r>
            <a:r>
              <a:rPr lang="fa-IR" sz="2000" dirty="0">
                <a:cs typeface="B Mitra" panose="00000400000000000000" pitchFamily="2" charset="-78"/>
              </a:rPr>
              <a:t>کنشی ندارند. </a:t>
            </a:r>
            <a:r>
              <a:rPr lang="ar-SA" sz="2000" dirty="0">
                <a:cs typeface="B Mitra" panose="00000400000000000000" pitchFamily="2" charset="-78"/>
              </a:rPr>
              <a:t>در این سیستم­ها اطلاعات و در واقع انرژی مبادله نمی‌شود.</a:t>
            </a:r>
            <a:endParaRPr lang="fa-IR" sz="2000" dirty="0">
              <a:cs typeface="B Mitra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94738" y="123520"/>
            <a:ext cx="5997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6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cs typeface="B Mitra" panose="00000400000000000000" pitchFamily="2" charset="-78"/>
              </a:rPr>
              <a:t> سی</a:t>
            </a:r>
            <a:r>
              <a:rPr lang="ar-SA" sz="36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cs typeface="B Mitra" panose="00000400000000000000" pitchFamily="2" charset="-78"/>
              </a:rPr>
              <a:t>ستم‌ها</a:t>
            </a:r>
            <a:r>
              <a:rPr lang="fa-IR" sz="36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cs typeface="B Mitra" panose="00000400000000000000" pitchFamily="2" charset="-78"/>
              </a:rPr>
              <a:t>ی کوانتمی</a:t>
            </a:r>
            <a:endParaRPr lang="en-AU" sz="3600" b="1" dirty="0">
              <a:ln w="1270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cs typeface="B Mitra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"/>
          <a:stretch/>
        </p:blipFill>
        <p:spPr>
          <a:xfrm>
            <a:off x="1285461" y="2796694"/>
            <a:ext cx="3988904" cy="345585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01553" y="3106506"/>
            <a:ext cx="58722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buClr>
                <a:srgbClr val="FF0000"/>
              </a:buClr>
              <a:buSzPct val="117000"/>
            </a:pPr>
            <a:r>
              <a:rPr lang="ar-SA" sz="20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سیستم‌های</a:t>
            </a:r>
            <a:r>
              <a:rPr lang="fa-IR" sz="20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 کوانتمی </a:t>
            </a:r>
            <a:r>
              <a:rPr lang="ar-SA" sz="20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 ب</a:t>
            </a:r>
            <a:r>
              <a:rPr lang="fa-IR" sz="20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از:</a:t>
            </a:r>
          </a:p>
          <a:p>
            <a:pPr algn="just" rtl="1">
              <a:buClr>
                <a:srgbClr val="FF0000"/>
              </a:buClr>
              <a:buSzPct val="117000"/>
            </a:pPr>
            <a:r>
              <a:rPr lang="ar-SA" sz="2000" dirty="0">
                <a:cs typeface="B Mitra" panose="00000400000000000000" pitchFamily="2" charset="-78"/>
              </a:rPr>
              <a:t>در عمل، تقریبا تمامی سیستم‌های کوانتمی باز هستند</a:t>
            </a:r>
            <a:r>
              <a:rPr lang="fa-IR" sz="2000" dirty="0">
                <a:cs typeface="B Mitra" panose="00000400000000000000" pitchFamily="2" charset="-78"/>
              </a:rPr>
              <a:t>.</a:t>
            </a:r>
            <a:r>
              <a:rPr lang="ar-SA" sz="2000" dirty="0">
                <a:cs typeface="B Mitra" panose="00000400000000000000" pitchFamily="2" charset="-78"/>
              </a:rPr>
              <a:t> زیرا نمی‌توانند از تاثیر محیط اطراف خود رهایی یابند.</a:t>
            </a:r>
            <a:r>
              <a:rPr lang="fa-IR" sz="2000" dirty="0">
                <a:cs typeface="B Mitra" panose="00000400000000000000" pitchFamily="2" charset="-78"/>
              </a:rPr>
              <a:t> </a:t>
            </a:r>
            <a:r>
              <a:rPr lang="ar-SA" sz="2000" dirty="0">
                <a:cs typeface="B Mitra" panose="00000400000000000000" pitchFamily="2" charset="-78"/>
              </a:rPr>
              <a:t>سیستم‌های کوانتمی باز</a:t>
            </a:r>
            <a:r>
              <a:rPr lang="fa-IR" sz="2000" dirty="0">
                <a:cs typeface="B Mitra" panose="00000400000000000000" pitchFamily="2" charset="-78"/>
              </a:rPr>
              <a:t> به دلیل بره</a:t>
            </a:r>
            <a:r>
              <a:rPr lang="ar-SA" sz="2000" dirty="0">
                <a:cs typeface="B Mitra" panose="00000400000000000000" pitchFamily="2" charset="-78"/>
              </a:rPr>
              <a:t>م‌</a:t>
            </a:r>
            <a:r>
              <a:rPr lang="fa-IR" sz="2000" dirty="0">
                <a:cs typeface="B Mitra" panose="00000400000000000000" pitchFamily="2" charset="-78"/>
              </a:rPr>
              <a:t>کنش با محیط اطرافشان،</a:t>
            </a:r>
            <a:r>
              <a:rPr lang="en-US" sz="2000" dirty="0">
                <a:cs typeface="B Mitra" panose="00000400000000000000" pitchFamily="2" charset="-78"/>
              </a:rPr>
              <a:t> </a:t>
            </a:r>
            <a:r>
              <a:rPr lang="ar-SA" sz="2000" dirty="0">
                <a:cs typeface="B Mitra" panose="00000400000000000000" pitchFamily="2" charset="-78"/>
              </a:rPr>
              <a:t>دچار </a:t>
            </a:r>
            <a:r>
              <a:rPr lang="fa-IR" sz="2000" dirty="0">
                <a:cs typeface="B Mitra" panose="00000400000000000000" pitchFamily="2" charset="-78"/>
              </a:rPr>
              <a:t>واهمدوسی</a:t>
            </a:r>
            <a:r>
              <a:rPr lang="ar-SA" sz="2000" dirty="0">
                <a:cs typeface="B Mitra" panose="00000400000000000000" pitchFamily="2" charset="-78"/>
              </a:rPr>
              <a:t> می­شوند </a:t>
            </a:r>
            <a:r>
              <a:rPr lang="fa-IR" sz="2000" dirty="0">
                <a:cs typeface="B Mitra" panose="00000400000000000000" pitchFamily="2" charset="-78"/>
              </a:rPr>
              <a:t>و این منجر به نابودی همبستگی­های کوانتمی می­گردد</a:t>
            </a:r>
            <a:r>
              <a:rPr lang="en-US" sz="2000" dirty="0">
                <a:cs typeface="B Mitra" panose="00000400000000000000" pitchFamily="2" charset="-78"/>
              </a:rPr>
              <a:t>.</a:t>
            </a:r>
            <a:endParaRPr lang="fa-IR" sz="2000" dirty="0">
              <a:cs typeface="B Mitra" panose="00000400000000000000" pitchFamily="2" charset="-78"/>
            </a:endParaRPr>
          </a:p>
          <a:p>
            <a:pPr algn="just" rtl="1">
              <a:buClr>
                <a:srgbClr val="FF0000"/>
              </a:buClr>
              <a:buSzPct val="117000"/>
            </a:pPr>
            <a:r>
              <a:rPr lang="fa-IR" sz="2000" dirty="0">
                <a:cs typeface="B Mitra" panose="00000400000000000000" pitchFamily="2" charset="-78"/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898" y="1241270"/>
            <a:ext cx="877164" cy="10156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2066" y="578357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800" dirty="0">
                <a:cs typeface="B Nazanin" pitchFamily="2" charset="-78"/>
              </a:rPr>
              <a:t>6</a:t>
            </a:r>
            <a:endParaRPr lang="en-AU" sz="2800" dirty="0">
              <a:cs typeface="B Nazanin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23F588-48AA-37DA-7F8A-00FF7ADA60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t="1406" r="15887" b="5797"/>
          <a:stretch/>
        </p:blipFill>
        <p:spPr>
          <a:xfrm>
            <a:off x="7395" y="0"/>
            <a:ext cx="909589" cy="82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66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3037" y="1018682"/>
            <a:ext cx="11024315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buClr>
                <a:srgbClr val="FF0000"/>
              </a:buClr>
              <a:buSzPct val="117000"/>
            </a:pPr>
            <a:r>
              <a:rPr lang="fa-IR" sz="24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1) اتلاف :</a:t>
            </a:r>
          </a:p>
          <a:p>
            <a:pPr algn="just" rtl="1">
              <a:buClr>
                <a:srgbClr val="FF0000"/>
              </a:buClr>
              <a:buSzPct val="117000"/>
            </a:pPr>
            <a:r>
              <a:rPr lang="fa-IR" sz="2000" dirty="0">
                <a:cs typeface="B Mitra" panose="00000400000000000000" pitchFamily="2" charset="-78"/>
              </a:rPr>
              <a:t>در اثر بره</a:t>
            </a:r>
            <a:r>
              <a:rPr lang="ar-SA" sz="2000" dirty="0">
                <a:cs typeface="B Mitra" panose="00000400000000000000" pitchFamily="2" charset="-78"/>
              </a:rPr>
              <a:t>م‌</a:t>
            </a:r>
            <a:r>
              <a:rPr lang="fa-IR" sz="2000" dirty="0">
                <a:cs typeface="B Mitra" panose="00000400000000000000" pitchFamily="2" charset="-78"/>
              </a:rPr>
              <a:t>کنش سیستم با محیط، بین سیستم و محیط تبادل انرژی رخ می دهد. به طور مثال این اثر در یک کیوبیت، باعث گذار از تراز      به تراز        </a:t>
            </a:r>
          </a:p>
          <a:p>
            <a:pPr algn="just" rtl="1">
              <a:buClr>
                <a:srgbClr val="FF0000"/>
              </a:buClr>
              <a:buSzPct val="117000"/>
            </a:pPr>
            <a:r>
              <a:rPr lang="fa-IR" sz="2000" dirty="0">
                <a:cs typeface="B Mitra" panose="00000400000000000000" pitchFamily="2" charset="-78"/>
              </a:rPr>
              <a:t>می شود:                                   </a:t>
            </a:r>
          </a:p>
          <a:p>
            <a:pPr algn="just" rtl="1">
              <a:buClr>
                <a:srgbClr val="FF0000"/>
              </a:buClr>
              <a:buSzPct val="117000"/>
            </a:pPr>
            <a:endParaRPr lang="fa-IR" sz="2000" dirty="0">
              <a:cs typeface="B Mitra" panose="00000400000000000000" pitchFamily="2" charset="-78"/>
            </a:endParaRPr>
          </a:p>
          <a:p>
            <a:pPr algn="just" rtl="1">
              <a:buClr>
                <a:srgbClr val="FF0000"/>
              </a:buClr>
              <a:buSzPct val="117000"/>
            </a:pPr>
            <a:endParaRPr lang="fa-IR" sz="2000" dirty="0">
              <a:cs typeface="B Mitra" panose="00000400000000000000" pitchFamily="2" charset="-78"/>
            </a:endParaRPr>
          </a:p>
          <a:p>
            <a:pPr algn="just" rtl="1">
              <a:buClr>
                <a:srgbClr val="FF0000"/>
              </a:buClr>
              <a:buSzPct val="117000"/>
            </a:pPr>
            <a:endParaRPr lang="fa-IR" sz="2000" dirty="0">
              <a:cs typeface="B Mitra" panose="00000400000000000000" pitchFamily="2" charset="-78"/>
            </a:endParaRPr>
          </a:p>
          <a:p>
            <a:pPr algn="just" rtl="1">
              <a:buClr>
                <a:srgbClr val="FF0000"/>
              </a:buClr>
              <a:buSzPct val="117000"/>
            </a:pPr>
            <a:r>
              <a:rPr lang="fa-IR" sz="2000" dirty="0">
                <a:cs typeface="B Mitra" panose="00000400000000000000" pitchFamily="2" charset="-78"/>
              </a:rPr>
              <a:t>                         </a:t>
            </a:r>
            <a:endParaRPr lang="fa-IR" sz="2400" b="1" dirty="0">
              <a:ln w="1270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  <a:p>
            <a:pPr algn="just" rtl="1">
              <a:buClr>
                <a:srgbClr val="FF0000"/>
              </a:buClr>
              <a:buSzPct val="117000"/>
            </a:pPr>
            <a:r>
              <a:rPr lang="fa-IR" sz="24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2) وافازی : </a:t>
            </a:r>
          </a:p>
          <a:p>
            <a:pPr algn="just" rtl="1">
              <a:buClr>
                <a:srgbClr val="FF0000"/>
              </a:buClr>
              <a:buSzPct val="117000"/>
            </a:pPr>
            <a:r>
              <a:rPr lang="fa-IR" sz="2000" dirty="0">
                <a:cs typeface="B Mitra" panose="00000400000000000000" pitchFamily="2" charset="-78"/>
              </a:rPr>
              <a:t>در این فرآیند محیط باعث تغییر انرژی ترازها (اضافه و کم شدن انرژی ترازها) و در نتیجه باعث به هم خوردن فاز نسبی کت حالت کوانتمی می شود. </a:t>
            </a:r>
          </a:p>
          <a:p>
            <a:pPr algn="just" rtl="1">
              <a:buClr>
                <a:srgbClr val="FF0000"/>
              </a:buClr>
              <a:buSzPct val="117000"/>
            </a:pPr>
            <a:endParaRPr lang="en-US" dirty="0">
              <a:solidFill>
                <a:prstClr val="black"/>
              </a:solidFill>
            </a:endParaRPr>
          </a:p>
          <a:p>
            <a:pPr algn="just" rtl="1">
              <a:buClr>
                <a:srgbClr val="FF0000"/>
              </a:buClr>
              <a:buSzPct val="117000"/>
            </a:pPr>
            <a:endParaRPr lang="fa-IR" dirty="0">
              <a:cs typeface="Nazanin" pitchFamily="2" charset="-78"/>
            </a:endParaRPr>
          </a:p>
          <a:p>
            <a:pPr algn="just" rtl="1">
              <a:buClr>
                <a:srgbClr val="FF0000"/>
              </a:buClr>
              <a:buSzPct val="117000"/>
            </a:pPr>
            <a:endParaRPr lang="fa-IR" dirty="0">
              <a:cs typeface="Nazanin" pitchFamily="2" charset="-78"/>
            </a:endParaRPr>
          </a:p>
          <a:p>
            <a:pPr algn="just" rtl="1">
              <a:buClr>
                <a:srgbClr val="FF0000"/>
              </a:buClr>
              <a:buSzPct val="117000"/>
            </a:pPr>
            <a:endParaRPr lang="fa-IR" dirty="0">
              <a:cs typeface="Nazanin" pitchFamily="2" charset="-78"/>
            </a:endParaRPr>
          </a:p>
          <a:p>
            <a:pPr algn="just" rtl="1">
              <a:buClr>
                <a:srgbClr val="FF0000"/>
              </a:buClr>
              <a:buSzPct val="117000"/>
            </a:pPr>
            <a:endParaRPr lang="fa-IR" dirty="0">
              <a:cs typeface="Nazanin" pitchFamily="2" charset="-78"/>
            </a:endParaRPr>
          </a:p>
          <a:p>
            <a:pPr algn="r" rtl="1">
              <a:buClr>
                <a:srgbClr val="FF0000"/>
              </a:buClr>
              <a:buSzPct val="117000"/>
            </a:pPr>
            <a:endParaRPr lang="fa-IR" sz="2000" dirty="0">
              <a:cs typeface="B Mitra" panose="00000400000000000000" pitchFamily="2" charset="-78"/>
            </a:endParaRPr>
          </a:p>
          <a:p>
            <a:pPr algn="r" rtl="1">
              <a:buClr>
                <a:srgbClr val="FF0000"/>
              </a:buClr>
              <a:buSzPct val="117000"/>
            </a:pPr>
            <a:endParaRPr lang="fa-IR" sz="2000" dirty="0">
              <a:cs typeface="B Mitra" panose="00000400000000000000" pitchFamily="2" charset="-78"/>
            </a:endParaRPr>
          </a:p>
          <a:p>
            <a:pPr algn="r" rtl="1">
              <a:buClr>
                <a:srgbClr val="FF0000"/>
              </a:buClr>
              <a:buSzPct val="117000"/>
            </a:pPr>
            <a:r>
              <a:rPr lang="fa-IR" sz="2000" dirty="0">
                <a:cs typeface="B Mitra" panose="00000400000000000000" pitchFamily="2" charset="-78"/>
              </a:rPr>
              <a:t>مدت زمانی که طول می کشد تا عناصر غیر قطری ماتریس چگالی صفر شوند را زمان واهمدوسی گویند.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63676" y="123520"/>
            <a:ext cx="4728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6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cs typeface="B Mitra" panose="00000400000000000000" pitchFamily="2" charset="-78"/>
              </a:rPr>
              <a:t> واهمدوسی</a:t>
            </a:r>
            <a:endParaRPr lang="en-AU" sz="3600" b="1" dirty="0">
              <a:ln w="1270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cs typeface="B Mitra" panose="00000400000000000000" pitchFamily="2" charset="-78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9359577"/>
              </p:ext>
            </p:extLst>
          </p:nvPr>
        </p:nvGraphicFramePr>
        <p:xfrm>
          <a:off x="2172686" y="1378946"/>
          <a:ext cx="301918" cy="386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7480" imgH="228600" progId="Equation.3">
                  <p:embed/>
                </p:oleObj>
              </mc:Choice>
              <mc:Fallback>
                <p:oleObj name="Equation" r:id="rId3" imgW="17748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72686" y="1378946"/>
                        <a:ext cx="301918" cy="3869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0197135"/>
              </p:ext>
            </p:extLst>
          </p:nvPr>
        </p:nvGraphicFramePr>
        <p:xfrm>
          <a:off x="2005989" y="2215220"/>
          <a:ext cx="4034204" cy="7954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692080" imgH="495000" progId="Equation.3">
                  <p:embed/>
                </p:oleObj>
              </mc:Choice>
              <mc:Fallback>
                <p:oleObj name="Equation" r:id="rId5" imgW="2692080" imgH="495000" progId="Equation.3">
                  <p:embed/>
                  <p:pic>
                    <p:nvPicPr>
                      <p:cNvPr id="0" name="Object 15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5989" y="2215220"/>
                        <a:ext cx="4034204" cy="79544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9136539"/>
              </p:ext>
            </p:extLst>
          </p:nvPr>
        </p:nvGraphicFramePr>
        <p:xfrm>
          <a:off x="6860412" y="2262196"/>
          <a:ext cx="4199564" cy="740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679700" imgH="444500" progId="Equation.3">
                  <p:embed/>
                </p:oleObj>
              </mc:Choice>
              <mc:Fallback>
                <p:oleObj name="Equation" r:id="rId7" imgW="2679700" imgH="444500" progId="Equation.3">
                  <p:embed/>
                  <p:pic>
                    <p:nvPicPr>
                      <p:cNvPr id="0" name="Object 15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0412" y="2262196"/>
                        <a:ext cx="4199564" cy="7400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0304633"/>
              </p:ext>
            </p:extLst>
          </p:nvPr>
        </p:nvGraphicFramePr>
        <p:xfrm>
          <a:off x="3601033" y="4932733"/>
          <a:ext cx="4873266" cy="658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314700" imgH="444500" progId="Equation.3">
                  <p:embed/>
                </p:oleObj>
              </mc:Choice>
              <mc:Fallback>
                <p:oleObj name="Equation" r:id="rId9" imgW="3314700" imgH="444500" progId="Equation.3">
                  <p:embed/>
                  <p:pic>
                    <p:nvPicPr>
                      <p:cNvPr id="0" name="Object 15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1033" y="4932733"/>
                        <a:ext cx="4873266" cy="6581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62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3339059"/>
              </p:ext>
            </p:extLst>
          </p:nvPr>
        </p:nvGraphicFramePr>
        <p:xfrm>
          <a:off x="3797480" y="4268171"/>
          <a:ext cx="4973791" cy="366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492360" imgH="253800" progId="Equation.3">
                  <p:embed/>
                </p:oleObj>
              </mc:Choice>
              <mc:Fallback>
                <p:oleObj name="Equation" r:id="rId11" imgW="3492360" imgH="253800" progId="Equation.3">
                  <p:embed/>
                  <p:pic>
                    <p:nvPicPr>
                      <p:cNvPr id="0" name="Object 16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7480" y="4268171"/>
                        <a:ext cx="4973791" cy="3667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5859408"/>
              </p:ext>
            </p:extLst>
          </p:nvPr>
        </p:nvGraphicFramePr>
        <p:xfrm>
          <a:off x="1390618" y="1381140"/>
          <a:ext cx="344487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03040" imgH="228600" progId="Equation.3">
                  <p:embed/>
                </p:oleObj>
              </mc:Choice>
              <mc:Fallback>
                <p:oleObj name="Equation" r:id="rId13" imgW="20304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390618" y="1381140"/>
                        <a:ext cx="344487" cy="387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482066" y="578357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800" dirty="0">
                <a:cs typeface="B Nazanin" pitchFamily="2" charset="-78"/>
              </a:rPr>
              <a:t>7</a:t>
            </a:r>
            <a:endParaRPr lang="en-AU" sz="2800" dirty="0">
              <a:cs typeface="B Nazanin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7DAE23-CB4E-C885-C48F-3E8A4A78A85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t="1406" r="15887" b="5797"/>
          <a:stretch/>
        </p:blipFill>
        <p:spPr>
          <a:xfrm>
            <a:off x="20647" y="13252"/>
            <a:ext cx="909589" cy="82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69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36395" y="1212627"/>
            <a:ext cx="724368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SA" sz="2000" dirty="0"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 </a:t>
            </a:r>
            <a:r>
              <a:rPr lang="ar-SA" sz="24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رژیم مارکوفی</a:t>
            </a:r>
            <a:r>
              <a:rPr lang="fa-IR" sz="24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:</a:t>
            </a:r>
            <a:r>
              <a:rPr lang="ar-SA" sz="24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 </a:t>
            </a:r>
            <a:r>
              <a:rPr lang="ar-SA" sz="2000" dirty="0"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به فقدان اثر حافظه در سیستم­های کوانتمی مربوط می­شود. در این رژیم اطلاعات موجود در یک سیستم کوانتومی به طور برگشت­ناپذیری از سیستم به محیط شارش می­یابد. </a:t>
            </a:r>
            <a:endParaRPr lang="fa-IR" sz="2000" dirty="0"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  <a:p>
            <a:pPr algn="just" rtl="1"/>
            <a:endParaRPr lang="fa-IR" sz="20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  <a:p>
            <a:pPr algn="just" rtl="1"/>
            <a:r>
              <a:rPr lang="ar-SA" sz="24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رژیم غیر مارکوفی</a:t>
            </a:r>
            <a:r>
              <a:rPr lang="fa-IR" sz="24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:</a:t>
            </a:r>
            <a:r>
              <a:rPr lang="ar-SA" sz="24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 </a:t>
            </a:r>
            <a:r>
              <a:rPr lang="ar-SA" sz="2000" dirty="0"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به وجود اثر حافظه در سیستم­های کوانتمی اشاره دارد. در چنین رژیمی، گذشته یک سیستم می­تواند بر رفتار کنونی آن تاثیر بگذارد. بدین طریق که اثر حافظه باعث می­شود تا اطلاعات شارش یافته از سیستم به محیط، دوباره از محیط به سیستم برگردد.</a:t>
            </a:r>
            <a:endParaRPr lang="en-US" dirty="0">
              <a:solidFill>
                <a:prstClr val="black"/>
              </a:solidFill>
            </a:endParaRPr>
          </a:p>
          <a:p>
            <a:pPr algn="just" rtl="1">
              <a:buClr>
                <a:srgbClr val="FF0000"/>
              </a:buClr>
              <a:buSzPct val="117000"/>
            </a:pPr>
            <a:endParaRPr lang="fa-IR" dirty="0">
              <a:cs typeface="Nazanin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85163" r="67929"/>
          <a:stretch/>
        </p:blipFill>
        <p:spPr>
          <a:xfrm>
            <a:off x="1130266" y="3487635"/>
            <a:ext cx="4185635" cy="27400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3" t="32675" r="30599" b="6855"/>
          <a:stretch/>
        </p:blipFill>
        <p:spPr>
          <a:xfrm>
            <a:off x="1729245" y="1265986"/>
            <a:ext cx="2308171" cy="16449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85732" r="67504"/>
          <a:stretch/>
        </p:blipFill>
        <p:spPr>
          <a:xfrm>
            <a:off x="6346211" y="3580328"/>
            <a:ext cx="4421457" cy="2647396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7067532"/>
              </p:ext>
            </p:extLst>
          </p:nvPr>
        </p:nvGraphicFramePr>
        <p:xfrm>
          <a:off x="8106335" y="3712665"/>
          <a:ext cx="2306534" cy="450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18671" imgH="241195" progId="Equation.3">
                  <p:embed/>
                </p:oleObj>
              </mc:Choice>
              <mc:Fallback>
                <p:oleObj name="Equation" r:id="rId6" imgW="1218671" imgH="241195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6335" y="3712665"/>
                        <a:ext cx="2306534" cy="4504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494726" y="104492"/>
            <a:ext cx="7650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32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cs typeface="B Mitra" panose="00000400000000000000" pitchFamily="2" charset="-78"/>
              </a:rPr>
              <a:t>رفتار دینامیکی واهمدوسی در </a:t>
            </a:r>
            <a:r>
              <a:rPr lang="ar-SA" sz="32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cs typeface="B Mitra" panose="00000400000000000000" pitchFamily="2" charset="-78"/>
              </a:rPr>
              <a:t>سیستم­های </a:t>
            </a:r>
            <a:r>
              <a:rPr lang="fa-IR" sz="32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cs typeface="B Mitra" panose="00000400000000000000" pitchFamily="2" charset="-78"/>
              </a:rPr>
              <a:t>کوانتمی باز</a:t>
            </a:r>
            <a:endParaRPr lang="en-AU" sz="3200" b="1" dirty="0">
              <a:ln w="1270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cs typeface="B Mitra" panose="00000400000000000000" pitchFamily="2" charset="-78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0755004"/>
              </p:ext>
            </p:extLst>
          </p:nvPr>
        </p:nvGraphicFramePr>
        <p:xfrm>
          <a:off x="3606084" y="3770672"/>
          <a:ext cx="1160197" cy="4048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83920" imgH="203040" progId="Equation.3">
                  <p:embed/>
                </p:oleObj>
              </mc:Choice>
              <mc:Fallback>
                <p:oleObj name="Equation" r:id="rId8" imgW="58392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606084" y="3770672"/>
                        <a:ext cx="1160197" cy="4048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82066" y="578357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800" dirty="0">
                <a:cs typeface="B Nazanin" pitchFamily="2" charset="-78"/>
              </a:rPr>
              <a:t>8</a:t>
            </a:r>
            <a:endParaRPr lang="en-AU" sz="2800" dirty="0">
              <a:cs typeface="B Nazanin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47E67E-61BE-953C-12ED-13CA44F8BDB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t="1406" r="15887" b="5797"/>
          <a:stretch/>
        </p:blipFill>
        <p:spPr>
          <a:xfrm>
            <a:off x="20647" y="13252"/>
            <a:ext cx="909589" cy="82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21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87169" y="129108"/>
            <a:ext cx="3504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32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cs typeface="Nazanin" pitchFamily="2" charset="-78"/>
              </a:rPr>
              <a:t> </a:t>
            </a:r>
            <a:r>
              <a:rPr lang="fa-IR" sz="32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cs typeface="B Mitra" panose="00000400000000000000" pitchFamily="2" charset="-78"/>
              </a:rPr>
              <a:t>درهم‌تنيدگی کوانتمی</a:t>
            </a:r>
            <a:endParaRPr lang="en-AU" sz="3200" b="1" dirty="0">
              <a:ln w="1270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cs typeface="B Mitra" panose="000004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9120" y="1262945"/>
            <a:ext cx="849694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buClr>
                <a:srgbClr val="FF0000"/>
              </a:buClr>
              <a:buSzPct val="117000"/>
            </a:pPr>
            <a:r>
              <a:rPr lang="fa-IR" sz="2400" dirty="0">
                <a:cs typeface="B Mitra" panose="00000400000000000000" pitchFamily="2" charset="-78"/>
              </a:rPr>
              <a:t>يک سيستم مرکب را درنظر مي‌گيريم که از دو زير سيستم </a:t>
            </a:r>
            <a:r>
              <a:rPr lang="en-AU" sz="2400" dirty="0">
                <a:cs typeface="B Mitra" panose="00000400000000000000" pitchFamily="2" charset="-78"/>
              </a:rPr>
              <a:t>A </a:t>
            </a:r>
            <a:r>
              <a:rPr lang="fa-IR" sz="2400" dirty="0">
                <a:cs typeface="B Mitra" panose="00000400000000000000" pitchFamily="2" charset="-78"/>
              </a:rPr>
              <a:t> و </a:t>
            </a:r>
            <a:r>
              <a:rPr lang="en-AU" sz="2400" dirty="0">
                <a:cs typeface="B Mitra" panose="00000400000000000000" pitchFamily="2" charset="-78"/>
              </a:rPr>
              <a:t>B </a:t>
            </a:r>
            <a:r>
              <a:rPr lang="fa-IR" sz="2400" dirty="0">
                <a:cs typeface="B Mitra" panose="00000400000000000000" pitchFamily="2" charset="-78"/>
              </a:rPr>
              <a:t> تشکيل شده باشد.</a:t>
            </a:r>
          </a:p>
          <a:p>
            <a:pPr algn="r" rtl="1">
              <a:buClr>
                <a:srgbClr val="FF0000"/>
              </a:buClr>
              <a:buSzPct val="117000"/>
            </a:pPr>
            <a:endParaRPr lang="fa-IR" sz="2400" dirty="0">
              <a:cs typeface="Nazanin" pitchFamily="2" charset="-78"/>
            </a:endParaRPr>
          </a:p>
          <a:p>
            <a:pPr algn="r" rtl="1">
              <a:buClr>
                <a:srgbClr val="FF0000"/>
              </a:buClr>
              <a:buSzPct val="117000"/>
            </a:pPr>
            <a:endParaRPr lang="fa-IR" sz="2400" dirty="0">
              <a:cs typeface="Nazanin" pitchFamily="2" charset="-78"/>
            </a:endParaRPr>
          </a:p>
          <a:p>
            <a:pPr marL="342900" indent="-342900" algn="r" rtl="1">
              <a:buClr>
                <a:schemeClr val="accent6">
                  <a:lumMod val="50000"/>
                </a:schemeClr>
              </a:buClr>
              <a:buSzPct val="117000"/>
              <a:buFont typeface="Wingdings" panose="05000000000000000000" pitchFamily="2" charset="2"/>
              <a:buChar char="v"/>
            </a:pPr>
            <a:r>
              <a:rPr lang="fa-IR" sz="2400" dirty="0">
                <a:cs typeface="Nazanin" pitchFamily="2" charset="-78"/>
              </a:rPr>
              <a:t> </a:t>
            </a:r>
            <a:r>
              <a:rPr lang="fa-IR" sz="2000" dirty="0">
                <a:cs typeface="B Mitra" panose="00000400000000000000" pitchFamily="2" charset="-78"/>
              </a:rPr>
              <a:t>زير سيستم‌هاي </a:t>
            </a:r>
            <a:r>
              <a:rPr lang="en-AU" sz="2000" dirty="0">
                <a:cs typeface="B Mitra" panose="00000400000000000000" pitchFamily="2" charset="-78"/>
              </a:rPr>
              <a:t>A </a:t>
            </a:r>
            <a:r>
              <a:rPr lang="fa-IR" sz="2000" dirty="0">
                <a:cs typeface="B Mitra" panose="00000400000000000000" pitchFamily="2" charset="-78"/>
              </a:rPr>
              <a:t> و </a:t>
            </a:r>
            <a:r>
              <a:rPr lang="en-AU" sz="2000" dirty="0">
                <a:cs typeface="B Mitra" panose="00000400000000000000" pitchFamily="2" charset="-78"/>
              </a:rPr>
              <a:t>B </a:t>
            </a:r>
            <a:r>
              <a:rPr lang="fa-IR" sz="2000" dirty="0">
                <a:cs typeface="B Mitra" panose="00000400000000000000" pitchFamily="2" charset="-78"/>
              </a:rPr>
              <a:t> را درهم‌تنيده گويند هرگاه</a:t>
            </a:r>
            <a:r>
              <a:rPr lang="fa-IR" sz="2000" dirty="0">
                <a:cs typeface="Nazanin" pitchFamily="2" charset="-78"/>
              </a:rPr>
              <a:t>:</a:t>
            </a:r>
          </a:p>
          <a:p>
            <a:pPr algn="r" rtl="1">
              <a:buClr>
                <a:srgbClr val="FF0000"/>
              </a:buClr>
              <a:buSzPct val="117000"/>
            </a:pPr>
            <a:endParaRPr lang="fa-IR" sz="2400" dirty="0">
              <a:cs typeface="Nazanin" pitchFamily="2" charset="-78"/>
            </a:endParaRPr>
          </a:p>
          <a:p>
            <a:pPr rtl="1">
              <a:buClr>
                <a:srgbClr val="FF0000"/>
              </a:buClr>
              <a:buSzPct val="117000"/>
            </a:pPr>
            <a:endParaRPr lang="fa-IR" sz="2400" dirty="0">
              <a:cs typeface="Nazanin" pitchFamily="2" charset="-78"/>
            </a:endParaRPr>
          </a:p>
          <a:p>
            <a:pPr rtl="1">
              <a:buClr>
                <a:srgbClr val="FF0000"/>
              </a:buClr>
              <a:buSzPct val="117000"/>
            </a:pPr>
            <a:endParaRPr lang="fa-IR" sz="2400" dirty="0">
              <a:cs typeface="Nazanin" pitchFamily="2" charset="-78"/>
            </a:endParaRPr>
          </a:p>
          <a:p>
            <a:pPr rtl="1">
              <a:buClr>
                <a:srgbClr val="FF0000"/>
              </a:buClr>
              <a:buSzPct val="117000"/>
            </a:pPr>
            <a:endParaRPr lang="fa-IR" sz="2400" dirty="0">
              <a:cs typeface="Nazanin" pitchFamily="2" charset="-78"/>
            </a:endParaRPr>
          </a:p>
          <a:p>
            <a:pPr rtl="1">
              <a:buClr>
                <a:srgbClr val="FF0000"/>
              </a:buClr>
              <a:buSzPct val="117000"/>
            </a:pPr>
            <a:endParaRPr lang="fa-IR" sz="2400" dirty="0">
              <a:cs typeface="Nazanin" pitchFamily="2" charset="-78"/>
            </a:endParaRPr>
          </a:p>
          <a:p>
            <a:pPr marL="342900" indent="-342900" algn="r" rtl="1">
              <a:buClr>
                <a:schemeClr val="accent6">
                  <a:lumMod val="50000"/>
                </a:schemeClr>
              </a:buClr>
              <a:buSzPct val="117000"/>
              <a:buFont typeface="Wingdings" panose="05000000000000000000" pitchFamily="2" charset="2"/>
              <a:buChar char="v"/>
            </a:pPr>
            <a:r>
              <a:rPr lang="fa-IR" sz="2400" dirty="0">
                <a:cs typeface="Nazanin" pitchFamily="2" charset="-78"/>
              </a:rPr>
              <a:t> </a:t>
            </a:r>
            <a:r>
              <a:rPr lang="fa-IR" sz="2000" dirty="0">
                <a:cs typeface="B Mitra" panose="00000400000000000000" pitchFamily="2" charset="-78"/>
              </a:rPr>
              <a:t>زير سيستم‌هاي </a:t>
            </a:r>
            <a:r>
              <a:rPr lang="en-AU" sz="2000" dirty="0">
                <a:cs typeface="B Mitra" panose="00000400000000000000" pitchFamily="2" charset="-78"/>
              </a:rPr>
              <a:t>A </a:t>
            </a:r>
            <a:r>
              <a:rPr lang="fa-IR" sz="2000" dirty="0">
                <a:cs typeface="B Mitra" panose="00000400000000000000" pitchFamily="2" charset="-78"/>
              </a:rPr>
              <a:t> و </a:t>
            </a:r>
            <a:r>
              <a:rPr lang="en-AU" sz="2000" dirty="0">
                <a:cs typeface="B Mitra" panose="00000400000000000000" pitchFamily="2" charset="-78"/>
              </a:rPr>
              <a:t>B </a:t>
            </a:r>
            <a:r>
              <a:rPr lang="fa-IR" sz="2000" dirty="0">
                <a:cs typeface="B Mitra" panose="00000400000000000000" pitchFamily="2" charset="-78"/>
              </a:rPr>
              <a:t> را غير درهم‌تنيده گويند هرگاه:</a:t>
            </a:r>
          </a:p>
          <a:p>
            <a:pPr algn="r" rtl="1">
              <a:buClr>
                <a:srgbClr val="FF0000"/>
              </a:buClr>
              <a:buSzPct val="117000"/>
            </a:pPr>
            <a:endParaRPr lang="fa-IR" dirty="0">
              <a:cs typeface="Nazanin" pitchFamily="2" charset="-78"/>
            </a:endParaRPr>
          </a:p>
          <a:p>
            <a:pPr algn="r" rtl="1">
              <a:buClr>
                <a:srgbClr val="FF0000"/>
              </a:buClr>
              <a:buSzPct val="117000"/>
            </a:pPr>
            <a:endParaRPr lang="fa-IR" dirty="0">
              <a:cs typeface="Nazanin" pitchFamily="2" charset="-78"/>
            </a:endParaRPr>
          </a:p>
          <a:p>
            <a:pPr algn="r" rtl="1">
              <a:buClr>
                <a:srgbClr val="FF0000"/>
              </a:buClr>
              <a:buSzPct val="117000"/>
            </a:pPr>
            <a:endParaRPr lang="fa-IR" dirty="0">
              <a:cs typeface="Nazanin" pitchFamily="2" charset="-78"/>
            </a:endParaRPr>
          </a:p>
          <a:p>
            <a:pPr algn="r" rtl="1">
              <a:buClr>
                <a:srgbClr val="FF0000"/>
              </a:buClr>
              <a:buSzPct val="117000"/>
            </a:pPr>
            <a:endParaRPr lang="fa-IR" dirty="0">
              <a:cs typeface="Nazanin" pitchFamily="2" charset="-78"/>
            </a:endParaRPr>
          </a:p>
          <a:p>
            <a:pPr algn="r" rtl="1">
              <a:buClr>
                <a:srgbClr val="FF0000"/>
              </a:buClr>
              <a:buSzPct val="117000"/>
            </a:pPr>
            <a:r>
              <a:rPr lang="fa-IR" dirty="0">
                <a:cs typeface="Nazanin" pitchFamily="2" charset="-78"/>
              </a:rPr>
              <a:t> </a:t>
            </a:r>
            <a:endParaRPr lang="en-AU" dirty="0">
              <a:cs typeface="Nazanin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572006" y="3278670"/>
                <a:ext cx="4855336" cy="369332"/>
              </a:xfrm>
              <a:prstGeom prst="rect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〉"/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〉"/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〉"/>
                                  <m:ctrlPr>
                                    <a:rPr lang="en-AU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AU">
                                      <a:latin typeface="Cambria Math"/>
                                    </a:rPr>
                                    <m:t>❘</m:t>
                                  </m:r>
                                  <m:r>
                                    <a:rPr lang="en-AU" i="1">
                                      <a:latin typeface="Cambria Math"/>
                                    </a:rPr>
                                    <m:t>𝛹</m:t>
                                  </m:r>
                                </m:e>
                              </m:d>
                              <m:r>
                                <a:rPr lang="en-AU">
                                  <a:latin typeface="Cambria Math"/>
                                </a:rPr>
                                <m:t>≠</m:t>
                              </m:r>
                              <m:r>
                                <a:rPr lang="en-AU">
                                  <a:latin typeface="Cambria Math"/>
                                </a:rPr>
                                <m:t>❘</m:t>
                              </m:r>
                              <m:r>
                                <a:rPr lang="en-AU">
                                  <a:latin typeface="Cambria Math"/>
                                </a:rPr>
                                <m:t>⁢</m:t>
                              </m:r>
                              <m:sSub>
                                <m:sSubPr>
                                  <m:ctrlPr>
                                    <a:rPr lang="en-A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i="1">
                                      <a:latin typeface="Cambria Math"/>
                                    </a:rPr>
                                    <m:t>𝛹</m:t>
                                  </m:r>
                                </m:e>
                                <m:sub>
                                  <m:r>
                                    <a:rPr lang="en-AU" i="1">
                                      <a:latin typeface="Cambria Math"/>
                                    </a:rPr>
                                    <m:t>𝐴</m:t>
                                  </m:r>
                                </m:sub>
                              </m:sSub>
                            </m:e>
                          </m:d>
                          <m:r>
                            <a:rPr lang="en-AU" smtClean="0">
                              <a:latin typeface="Cambria Math"/>
                            </a:rPr>
                            <m:t>⊗</m:t>
                          </m:r>
                          <m:r>
                            <a:rPr lang="en-AU">
                              <a:latin typeface="Cambria Math"/>
                            </a:rPr>
                            <m:t>❘</m:t>
                          </m:r>
                          <m:r>
                            <a:rPr lang="en-AU">
                              <a:latin typeface="Cambria Math"/>
                            </a:rPr>
                            <m:t>⁢</m:t>
                          </m:r>
                          <m:sSub>
                            <m:sSub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i="1">
                                  <a:latin typeface="Cambria Math"/>
                                </a:rPr>
                                <m:t>𝛹</m:t>
                              </m:r>
                            </m:e>
                            <m:sub>
                              <m:r>
                                <a:rPr lang="en-AU" i="1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  <m:r>
                        <a:rPr lang="en-AU">
                          <a:latin typeface="Cambria Math"/>
                        </a:rPr>
                        <m:t>⟹</m:t>
                      </m:r>
                      <m:r>
                        <a:rPr lang="en-AU" i="1">
                          <a:latin typeface="Cambria Math"/>
                        </a:rPr>
                        <m:t>𝐴</m:t>
                      </m:r>
                      <m:r>
                        <a:rPr lang="en-AU">
                          <a:latin typeface="Cambria Math"/>
                        </a:rPr>
                        <m:t>,</m:t>
                      </m:r>
                      <m:r>
                        <a:rPr lang="en-AU" i="1">
                          <a:latin typeface="Cambria Math"/>
                        </a:rPr>
                        <m:t>𝐵</m:t>
                      </m:r>
                      <m:r>
                        <a:rPr lang="en-AU">
                          <a:latin typeface="Cambria Math"/>
                        </a:rPr>
                        <m:t>⟶</m:t>
                      </m:r>
                      <m:r>
                        <a:rPr lang="en-AU" i="1">
                          <a:latin typeface="Cambria Math"/>
                        </a:rPr>
                        <m:t>𝐸𝑛𝑡𝑎𝑛𝑔𝑙𝑒𝑑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6" y="3278670"/>
                <a:ext cx="4855336" cy="369332"/>
              </a:xfrm>
              <a:prstGeom prst="rect">
                <a:avLst/>
              </a:prstGeom>
              <a:blipFill rotWithShape="0">
                <a:blip r:embed="rId3"/>
                <a:stretch>
                  <a:fillRect t="-116129" b="-180645"/>
                </a:stretch>
              </a:blipFill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353065" y="5330902"/>
                <a:ext cx="5479183" cy="369332"/>
              </a:xfrm>
              <a:prstGeom prst="rect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〉"/>
                          <m:ctrlPr>
                            <a:rPr lang="en-AU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〉"/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〉"/>
                                  <m:ctrlPr>
                                    <a:rPr lang="en-AU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AU">
                                      <a:latin typeface="Cambria Math"/>
                                    </a:rPr>
                                    <m:t>❘</m:t>
                                  </m:r>
                                  <m:r>
                                    <a:rPr lang="en-AU" i="1">
                                      <a:latin typeface="Cambria Math"/>
                                    </a:rPr>
                                    <m:t>𝛹</m:t>
                                  </m:r>
                                </m:e>
                              </m:d>
                              <m:r>
                                <a:rPr lang="en-AU">
                                  <a:latin typeface="Cambria Math"/>
                                </a:rPr>
                                <m:t>=</m:t>
                              </m:r>
                              <m:r>
                                <a:rPr lang="en-AU">
                                  <a:latin typeface="Cambria Math"/>
                                </a:rPr>
                                <m:t>❘</m:t>
                              </m:r>
                              <m:r>
                                <a:rPr lang="en-AU">
                                  <a:latin typeface="Cambria Math"/>
                                </a:rPr>
                                <m:t>⁢</m:t>
                              </m:r>
                              <m:sSub>
                                <m:sSubPr>
                                  <m:ctrlPr>
                                    <a:rPr lang="en-A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i="1">
                                      <a:latin typeface="Cambria Math"/>
                                    </a:rPr>
                                    <m:t>𝛹</m:t>
                                  </m:r>
                                </m:e>
                                <m:sub>
                                  <m:r>
                                    <a:rPr lang="en-AU" i="1">
                                      <a:latin typeface="Cambria Math"/>
                                    </a:rPr>
                                    <m:t>𝐴</m:t>
                                  </m:r>
                                </m:sub>
                              </m:sSub>
                            </m:e>
                          </m:d>
                          <m:r>
                            <a:rPr lang="en-AU">
                              <a:latin typeface="Cambria Math"/>
                            </a:rPr>
                            <m:t>⊗</m:t>
                          </m:r>
                          <m:r>
                            <a:rPr lang="en-AU">
                              <a:latin typeface="Cambria Math"/>
                            </a:rPr>
                            <m:t>❘</m:t>
                          </m:r>
                          <m:r>
                            <a:rPr lang="en-AU">
                              <a:latin typeface="Cambria Math"/>
                            </a:rPr>
                            <m:t>⁢</m:t>
                          </m:r>
                          <m:sSub>
                            <m:sSub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i="1">
                                  <a:latin typeface="Cambria Math"/>
                                </a:rPr>
                                <m:t>𝛹</m:t>
                              </m:r>
                            </m:e>
                            <m:sub>
                              <m:r>
                                <a:rPr lang="en-AU" i="1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  <m:r>
                        <a:rPr lang="en-AU">
                          <a:latin typeface="Cambria Math"/>
                        </a:rPr>
                        <m:t>⟹</m:t>
                      </m:r>
                      <m:r>
                        <a:rPr lang="en-AU" i="1">
                          <a:latin typeface="Cambria Math"/>
                        </a:rPr>
                        <m:t>𝐴</m:t>
                      </m:r>
                      <m:r>
                        <a:rPr lang="en-AU">
                          <a:latin typeface="Cambria Math"/>
                        </a:rPr>
                        <m:t>,</m:t>
                      </m:r>
                      <m:r>
                        <a:rPr lang="en-AU" i="1">
                          <a:latin typeface="Cambria Math"/>
                        </a:rPr>
                        <m:t>𝐵</m:t>
                      </m:r>
                      <m:r>
                        <a:rPr lang="en-AU">
                          <a:latin typeface="Cambria Math"/>
                        </a:rPr>
                        <m:t>⟶</m:t>
                      </m:r>
                      <m:r>
                        <a:rPr lang="en-AU" i="1">
                          <a:latin typeface="Cambria Math"/>
                        </a:rPr>
                        <m:t>𝑈𝑛𝑒𝑛𝑡𝑎𝑛𝑔𝑙𝑒𝑑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3065" y="5330902"/>
                <a:ext cx="5479183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114286" b="-176190"/>
                </a:stretch>
              </a:blipFill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2193881" y="6440624"/>
            <a:ext cx="87129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M. A. Nielsen, and I. L. Chuang, </a:t>
            </a:r>
            <a:r>
              <a:rPr lang="en-US" sz="1400" i="1" dirty="0">
                <a:latin typeface="Times New Roman" pitchFamily="18" charset="0"/>
                <a:cs typeface="Times New Roman" pitchFamily="18" charset="0"/>
              </a:rPr>
              <a:t>Quantum Computing and Quantum information 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(Cambridge University Press 2004).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9187" y="578357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800" dirty="0">
                <a:cs typeface="B Nazanin" pitchFamily="2" charset="-78"/>
              </a:rPr>
              <a:t>9</a:t>
            </a:r>
            <a:endParaRPr lang="en-AU" sz="2800" dirty="0">
              <a:cs typeface="B Nazanin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EBA339-6D21-E16B-730D-5694F84D88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t="1406" r="15887" b="5797"/>
          <a:stretch/>
        </p:blipFill>
        <p:spPr>
          <a:xfrm>
            <a:off x="20647" y="13252"/>
            <a:ext cx="909589" cy="82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54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6644</TotalTime>
  <Words>1559</Words>
  <Application>Microsoft Office PowerPoint</Application>
  <PresentationFormat>Widescreen</PresentationFormat>
  <Paragraphs>214</Paragraphs>
  <Slides>32</Slides>
  <Notes>32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Calibri</vt:lpstr>
      <vt:lpstr>Cambria Math</vt:lpstr>
      <vt:lpstr>Wingdings</vt:lpstr>
      <vt:lpstr>Arial</vt:lpstr>
      <vt:lpstr>Calibri Light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Novin</dc:creator>
  <cp:lastModifiedBy>M Sharifian</cp:lastModifiedBy>
  <cp:revision>342</cp:revision>
  <cp:lastPrinted>2023-05-30T20:20:32Z</cp:lastPrinted>
  <dcterms:created xsi:type="dcterms:W3CDTF">2019-11-21T21:39:34Z</dcterms:created>
  <dcterms:modified xsi:type="dcterms:W3CDTF">2023-05-31T07:02:46Z</dcterms:modified>
</cp:coreProperties>
</file>