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8" r:id="rId3"/>
    <p:sldId id="268" r:id="rId4"/>
    <p:sldId id="269" r:id="rId5"/>
    <p:sldId id="272" r:id="rId6"/>
    <p:sldId id="288" r:id="rId7"/>
    <p:sldId id="265" r:id="rId8"/>
    <p:sldId id="259" r:id="rId9"/>
    <p:sldId id="260" r:id="rId10"/>
    <p:sldId id="270" r:id="rId11"/>
    <p:sldId id="271" r:id="rId12"/>
    <p:sldId id="266" r:id="rId13"/>
    <p:sldId id="267" r:id="rId14"/>
    <p:sldId id="273" r:id="rId15"/>
    <p:sldId id="264" r:id="rId16"/>
    <p:sldId id="274" r:id="rId17"/>
    <p:sldId id="275" r:id="rId18"/>
    <p:sldId id="286" r:id="rId19"/>
    <p:sldId id="285" r:id="rId20"/>
    <p:sldId id="280" r:id="rId21"/>
    <p:sldId id="281" r:id="rId22"/>
    <p:sldId id="282" r:id="rId23"/>
    <p:sldId id="284" r:id="rId24"/>
    <p:sldId id="277" r:id="rId25"/>
    <p:sldId id="283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B9E3C-9043-4A6D-A7A6-7D56FC2DEC0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4E27C-98E9-40F3-AF40-8EDC3E72F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0F128-9293-4AC2-88BB-C5D0758920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E27C-98E9-40F3-AF40-8EDC3E72F4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293D-BF36-4507-984F-63407A47D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07D57-9284-4E7F-830D-1B5A223CD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832FA-041E-4E43-87CD-D67CC359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01D8E-3345-4A8B-88EA-5AA87347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98F15-3710-4BDA-903B-9257ED7C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F236-A847-4841-82BD-09983E1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2371D-82C1-47BB-936F-6887CC7BB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F8234-6BC6-46FC-984A-D01AD98C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CD6FD-A3B2-4665-9AF5-EA346E22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C355F-88C5-4B49-BBCF-546FBB11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3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0593C-5FFA-4C6C-928B-F3534866F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61561-08CC-4E35-BAA7-D9A6726D0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71623-1623-4E91-A622-283DD496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CB34-3A86-4AA3-B0FE-F949FED9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A5AA2-2EAF-4421-AAD5-937FDC44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0AAA-A4F7-453C-9A62-B9F2C06C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4480-64E6-49FA-89AD-B6D291053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81EAD-1E15-44D9-A335-9810C903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F9725-17A7-4FCF-B853-71CA7119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81B8-5E29-4A05-B09C-20346CE3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9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87F9-296C-4924-B4F0-84DCDC69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2D40E-538C-467D-994E-A96665FE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A1FD-2ADE-4CDA-960B-998012F8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08C27-55C8-4290-B839-D0C8ACED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2D2A8-5993-4F86-933B-E0B20DF6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4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841F-B14E-4FEF-9AA2-A502E721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F036-12C9-45FA-B36E-38AC8316E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0B250-5491-4930-9395-CB174FB4F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DA5B-66D9-465F-9618-0564AE01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4990F-3518-4C1E-9C79-6C5799E4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A9BB9-8EBF-413D-9AD5-DDAB86E8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0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1492-9662-4EFA-AEA1-B9B939BE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EE3FB-424D-4F0C-A369-2F9E7EBAB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0C691-F8CE-42D0-96F4-1E3354794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0DC24-0A2E-451F-92B2-346F3C1DB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69B3-76BA-46A5-9A50-FF8B53A87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25D74-9C85-4BC7-B475-87450F42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079A4-9C70-44A5-83A8-08C31584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16EDD-6FBA-4A53-9E56-0CBB1109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3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3748-7DDA-4ED0-9689-8D3302B2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9A61F-6373-4FD2-8BDF-CF05B82C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A6585-D519-4A3E-9703-E99AA12F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CF130-F2C7-465F-A246-6200EFF2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8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13078-BF11-4C08-A1FD-9220E44D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6693D-2DCE-4723-AF0E-2B15F556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19465-B1BE-4731-8929-EBAEA025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41C6-D5DA-49B1-A6BE-2CB0EF32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4002-7D26-4AA2-9D57-743DE3E6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8F4D2-CCA0-426E-9CCD-21538FC42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095B3-58ED-4346-BC50-E527553B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8779-0990-4A5C-B57C-870A9F88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4EB26-2636-4626-A8AC-AEEAEFB1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C4E9-C26B-4D52-92FC-6B57EAA6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86083A-D3EA-455D-BFB6-C8BB44469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E2D9B-0B27-45A7-940F-35FF22FC0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526F2-46FD-488A-A432-027ECEB3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FF786-BBDD-494B-956F-3C5EB7D7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F1FC0-FE1B-459A-8FAA-29733A75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2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F8A14-9045-4534-96E7-A291BC7B1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45020-C844-4F24-AC29-69A511C8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051F4-E31C-4D30-B10A-974F68CE5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AE47-91AE-4665-A65E-39DD9727FC0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FE22E-C12C-44CD-AB7E-E54A42575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3BA1A-E203-49A2-B3B8-C99CEC6B2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FBBA-DB16-4BDE-B917-A04A5DF9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6.wmf"/><Relationship Id="rId1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60.pn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11" Type="http://schemas.openxmlformats.org/officeDocument/2006/relationships/image" Target="../media/image55.wmf"/><Relationship Id="rId5" Type="http://schemas.openxmlformats.org/officeDocument/2006/relationships/image" Target="../media/image33.png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32.png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57.wmf"/><Relationship Id="rId3" Type="http://schemas.openxmlformats.org/officeDocument/2006/relationships/image" Target="../media/image61.png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65.png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63.png"/><Relationship Id="rId15" Type="http://schemas.openxmlformats.org/officeDocument/2006/relationships/oleObject" Target="../embeddings/oleObject18.bin"/><Relationship Id="rId23" Type="http://schemas.openxmlformats.org/officeDocument/2006/relationships/image" Target="../media/image68.png"/><Relationship Id="rId10" Type="http://schemas.openxmlformats.org/officeDocument/2006/relationships/image" Target="../media/image60.png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1.wmf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111" y="1847334"/>
            <a:ext cx="9144000" cy="2387600"/>
          </a:xfrm>
        </p:spPr>
        <p:txBody>
          <a:bodyPr>
            <a:noAutofit/>
          </a:bodyPr>
          <a:lstStyle/>
          <a:p>
            <a:pPr rtl="1"/>
            <a:r>
              <a:rPr lang="fa-IR" sz="4800" dirty="0">
                <a:solidFill>
                  <a:srgbClr val="FF0000"/>
                </a:solidFill>
                <a:cs typeface="B Lotus" panose="00000400000000000000" pitchFamily="2" charset="-78"/>
              </a:rPr>
              <a:t>پاسخ خطی سامانه‌های کوانتومی رانشی-اتلافی</a:t>
            </a:r>
            <a:r>
              <a:rPr lang="en-US" sz="4800" dirty="0">
                <a:solidFill>
                  <a:srgbClr val="FF0000"/>
                </a:solidFill>
                <a:cs typeface="B Lotus" panose="00000400000000000000" pitchFamily="2" charset="-78"/>
              </a:rPr>
              <a:t/>
            </a:r>
            <a:br>
              <a:rPr lang="en-US" sz="4800" dirty="0">
                <a:solidFill>
                  <a:srgbClr val="FF0000"/>
                </a:solidFill>
                <a:cs typeface="B Lotus" panose="00000400000000000000" pitchFamily="2" charset="-78"/>
              </a:rPr>
            </a:br>
            <a:r>
              <a:rPr lang="en-US" sz="4400" dirty="0">
                <a:solidFill>
                  <a:srgbClr val="FF0000"/>
                </a:solidFill>
                <a:cs typeface="B Lotus" panose="00000400000000000000" pitchFamily="2" charset="-78"/>
              </a:rPr>
              <a:t>linear response of driven-dissipative quantum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686" y="4560409"/>
            <a:ext cx="9144000" cy="1655762"/>
          </a:xfrm>
        </p:spPr>
        <p:txBody>
          <a:bodyPr>
            <a:normAutofit lnSpcReduction="10000"/>
          </a:bodyPr>
          <a:lstStyle/>
          <a:p>
            <a:pPr rtl="1"/>
            <a:r>
              <a:rPr lang="fa-IR" sz="3200" dirty="0">
                <a:solidFill>
                  <a:srgbClr val="0070C0"/>
                </a:solidFill>
                <a:cs typeface="B Lotus" panose="00000400000000000000" pitchFamily="2" charset="-78"/>
              </a:rPr>
              <a:t>علی دلفی</a:t>
            </a:r>
          </a:p>
          <a:p>
            <a:pPr rtl="1"/>
            <a:r>
              <a:rPr lang="fa-IR" sz="3200" dirty="0">
                <a:solidFill>
                  <a:srgbClr val="0070C0"/>
                </a:solidFill>
                <a:cs typeface="B Lotus" panose="00000400000000000000" pitchFamily="2" charset="-78"/>
              </a:rPr>
              <a:t>پژوهشکده لیزر و پلاسما</a:t>
            </a:r>
          </a:p>
          <a:p>
            <a:pPr rtl="1"/>
            <a:r>
              <a:rPr lang="fa-IR" sz="3200" dirty="0">
                <a:solidFill>
                  <a:srgbClr val="0070C0"/>
                </a:solidFill>
                <a:cs typeface="B Lotus" panose="00000400000000000000" pitchFamily="2" charset="-78"/>
              </a:rPr>
              <a:t>دانشگاه شهید بهشتی</a:t>
            </a:r>
            <a:endParaRPr lang="en-US" sz="3200" dirty="0">
              <a:solidFill>
                <a:srgbClr val="0070C0"/>
              </a:solidFill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58" y="441483"/>
            <a:ext cx="1321818" cy="13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7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8320-F989-4C54-9DC7-8413AB521FDB}"/>
              </a:ext>
            </a:extLst>
          </p:cNvPr>
          <p:cNvSpPr txBox="1">
            <a:spLocks/>
          </p:cNvSpPr>
          <p:nvPr/>
        </p:nvSpPr>
        <p:spPr>
          <a:xfrm>
            <a:off x="645646" y="61136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Classical Analogy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4C501-DB05-4F62-8C65-9A4F696D0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01" y="882868"/>
            <a:ext cx="2767590" cy="1905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37CC54-43A1-4D65-8DCE-F8B0E32DD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2" y="4233621"/>
            <a:ext cx="2562799" cy="1950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39B01-4040-4944-B8CC-6B7A4DB81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992406"/>
            <a:ext cx="30480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CDF0A-1EAF-476B-8BF9-F5B2CBED3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22" y="1832361"/>
            <a:ext cx="4095750" cy="80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90CE42-DF1B-4614-940F-20094EC9A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584" y="2694647"/>
            <a:ext cx="2638425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E1B07A-B40B-4FB0-943C-E3A90CAD6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037" y="3270697"/>
            <a:ext cx="4333875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E22FC-A66C-4AC5-938F-E1A92EB10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6931" y="3406116"/>
            <a:ext cx="4448175" cy="56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47ACF-0F85-4FEA-8030-D0ABAC539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3812" y="4140537"/>
            <a:ext cx="3219643" cy="2012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CB320-530B-472B-A236-51F31EDE88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3869" y="491657"/>
            <a:ext cx="2524125" cy="2105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D15D68-8189-4DB8-A30B-F3FBD70710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4783" y="4156332"/>
            <a:ext cx="3214260" cy="2105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96C693-968C-4903-B00A-C80F2A9E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40" y="6325260"/>
            <a:ext cx="103545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[Y.S </a:t>
            </a:r>
            <a:r>
              <a:rPr lang="en-US" sz="1400" dirty="0"/>
              <a:t>Joe, A. M. </a:t>
            </a:r>
            <a:r>
              <a:rPr lang="en-US" sz="1400" dirty="0" err="1"/>
              <a:t>Satanin</a:t>
            </a:r>
            <a:r>
              <a:rPr lang="en-US" sz="1400" dirty="0"/>
              <a:t>, and C. S. Kim,”</a:t>
            </a:r>
            <a:r>
              <a:rPr lang="en-US" sz="1400" b="1" dirty="0"/>
              <a:t> </a:t>
            </a:r>
            <a:r>
              <a:rPr lang="en-US" sz="1400" dirty="0"/>
              <a:t>Classical analogy of Fano resonances” S 2006 Phys. Scr. </a:t>
            </a:r>
            <a:r>
              <a:rPr lang="en-US" sz="1400" b="1" dirty="0"/>
              <a:t>74</a:t>
            </a:r>
            <a:r>
              <a:rPr lang="en-US" sz="1400" dirty="0"/>
              <a:t> 259 (2006)</a:t>
            </a:r>
            <a:r>
              <a:rPr lang="en-US" altLang="en-US" sz="14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93843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6" y="587196"/>
            <a:ext cx="4572000" cy="302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8" y="3835400"/>
            <a:ext cx="4572000" cy="302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41" y="3648895"/>
            <a:ext cx="4572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1234126" y="1767434"/>
            <a:ext cx="3983610" cy="3539765"/>
            <a:chOff x="5638800" y="2286000"/>
            <a:chExt cx="2819400" cy="2514600"/>
          </a:xfrm>
        </p:grpSpPr>
        <p:sp>
          <p:nvSpPr>
            <p:cNvPr id="5" name="Oval 4"/>
            <p:cNvSpPr/>
            <p:nvPr/>
          </p:nvSpPr>
          <p:spPr>
            <a:xfrm>
              <a:off x="5638800" y="2286000"/>
              <a:ext cx="2819400" cy="2514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553200" y="3124200"/>
              <a:ext cx="1066800" cy="838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7010400" y="3429000"/>
            <a:ext cx="190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3" name="Equation" r:id="rId4" imgW="190440" imgH="241200" progId="Equation.DSMT4">
                    <p:embed/>
                  </p:oleObj>
                </mc:Choice>
                <mc:Fallback>
                  <p:oleObj name="Equation" r:id="rId4" imgW="190440" imgH="2412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3429000"/>
                          <a:ext cx="1905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6553200" y="2590800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4" name="Equation" r:id="rId6" imgW="215640" imgH="228600" progId="Equation.DSMT4">
                    <p:embed/>
                  </p:oleObj>
                </mc:Choice>
                <mc:Fallback>
                  <p:oleObj name="Equation" r:id="rId6" imgW="215640" imgH="228600" progId="Equation.DSMT4">
                    <p:embed/>
                    <p:pic>
                      <p:nvPicPr>
                        <p:cNvPr id="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0" y="2590800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Freeform 8"/>
            <p:cNvSpPr/>
            <p:nvPr/>
          </p:nvSpPr>
          <p:spPr>
            <a:xfrm rot="16200000">
              <a:off x="6896100" y="2857500"/>
              <a:ext cx="381000" cy="152400"/>
            </a:xfrm>
            <a:custGeom>
              <a:avLst/>
              <a:gdLst>
                <a:gd name="connsiteX0" fmla="*/ 0 w 1510749"/>
                <a:gd name="connsiteY0" fmla="*/ 446157 h 446157"/>
                <a:gd name="connsiteX1" fmla="*/ 238540 w 1510749"/>
                <a:gd name="connsiteY1" fmla="*/ 61844 h 446157"/>
                <a:gd name="connsiteX2" fmla="*/ 556592 w 1510749"/>
                <a:gd name="connsiteY2" fmla="*/ 406400 h 446157"/>
                <a:gd name="connsiteX3" fmla="*/ 715618 w 1510749"/>
                <a:gd name="connsiteY3" fmla="*/ 48592 h 446157"/>
                <a:gd name="connsiteX4" fmla="*/ 1007166 w 1510749"/>
                <a:gd name="connsiteY4" fmla="*/ 406400 h 446157"/>
                <a:gd name="connsiteX5" fmla="*/ 1232453 w 1510749"/>
                <a:gd name="connsiteY5" fmla="*/ 8835 h 446157"/>
                <a:gd name="connsiteX6" fmla="*/ 1470992 w 1510749"/>
                <a:gd name="connsiteY6" fmla="*/ 353392 h 446157"/>
                <a:gd name="connsiteX7" fmla="*/ 1470992 w 1510749"/>
                <a:gd name="connsiteY7" fmla="*/ 340139 h 4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0749" h="446157">
                  <a:moveTo>
                    <a:pt x="0" y="446157"/>
                  </a:moveTo>
                  <a:cubicBezTo>
                    <a:pt x="72887" y="257313"/>
                    <a:pt x="145775" y="68470"/>
                    <a:pt x="238540" y="61844"/>
                  </a:cubicBezTo>
                  <a:cubicBezTo>
                    <a:pt x="331305" y="55218"/>
                    <a:pt x="477079" y="408609"/>
                    <a:pt x="556592" y="406400"/>
                  </a:cubicBezTo>
                  <a:cubicBezTo>
                    <a:pt x="636105" y="404191"/>
                    <a:pt x="640522" y="48592"/>
                    <a:pt x="715618" y="48592"/>
                  </a:cubicBezTo>
                  <a:cubicBezTo>
                    <a:pt x="790714" y="48592"/>
                    <a:pt x="921027" y="413026"/>
                    <a:pt x="1007166" y="406400"/>
                  </a:cubicBezTo>
                  <a:cubicBezTo>
                    <a:pt x="1093305" y="399774"/>
                    <a:pt x="1155149" y="17670"/>
                    <a:pt x="1232453" y="8835"/>
                  </a:cubicBezTo>
                  <a:cubicBezTo>
                    <a:pt x="1309757" y="0"/>
                    <a:pt x="1431236" y="298175"/>
                    <a:pt x="1470992" y="353392"/>
                  </a:cubicBezTo>
                  <a:cubicBezTo>
                    <a:pt x="1510749" y="408609"/>
                    <a:pt x="1490870" y="374374"/>
                    <a:pt x="1470992" y="340139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6896100" y="4076700"/>
              <a:ext cx="381000" cy="152400"/>
            </a:xfrm>
            <a:custGeom>
              <a:avLst/>
              <a:gdLst>
                <a:gd name="connsiteX0" fmla="*/ 0 w 1510749"/>
                <a:gd name="connsiteY0" fmla="*/ 446157 h 446157"/>
                <a:gd name="connsiteX1" fmla="*/ 238540 w 1510749"/>
                <a:gd name="connsiteY1" fmla="*/ 61844 h 446157"/>
                <a:gd name="connsiteX2" fmla="*/ 556592 w 1510749"/>
                <a:gd name="connsiteY2" fmla="*/ 406400 h 446157"/>
                <a:gd name="connsiteX3" fmla="*/ 715618 w 1510749"/>
                <a:gd name="connsiteY3" fmla="*/ 48592 h 446157"/>
                <a:gd name="connsiteX4" fmla="*/ 1007166 w 1510749"/>
                <a:gd name="connsiteY4" fmla="*/ 406400 h 446157"/>
                <a:gd name="connsiteX5" fmla="*/ 1232453 w 1510749"/>
                <a:gd name="connsiteY5" fmla="*/ 8835 h 446157"/>
                <a:gd name="connsiteX6" fmla="*/ 1470992 w 1510749"/>
                <a:gd name="connsiteY6" fmla="*/ 353392 h 446157"/>
                <a:gd name="connsiteX7" fmla="*/ 1470992 w 1510749"/>
                <a:gd name="connsiteY7" fmla="*/ 340139 h 4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0749" h="446157">
                  <a:moveTo>
                    <a:pt x="0" y="446157"/>
                  </a:moveTo>
                  <a:cubicBezTo>
                    <a:pt x="72887" y="257313"/>
                    <a:pt x="145775" y="68470"/>
                    <a:pt x="238540" y="61844"/>
                  </a:cubicBezTo>
                  <a:cubicBezTo>
                    <a:pt x="331305" y="55218"/>
                    <a:pt x="477079" y="408609"/>
                    <a:pt x="556592" y="406400"/>
                  </a:cubicBezTo>
                  <a:cubicBezTo>
                    <a:pt x="636105" y="404191"/>
                    <a:pt x="640522" y="48592"/>
                    <a:pt x="715618" y="48592"/>
                  </a:cubicBezTo>
                  <a:cubicBezTo>
                    <a:pt x="790714" y="48592"/>
                    <a:pt x="921027" y="413026"/>
                    <a:pt x="1007166" y="406400"/>
                  </a:cubicBezTo>
                  <a:cubicBezTo>
                    <a:pt x="1093305" y="399774"/>
                    <a:pt x="1155149" y="17670"/>
                    <a:pt x="1232453" y="8835"/>
                  </a:cubicBezTo>
                  <a:cubicBezTo>
                    <a:pt x="1309757" y="0"/>
                    <a:pt x="1431236" y="298175"/>
                    <a:pt x="1470992" y="353392"/>
                  </a:cubicBezTo>
                  <a:cubicBezTo>
                    <a:pt x="1510749" y="408609"/>
                    <a:pt x="1490870" y="374374"/>
                    <a:pt x="1470992" y="340139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20000" y="3429000"/>
              <a:ext cx="457200" cy="228600"/>
            </a:xfrm>
            <a:custGeom>
              <a:avLst/>
              <a:gdLst>
                <a:gd name="connsiteX0" fmla="*/ 0 w 1510749"/>
                <a:gd name="connsiteY0" fmla="*/ 446157 h 446157"/>
                <a:gd name="connsiteX1" fmla="*/ 238540 w 1510749"/>
                <a:gd name="connsiteY1" fmla="*/ 61844 h 446157"/>
                <a:gd name="connsiteX2" fmla="*/ 556592 w 1510749"/>
                <a:gd name="connsiteY2" fmla="*/ 406400 h 446157"/>
                <a:gd name="connsiteX3" fmla="*/ 715618 w 1510749"/>
                <a:gd name="connsiteY3" fmla="*/ 48592 h 446157"/>
                <a:gd name="connsiteX4" fmla="*/ 1007166 w 1510749"/>
                <a:gd name="connsiteY4" fmla="*/ 406400 h 446157"/>
                <a:gd name="connsiteX5" fmla="*/ 1232453 w 1510749"/>
                <a:gd name="connsiteY5" fmla="*/ 8835 h 446157"/>
                <a:gd name="connsiteX6" fmla="*/ 1470992 w 1510749"/>
                <a:gd name="connsiteY6" fmla="*/ 353392 h 446157"/>
                <a:gd name="connsiteX7" fmla="*/ 1470992 w 1510749"/>
                <a:gd name="connsiteY7" fmla="*/ 340139 h 4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0749" h="446157">
                  <a:moveTo>
                    <a:pt x="0" y="446157"/>
                  </a:moveTo>
                  <a:cubicBezTo>
                    <a:pt x="72887" y="257313"/>
                    <a:pt x="145775" y="68470"/>
                    <a:pt x="238540" y="61844"/>
                  </a:cubicBezTo>
                  <a:cubicBezTo>
                    <a:pt x="331305" y="55218"/>
                    <a:pt x="477079" y="408609"/>
                    <a:pt x="556592" y="406400"/>
                  </a:cubicBezTo>
                  <a:cubicBezTo>
                    <a:pt x="636105" y="404191"/>
                    <a:pt x="640522" y="48592"/>
                    <a:pt x="715618" y="48592"/>
                  </a:cubicBezTo>
                  <a:cubicBezTo>
                    <a:pt x="790714" y="48592"/>
                    <a:pt x="921027" y="413026"/>
                    <a:pt x="1007166" y="406400"/>
                  </a:cubicBezTo>
                  <a:cubicBezTo>
                    <a:pt x="1093305" y="399774"/>
                    <a:pt x="1155149" y="17670"/>
                    <a:pt x="1232453" y="8835"/>
                  </a:cubicBezTo>
                  <a:cubicBezTo>
                    <a:pt x="1309757" y="0"/>
                    <a:pt x="1431236" y="298175"/>
                    <a:pt x="1470992" y="353392"/>
                  </a:cubicBezTo>
                  <a:cubicBezTo>
                    <a:pt x="1510749" y="408609"/>
                    <a:pt x="1490870" y="374374"/>
                    <a:pt x="1470992" y="34013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96000" y="3429000"/>
              <a:ext cx="457200" cy="228600"/>
            </a:xfrm>
            <a:custGeom>
              <a:avLst/>
              <a:gdLst>
                <a:gd name="connsiteX0" fmla="*/ 0 w 1510749"/>
                <a:gd name="connsiteY0" fmla="*/ 446157 h 446157"/>
                <a:gd name="connsiteX1" fmla="*/ 238540 w 1510749"/>
                <a:gd name="connsiteY1" fmla="*/ 61844 h 446157"/>
                <a:gd name="connsiteX2" fmla="*/ 556592 w 1510749"/>
                <a:gd name="connsiteY2" fmla="*/ 406400 h 446157"/>
                <a:gd name="connsiteX3" fmla="*/ 715618 w 1510749"/>
                <a:gd name="connsiteY3" fmla="*/ 48592 h 446157"/>
                <a:gd name="connsiteX4" fmla="*/ 1007166 w 1510749"/>
                <a:gd name="connsiteY4" fmla="*/ 406400 h 446157"/>
                <a:gd name="connsiteX5" fmla="*/ 1232453 w 1510749"/>
                <a:gd name="connsiteY5" fmla="*/ 8835 h 446157"/>
                <a:gd name="connsiteX6" fmla="*/ 1470992 w 1510749"/>
                <a:gd name="connsiteY6" fmla="*/ 353392 h 446157"/>
                <a:gd name="connsiteX7" fmla="*/ 1470992 w 1510749"/>
                <a:gd name="connsiteY7" fmla="*/ 340139 h 4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0749" h="446157">
                  <a:moveTo>
                    <a:pt x="0" y="446157"/>
                  </a:moveTo>
                  <a:cubicBezTo>
                    <a:pt x="72887" y="257313"/>
                    <a:pt x="145775" y="68470"/>
                    <a:pt x="238540" y="61844"/>
                  </a:cubicBezTo>
                  <a:cubicBezTo>
                    <a:pt x="331305" y="55218"/>
                    <a:pt x="477079" y="408609"/>
                    <a:pt x="556592" y="406400"/>
                  </a:cubicBezTo>
                  <a:cubicBezTo>
                    <a:pt x="636105" y="404191"/>
                    <a:pt x="640522" y="48592"/>
                    <a:pt x="715618" y="48592"/>
                  </a:cubicBezTo>
                  <a:cubicBezTo>
                    <a:pt x="790714" y="48592"/>
                    <a:pt x="921027" y="413026"/>
                    <a:pt x="1007166" y="406400"/>
                  </a:cubicBezTo>
                  <a:cubicBezTo>
                    <a:pt x="1093305" y="399774"/>
                    <a:pt x="1155149" y="17670"/>
                    <a:pt x="1232453" y="8835"/>
                  </a:cubicBezTo>
                  <a:cubicBezTo>
                    <a:pt x="1309757" y="0"/>
                    <a:pt x="1431236" y="298175"/>
                    <a:pt x="1470992" y="353392"/>
                  </a:cubicBezTo>
                  <a:cubicBezTo>
                    <a:pt x="1510749" y="408609"/>
                    <a:pt x="1490870" y="374374"/>
                    <a:pt x="1470992" y="34013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riped Right Arrow 12"/>
            <p:cNvSpPr/>
            <p:nvPr/>
          </p:nvSpPr>
          <p:spPr>
            <a:xfrm rot="7541021">
              <a:off x="7393914" y="2948867"/>
              <a:ext cx="560965" cy="1063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riped Right Arrow 13"/>
            <p:cNvSpPr/>
            <p:nvPr/>
          </p:nvSpPr>
          <p:spPr>
            <a:xfrm rot="2146973">
              <a:off x="6065628" y="2996166"/>
              <a:ext cx="637520" cy="101921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riped Right Arrow 14"/>
            <p:cNvSpPr/>
            <p:nvPr/>
          </p:nvSpPr>
          <p:spPr>
            <a:xfrm rot="12794138">
              <a:off x="7462478" y="3947979"/>
              <a:ext cx="534852" cy="10504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riped Right Arrow 15"/>
            <p:cNvSpPr/>
            <p:nvPr/>
          </p:nvSpPr>
          <p:spPr>
            <a:xfrm rot="19047195">
              <a:off x="6133599" y="4073915"/>
              <a:ext cx="602023" cy="12022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799011" y="300272"/>
            <a:ext cx="8229600" cy="990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Driven- Dissipative Quantum systems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(Driven Open Quantum Systems)</a:t>
            </a:r>
          </a:p>
        </p:txBody>
      </p:sp>
      <p:sp>
        <p:nvSpPr>
          <p:cNvPr id="18" name="Oval 17"/>
          <p:cNvSpPr/>
          <p:nvPr/>
        </p:nvSpPr>
        <p:spPr>
          <a:xfrm>
            <a:off x="6352157" y="1518917"/>
            <a:ext cx="4509232" cy="6064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Vacuum Fluctuations (Quantum Noise)</a:t>
            </a:r>
          </a:p>
        </p:txBody>
      </p:sp>
      <p:sp>
        <p:nvSpPr>
          <p:cNvPr id="19" name="Oval 18"/>
          <p:cNvSpPr/>
          <p:nvPr/>
        </p:nvSpPr>
        <p:spPr>
          <a:xfrm>
            <a:off x="6352157" y="5498179"/>
            <a:ext cx="4509232" cy="6064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Damping of the system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10278" y="1767434"/>
            <a:ext cx="2191833" cy="1126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04352" y="4496441"/>
            <a:ext cx="2847805" cy="12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7127875" y="2536825"/>
          <a:ext cx="2705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" name="Equation" r:id="rId8" imgW="2705040" imgH="330120" progId="Equation.DSMT4">
                  <p:embed/>
                </p:oleObj>
              </mc:Choice>
              <mc:Fallback>
                <p:oleObj name="Equation" r:id="rId8" imgW="2705040" imgH="330120" progId="Equation.DSMT4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2536825"/>
                        <a:ext cx="2705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9084297" y="3261922"/>
          <a:ext cx="21161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" name="Equation" r:id="rId10" imgW="2120760" imgH="355320" progId="Equation.DSMT4">
                  <p:embed/>
                </p:oleObj>
              </mc:Choice>
              <mc:Fallback>
                <p:oleObj name="Equation" r:id="rId10" imgW="2120760" imgH="35532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4297" y="3261922"/>
                        <a:ext cx="211613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/>
        </p:nvGraphicFramePr>
        <p:xfrm>
          <a:off x="6259972" y="3142754"/>
          <a:ext cx="228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7" name="Equation" r:id="rId12" imgW="2286000" imgH="609480" progId="Equation.DSMT4">
                  <p:embed/>
                </p:oleObj>
              </mc:Choice>
              <mc:Fallback>
                <p:oleObj name="Equation" r:id="rId12" imgW="2286000" imgH="609480" progId="Equation.DSMT4">
                  <p:embed/>
                  <p:pic>
                    <p:nvPicPr>
                      <p:cNvPr id="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972" y="3142754"/>
                        <a:ext cx="228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660729" y="4075889"/>
            <a:ext cx="5638800" cy="990600"/>
            <a:chOff x="838200" y="4648200"/>
            <a:chExt cx="5638800" cy="990600"/>
          </a:xfrm>
        </p:grpSpPr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1041400" y="4868862"/>
            <a:ext cx="2463800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8" name="Equation" r:id="rId14" imgW="2463480" imgH="457200" progId="Equation.DSMT4">
                    <p:embed/>
                  </p:oleObj>
                </mc:Choice>
                <mc:Fallback>
                  <p:oleObj name="Equation" r:id="rId14" imgW="2463480" imgH="457200" progId="Equation.DSMT4">
                    <p:embed/>
                    <p:pic>
                      <p:nvPicPr>
                        <p:cNvPr id="3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1400" y="4868862"/>
                          <a:ext cx="2463800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3898900" y="4797425"/>
            <a:ext cx="2425700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9" name="Equation" r:id="rId16" imgW="2425680" imgH="825480" progId="Equation.DSMT4">
                    <p:embed/>
                  </p:oleObj>
                </mc:Choice>
                <mc:Fallback>
                  <p:oleObj name="Equation" r:id="rId16" imgW="2425680" imgH="825480" progId="Equation.DSMT4">
                    <p:embed/>
                    <p:pic>
                      <p:nvPicPr>
                        <p:cNvPr id="3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900" y="4797425"/>
                          <a:ext cx="2425700" cy="841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ounded Rectangle 31"/>
            <p:cNvSpPr/>
            <p:nvPr/>
          </p:nvSpPr>
          <p:spPr>
            <a:xfrm>
              <a:off x="838200" y="4648200"/>
              <a:ext cx="5638800" cy="990600"/>
            </a:xfrm>
            <a:prstGeom prst="roundRect">
              <a:avLst/>
            </a:pr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179387" y="6473825"/>
            <a:ext cx="8542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H. J Carmichael, “Statistical Methods in Quantum Optics 1”, Springer-Verlag Berlin Heidelberg 1999.] </a:t>
            </a:r>
          </a:p>
        </p:txBody>
      </p:sp>
    </p:spTree>
    <p:extLst>
      <p:ext uri="{BB962C8B-B14F-4D97-AF65-F5344CB8AC3E}">
        <p14:creationId xmlns:p14="http://schemas.microsoft.com/office/powerpoint/2010/main" val="297717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40915" y="512772"/>
            <a:ext cx="9467936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cs typeface="B Lotus" pitchFamily="2" charset="-78"/>
              </a:rPr>
              <a:t>Master Equation Approach (The Schrödinger Picture)</a:t>
            </a: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1247"/>
              </p:ext>
            </p:extLst>
          </p:nvPr>
        </p:nvGraphicFramePr>
        <p:xfrm>
          <a:off x="2373606" y="994040"/>
          <a:ext cx="20796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" name="Equation" r:id="rId3" imgW="2070000" imgH="609480" progId="Equation.DSMT4">
                  <p:embed/>
                </p:oleObj>
              </mc:Choice>
              <mc:Fallback>
                <p:oleObj name="Equation" r:id="rId3" imgW="2070000" imgH="609480" progId="Equation.DSMT4">
                  <p:embed/>
                  <p:pic>
                    <p:nvPicPr>
                      <p:cNvPr id="1259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606" y="994040"/>
                        <a:ext cx="2079625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647455"/>
              </p:ext>
            </p:extLst>
          </p:nvPr>
        </p:nvGraphicFramePr>
        <p:xfrm>
          <a:off x="1952916" y="1660484"/>
          <a:ext cx="6261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" name="Equation" r:id="rId5" imgW="6260760" imgH="761760" progId="Equation.DSMT4">
                  <p:embed/>
                </p:oleObj>
              </mc:Choice>
              <mc:Fallback>
                <p:oleObj name="Equation" r:id="rId5" imgW="6260760" imgH="761760" progId="Equation.DSMT4">
                  <p:embed/>
                  <p:pic>
                    <p:nvPicPr>
                      <p:cNvPr id="125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916" y="1660484"/>
                        <a:ext cx="62611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38185" y="2387342"/>
            <a:ext cx="9786412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cs typeface="B Lotus" pitchFamily="2" charset="-78"/>
              </a:rPr>
              <a:t>Heisenberg-Langevin Approach (The Heisenberg Picture)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70236"/>
              </p:ext>
            </p:extLst>
          </p:nvPr>
        </p:nvGraphicFramePr>
        <p:xfrm>
          <a:off x="5322877" y="1179654"/>
          <a:ext cx="18081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" name="Equation" r:id="rId7" imgW="1803240" imgH="330120" progId="Equation.DSMT4">
                  <p:embed/>
                </p:oleObj>
              </mc:Choice>
              <mc:Fallback>
                <p:oleObj name="Equation" r:id="rId7" imgW="1803240" imgH="330120" progId="Equation.DSMT4">
                  <p:embed/>
                  <p:pic>
                    <p:nvPicPr>
                      <p:cNvPr id="1259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77" y="1179654"/>
                        <a:ext cx="180816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59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46389"/>
              </p:ext>
            </p:extLst>
          </p:nvPr>
        </p:nvGraphicFramePr>
        <p:xfrm>
          <a:off x="2414084" y="3066082"/>
          <a:ext cx="71294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" name="Equation" r:id="rId9" imgW="7099200" imgH="825480" progId="Equation.DSMT4">
                  <p:embed/>
                </p:oleObj>
              </mc:Choice>
              <mc:Fallback>
                <p:oleObj name="Equation" r:id="rId9" imgW="7099200" imgH="825480" progId="Equation.DSMT4">
                  <p:embed/>
                  <p:pic>
                    <p:nvPicPr>
                      <p:cNvPr id="1259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084" y="3066082"/>
                        <a:ext cx="712946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081713"/>
              </p:ext>
            </p:extLst>
          </p:nvPr>
        </p:nvGraphicFramePr>
        <p:xfrm>
          <a:off x="6650027" y="5532243"/>
          <a:ext cx="48133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" name="Equation" r:id="rId11" imgW="4813200" imgH="1269720" progId="Equation.DSMT4">
                  <p:embed/>
                </p:oleObj>
              </mc:Choice>
              <mc:Fallback>
                <p:oleObj name="Equation" r:id="rId11" imgW="4813200" imgH="12697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27" y="5532243"/>
                        <a:ext cx="48133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589077" y="3703443"/>
            <a:ext cx="7467600" cy="1752600"/>
            <a:chOff x="533400" y="4114800"/>
            <a:chExt cx="7467600" cy="17526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114800" y="4648200"/>
              <a:ext cx="8382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4" name="Object 9"/>
            <p:cNvGraphicFramePr>
              <a:graphicFrameLocks noChangeAspect="1"/>
            </p:cNvGraphicFramePr>
            <p:nvPr/>
          </p:nvGraphicFramePr>
          <p:xfrm>
            <a:off x="4895850" y="5105400"/>
            <a:ext cx="29987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1" name="Equation" r:id="rId13" imgW="2984400" imgH="545760" progId="Equation.DSMT4">
                    <p:embed/>
                  </p:oleObj>
                </mc:Choice>
                <mc:Fallback>
                  <p:oleObj name="Equation" r:id="rId13" imgW="2984400" imgH="545760" progId="Equation.DSMT4">
                    <p:embed/>
                    <p:pic>
                      <p:nvPicPr>
                        <p:cNvPr id="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5850" y="5105400"/>
                          <a:ext cx="2998788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63" name="Object 11"/>
            <p:cNvGraphicFramePr>
              <a:graphicFrameLocks noChangeAspect="1"/>
            </p:cNvGraphicFramePr>
            <p:nvPr/>
          </p:nvGraphicFramePr>
          <p:xfrm>
            <a:off x="2451100" y="4114800"/>
            <a:ext cx="4267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2" name="Equation" r:id="rId15" imgW="4267080" imgH="609480" progId="Equation.DSMT4">
                    <p:embed/>
                  </p:oleObj>
                </mc:Choice>
                <mc:Fallback>
                  <p:oleObj name="Equation" r:id="rId15" imgW="4267080" imgH="609480" progId="Equation.DSMT4">
                    <p:embed/>
                    <p:pic>
                      <p:nvPicPr>
                        <p:cNvPr id="12596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1100" y="4114800"/>
                          <a:ext cx="42672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64" name="Object 12"/>
            <p:cNvGraphicFramePr>
              <a:graphicFrameLocks noChangeAspect="1"/>
            </p:cNvGraphicFramePr>
            <p:nvPr/>
          </p:nvGraphicFramePr>
          <p:xfrm>
            <a:off x="914400" y="5181600"/>
            <a:ext cx="18034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3" name="Equation" r:id="rId17" imgW="1803240" imgH="647640" progId="Equation.DSMT4">
                    <p:embed/>
                  </p:oleObj>
                </mc:Choice>
                <mc:Fallback>
                  <p:oleObj name="Equation" r:id="rId17" imgW="1803240" imgH="647640" progId="Equation.DSMT4">
                    <p:embed/>
                    <p:pic>
                      <p:nvPicPr>
                        <p:cNvPr id="12596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5181600"/>
                          <a:ext cx="1803400" cy="647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Oval 16"/>
            <p:cNvSpPr/>
            <p:nvPr/>
          </p:nvSpPr>
          <p:spPr>
            <a:xfrm>
              <a:off x="3214031" y="4267200"/>
              <a:ext cx="1524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810000" y="4191000"/>
              <a:ext cx="381000" cy="457200"/>
            </a:xfrm>
            <a:prstGeom prst="ellipse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0800000" flipV="1">
              <a:off x="2133600" y="4724400"/>
              <a:ext cx="1143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33400" y="5181600"/>
              <a:ext cx="23622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724400" y="4953000"/>
              <a:ext cx="3276600" cy="762000"/>
            </a:xfrm>
            <a:prstGeom prst="ellipse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3BE4609F-F4A7-4DED-909E-347E2774A8C6}"/>
              </a:ext>
            </a:extLst>
          </p:cNvPr>
          <p:cNvSpPr txBox="1">
            <a:spLocks/>
          </p:cNvSpPr>
          <p:nvPr/>
        </p:nvSpPr>
        <p:spPr>
          <a:xfrm>
            <a:off x="841678" y="-47445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Dynamics of Open Quantum Systems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485595" y="6334704"/>
            <a:ext cx="565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[M. O. Scully and M. S. </a:t>
            </a:r>
            <a:r>
              <a:rPr lang="en-US" altLang="en-US" sz="1400" dirty="0" err="1"/>
              <a:t>Zubairy</a:t>
            </a:r>
            <a:r>
              <a:rPr lang="en-US" altLang="en-US" sz="1400" dirty="0"/>
              <a:t>, “quantum optics”, Cambridge 1997.] </a:t>
            </a:r>
          </a:p>
        </p:txBody>
      </p:sp>
    </p:spTree>
    <p:extLst>
      <p:ext uri="{BB962C8B-B14F-4D97-AF65-F5344CB8AC3E}">
        <p14:creationId xmlns:p14="http://schemas.microsoft.com/office/powerpoint/2010/main" val="281231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EE67-D868-41F1-9A9E-07DC8FC31974}"/>
              </a:ext>
            </a:extLst>
          </p:cNvPr>
          <p:cNvSpPr txBox="1">
            <a:spLocks/>
          </p:cNvSpPr>
          <p:nvPr/>
        </p:nvSpPr>
        <p:spPr>
          <a:xfrm>
            <a:off x="800582" y="153047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Generalized Linear Response Theory (GLRT)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EAADB-1EAA-4D97-884C-8F031B41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43" y="973555"/>
            <a:ext cx="1705759" cy="594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C7836F-3987-48FA-8196-185567ADA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845" y="926919"/>
            <a:ext cx="2313751" cy="481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23878-B69B-4D35-90DB-D04329145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649" y="1673597"/>
            <a:ext cx="2995933" cy="475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108A1B-EDFE-4DDA-9C4B-3E7798614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495877"/>
            <a:ext cx="3649104" cy="830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DFEC9-E28C-4764-B5FF-0BC03C853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649" y="2363329"/>
            <a:ext cx="3639962" cy="1039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320F5B-4644-4082-89D6-72319F797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023" y="2431004"/>
            <a:ext cx="3223207" cy="830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980000-98FD-438A-A5EC-44AE088E7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2730" y="3651459"/>
            <a:ext cx="3676795" cy="669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98499E-175D-4DF5-929E-3C3F600B88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2942" y="3510173"/>
            <a:ext cx="3672605" cy="700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4B008B-0130-46F3-AB67-04F09E085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986" y="4410229"/>
            <a:ext cx="9667849" cy="1030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F42585-616F-4060-8B90-A8E619F968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8113" y="5504985"/>
            <a:ext cx="3701214" cy="6676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96C693-968C-4903-B00A-C80F2A9E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85" y="6263755"/>
            <a:ext cx="10677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[Ali </a:t>
            </a:r>
            <a:r>
              <a:rPr lang="en-US" altLang="en-US" sz="1400" dirty="0" err="1"/>
              <a:t>Motazedifard</a:t>
            </a:r>
            <a:r>
              <a:rPr lang="en-US" altLang="en-US" sz="1400" dirty="0"/>
              <a:t>, A. </a:t>
            </a:r>
            <a:r>
              <a:rPr lang="en-US" altLang="en-US" sz="1400" dirty="0" err="1"/>
              <a:t>Dalafi</a:t>
            </a:r>
            <a:r>
              <a:rPr lang="en-US" altLang="en-US" sz="1400" dirty="0"/>
              <a:t>, M.H </a:t>
            </a:r>
            <a:r>
              <a:rPr lang="en-US" altLang="en-US" sz="1400" dirty="0" err="1"/>
              <a:t>Naderi</a:t>
            </a:r>
            <a:r>
              <a:rPr lang="en-US" sz="1400" dirty="0"/>
              <a:t>, ”A Green’s function approach to the linear response of a driven dissipative OMS”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dirty="0"/>
              <a:t>J. Phys. A: Math. </a:t>
            </a:r>
            <a:r>
              <a:rPr lang="en-US" sz="1400" dirty="0" err="1"/>
              <a:t>Theor</a:t>
            </a:r>
            <a:r>
              <a:rPr lang="en-US" sz="1400" dirty="0"/>
              <a:t>. </a:t>
            </a:r>
            <a:r>
              <a:rPr lang="en-US" sz="1400" b="1" dirty="0"/>
              <a:t>54</a:t>
            </a:r>
            <a:r>
              <a:rPr lang="en-US" sz="1400" dirty="0"/>
              <a:t> 215301 (2021)</a:t>
            </a:r>
            <a:r>
              <a:rPr lang="en-US" altLang="en-US" sz="14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08565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4083" y="1108803"/>
                <a:ext cx="11343233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𝑂𝑀𝑆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</a:t>
                </a:r>
                <a:endParaRPr lang="en-US" sz="28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a-IR" sz="2800" b="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3" y="1108803"/>
                <a:ext cx="11343233" cy="974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1905000" y="152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OMS as a driven-dissipative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2993" y="4883669"/>
                <a:ext cx="19122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nor/>
                        </m:rPr>
                        <a:rPr lang="fa-IR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a-IR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a-IR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993" y="4883669"/>
                <a:ext cx="191225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397682" y="2197256"/>
            <a:ext cx="7650943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rtl="1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cs typeface="B Lotus" pitchFamily="2" charset="-78"/>
              </a:rPr>
              <a:t>In the frame rotating at coupling laser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9368" y="2711113"/>
                <a:ext cx="8805038" cy="515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̇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368" y="2711113"/>
                <a:ext cx="8805038" cy="515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5430" y="3738471"/>
                <a:ext cx="9362050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𝑂𝑀𝑆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a-IR" sz="2800" b="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30" y="3738471"/>
                <a:ext cx="9362050" cy="974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673974" y="4224823"/>
            <a:ext cx="3730994" cy="2065255"/>
            <a:chOff x="7628294" y="4557713"/>
            <a:chExt cx="3035527" cy="147796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92335" y="4731011"/>
              <a:ext cx="2871486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7628294" y="5328754"/>
            <a:ext cx="608337" cy="393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0" name="Equation" r:id="rId8" imgW="609480" imgH="393480" progId="Equation.DSMT4">
                    <p:embed/>
                  </p:oleObj>
                </mc:Choice>
                <mc:Fallback>
                  <p:oleObj name="Equation" r:id="rId8" imgW="609480" imgH="39348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8294" y="5328754"/>
                          <a:ext cx="608337" cy="3930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8824301" y="4755041"/>
            <a:ext cx="495969" cy="394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1" name="Equation" r:id="rId10" imgW="495000" imgH="393480" progId="Equation.DSMT4">
                    <p:embed/>
                  </p:oleObj>
                </mc:Choice>
                <mc:Fallback>
                  <p:oleObj name="Equation" r:id="rId10" imgW="495000" imgH="393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4301" y="4755041"/>
                          <a:ext cx="495969" cy="394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8844797" y="5512061"/>
            <a:ext cx="5842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2" name="Equation" r:id="rId12" imgW="583920" imgH="419040" progId="Equation.DSMT4">
                    <p:embed/>
                  </p:oleObj>
                </mc:Choice>
                <mc:Fallback>
                  <p:oleObj name="Equation" r:id="rId12" imgW="583920" imgH="41904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4797" y="5512061"/>
                          <a:ext cx="58420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9677400" y="4557713"/>
            <a:ext cx="533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3" name="Equation" r:id="rId14" imgW="533160" imgH="393480" progId="Equation.DSMT4">
                    <p:embed/>
                  </p:oleObj>
                </mc:Choice>
                <mc:Fallback>
                  <p:oleObj name="Equation" r:id="rId14" imgW="533160" imgH="39348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77400" y="4557713"/>
                          <a:ext cx="533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9694863" y="5616575"/>
            <a:ext cx="5461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4" name="Equation" r:id="rId16" imgW="545760" imgH="419040" progId="Equation.DSMT4">
                    <p:embed/>
                  </p:oleObj>
                </mc:Choice>
                <mc:Fallback>
                  <p:oleObj name="Equation" r:id="rId16" imgW="545760" imgH="41904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94863" y="5616575"/>
                          <a:ext cx="54610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332EFC-0968-47F5-A2AE-8820B1034DD5}"/>
                  </a:ext>
                </a:extLst>
              </p:cNvPr>
              <p:cNvSpPr txBox="1"/>
              <p:nvPr/>
            </p:nvSpPr>
            <p:spPr>
              <a:xfrm>
                <a:off x="3982601" y="4927049"/>
                <a:ext cx="2113399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nor/>
                        </m:rPr>
                        <a:rPr lang="fa-IR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a-IR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a-IR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332EFC-0968-47F5-A2AE-8820B1034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601" y="4927049"/>
                <a:ext cx="2113399" cy="4641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626350" y="4686300"/>
          <a:ext cx="8429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" name="Equation" r:id="rId19" imgW="685800" imgH="431640" progId="Equation.DSMT4">
                  <p:embed/>
                </p:oleObj>
              </mc:Choice>
              <mc:Fallback>
                <p:oleObj name="Equation" r:id="rId19" imgW="685800" imgH="4316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4686300"/>
                        <a:ext cx="84296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79388" y="6486351"/>
            <a:ext cx="66902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[W. P. </a:t>
            </a:r>
            <a:r>
              <a:rPr lang="en-US" altLang="en-US" sz="1400" dirty="0" err="1"/>
              <a:t>Bowwn</a:t>
            </a:r>
            <a:r>
              <a:rPr lang="en-US" altLang="en-US" sz="1400" dirty="0"/>
              <a:t> and M. G. J. Milburn, “quantum </a:t>
            </a:r>
            <a:r>
              <a:rPr lang="en-US" altLang="en-US" sz="1400" dirty="0" err="1"/>
              <a:t>optomechanics</a:t>
            </a:r>
            <a:r>
              <a:rPr lang="en-US" altLang="en-US" sz="1400" dirty="0"/>
              <a:t>”, CRC Press 2016.] </a:t>
            </a:r>
          </a:p>
        </p:txBody>
      </p:sp>
    </p:spTree>
    <p:extLst>
      <p:ext uri="{BB962C8B-B14F-4D97-AF65-F5344CB8AC3E}">
        <p14:creationId xmlns:p14="http://schemas.microsoft.com/office/powerpoint/2010/main" val="198140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06784-48AB-477B-9BDA-B4FEB91BE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34" y="627695"/>
            <a:ext cx="5679969" cy="1670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552C76-D833-46EA-8AB9-8EBC5AF89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18" y="2227837"/>
            <a:ext cx="5494892" cy="120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8C55CD-3C93-4B7C-A014-98BA1F5EC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509" y="3442124"/>
            <a:ext cx="3817958" cy="501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E5571-FE0C-45CF-A1E7-4FC77CAC2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195" y="3329482"/>
            <a:ext cx="1755246" cy="6224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9F2988-EA1B-4197-B8BA-983DF8BBD885}"/>
              </a:ext>
            </a:extLst>
          </p:cNvPr>
          <p:cNvGrpSpPr/>
          <p:nvPr/>
        </p:nvGrpSpPr>
        <p:grpSpPr>
          <a:xfrm>
            <a:off x="2508475" y="3951910"/>
            <a:ext cx="6935258" cy="767947"/>
            <a:chOff x="2581275" y="5497386"/>
            <a:chExt cx="5934075" cy="5619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43B73A-FF63-4609-9DF1-4BDA93670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1275" y="5497386"/>
              <a:ext cx="3514725" cy="5619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B2BA98-CAE2-4377-AE51-61564D9CB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5521198"/>
              <a:ext cx="2419350" cy="51435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B7869F3-FCAF-465E-8708-2742857F51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7484" y="4751123"/>
            <a:ext cx="3349159" cy="9177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05EE67-D868-41F1-9A9E-07DC8FC31974}"/>
              </a:ext>
            </a:extLst>
          </p:cNvPr>
          <p:cNvSpPr txBox="1">
            <a:spLocks/>
          </p:cNvSpPr>
          <p:nvPr/>
        </p:nvSpPr>
        <p:spPr>
          <a:xfrm>
            <a:off x="800582" y="153047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Linear response of an OMS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6C693-968C-4903-B00A-C80F2A9E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85" y="6263755"/>
            <a:ext cx="10949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[Ali </a:t>
            </a:r>
            <a:r>
              <a:rPr lang="en-US" altLang="en-US" sz="1400" dirty="0" err="1"/>
              <a:t>Motazedifard</a:t>
            </a:r>
            <a:r>
              <a:rPr lang="en-US" altLang="en-US" sz="1400" dirty="0"/>
              <a:t>, A. </a:t>
            </a:r>
            <a:r>
              <a:rPr lang="en-US" altLang="en-US" sz="1400" dirty="0" err="1"/>
              <a:t>Dalafi</a:t>
            </a:r>
            <a:r>
              <a:rPr lang="en-US" altLang="en-US" sz="1400" dirty="0"/>
              <a:t>, M.H </a:t>
            </a:r>
            <a:r>
              <a:rPr lang="en-US" altLang="en-US" sz="1400" dirty="0" err="1"/>
              <a:t>Naderi</a:t>
            </a:r>
            <a:r>
              <a:rPr lang="en-US" sz="1400" dirty="0"/>
              <a:t>, ”A Green’s function approach to the linear response of a driven dissipative OMS”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dirty="0"/>
              <a:t>J. Phys. A: Math. </a:t>
            </a:r>
            <a:r>
              <a:rPr lang="en-US" sz="1400" dirty="0" err="1"/>
              <a:t>Theor</a:t>
            </a:r>
            <a:r>
              <a:rPr lang="en-US" sz="1400" dirty="0"/>
              <a:t>. </a:t>
            </a:r>
            <a:r>
              <a:rPr lang="en-US" sz="1400" b="1" dirty="0"/>
              <a:t>54</a:t>
            </a:r>
            <a:r>
              <a:rPr lang="en-US" sz="1400" dirty="0"/>
              <a:t> 215301 (2021)</a:t>
            </a:r>
            <a:r>
              <a:rPr lang="en-US" altLang="en-US" sz="1400" dirty="0"/>
              <a:t>]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70844" y="504898"/>
            <a:ext cx="3730994" cy="2065255"/>
            <a:chOff x="7628294" y="4557713"/>
            <a:chExt cx="3035527" cy="147796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92335" y="4731011"/>
              <a:ext cx="2871486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7628294" y="5328754"/>
            <a:ext cx="608337" cy="393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0" name="Equation" r:id="rId11" imgW="609480" imgH="393480" progId="Equation.DSMT4">
                    <p:embed/>
                  </p:oleObj>
                </mc:Choice>
                <mc:Fallback>
                  <p:oleObj name="Equation" r:id="rId11" imgW="609480" imgH="39348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8294" y="5328754"/>
                          <a:ext cx="608337" cy="3930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8824301" y="4755041"/>
            <a:ext cx="495969" cy="394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1" name="Equation" r:id="rId13" imgW="495000" imgH="393480" progId="Equation.DSMT4">
                    <p:embed/>
                  </p:oleObj>
                </mc:Choice>
                <mc:Fallback>
                  <p:oleObj name="Equation" r:id="rId13" imgW="495000" imgH="393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4301" y="4755041"/>
                          <a:ext cx="495969" cy="394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844797" y="5512061"/>
            <a:ext cx="5842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2" name="Equation" r:id="rId15" imgW="583920" imgH="419040" progId="Equation.DSMT4">
                    <p:embed/>
                  </p:oleObj>
                </mc:Choice>
                <mc:Fallback>
                  <p:oleObj name="Equation" r:id="rId15" imgW="583920" imgH="41904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4797" y="5512061"/>
                          <a:ext cx="58420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9677400" y="4557713"/>
            <a:ext cx="533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3" name="Equation" r:id="rId17" imgW="533160" imgH="393480" progId="Equation.DSMT4">
                    <p:embed/>
                  </p:oleObj>
                </mc:Choice>
                <mc:Fallback>
                  <p:oleObj name="Equation" r:id="rId17" imgW="533160" imgH="39348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77400" y="4557713"/>
                          <a:ext cx="5334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9694863" y="5616575"/>
            <a:ext cx="5461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4" name="Equation" r:id="rId19" imgW="545760" imgH="419040" progId="Equation.DSMT4">
                    <p:embed/>
                  </p:oleObj>
                </mc:Choice>
                <mc:Fallback>
                  <p:oleObj name="Equation" r:id="rId19" imgW="545760" imgH="41904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94863" y="5616575"/>
                          <a:ext cx="54610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261"/>
              </p:ext>
            </p:extLst>
          </p:nvPr>
        </p:nvGraphicFramePr>
        <p:xfrm>
          <a:off x="7823218" y="954411"/>
          <a:ext cx="8429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" name="Equation" r:id="rId21" imgW="685800" imgH="431640" progId="Equation.DSMT4">
                  <p:embed/>
                </p:oleObj>
              </mc:Choice>
              <mc:Fallback>
                <p:oleObj name="Equation" r:id="rId21" imgW="685800" imgH="4316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18" y="954411"/>
                        <a:ext cx="84296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686F0C54-7614-4DEF-904A-74236A7E523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18761" y="5690125"/>
            <a:ext cx="61531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9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FCCF9-9BC0-4F92-8FC8-E49E2BA65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71" y="852917"/>
            <a:ext cx="2383341" cy="584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336B4C-C32D-4D71-B9C6-5BE32341B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19" y="1491844"/>
            <a:ext cx="351472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0E766-7E23-4746-A9BF-956F08857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24" y="1491844"/>
            <a:ext cx="3476625" cy="2114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02631-EBD0-4FD8-8659-A0411E77D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38" y="2834923"/>
            <a:ext cx="504825" cy="171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A131C-8D0F-4DBF-95AD-4138C2811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588" y="3389723"/>
            <a:ext cx="733425" cy="18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7E774C-E93F-4CB0-AE0D-609BC2687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319" y="3605305"/>
            <a:ext cx="3467100" cy="2105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F9423-0D1E-4D63-B36E-FCAE751E5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8013" y="3605305"/>
            <a:ext cx="3467100" cy="2085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30C0E8-0558-4948-8A1B-C56BDF109A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227" y="4956880"/>
            <a:ext cx="666750" cy="200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96C693-968C-4903-B00A-C80F2A9E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87" y="6032586"/>
            <a:ext cx="10949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[Ali </a:t>
            </a:r>
            <a:r>
              <a:rPr lang="en-US" altLang="en-US" sz="1400" dirty="0" err="1"/>
              <a:t>Motazedifard</a:t>
            </a:r>
            <a:r>
              <a:rPr lang="en-US" altLang="en-US" sz="1400" dirty="0"/>
              <a:t>, A. </a:t>
            </a:r>
            <a:r>
              <a:rPr lang="en-US" altLang="en-US" sz="1400" dirty="0" err="1"/>
              <a:t>Dalafi</a:t>
            </a:r>
            <a:r>
              <a:rPr lang="en-US" altLang="en-US" sz="1400" dirty="0"/>
              <a:t>, M.H </a:t>
            </a:r>
            <a:r>
              <a:rPr lang="en-US" altLang="en-US" sz="1400" dirty="0" err="1"/>
              <a:t>Naderi</a:t>
            </a:r>
            <a:r>
              <a:rPr lang="en-US" sz="1400" dirty="0"/>
              <a:t>,”A Green’s function approach to the linear response of a driven dissipative OMS”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dirty="0"/>
              <a:t>J. Phys. A: Math. </a:t>
            </a:r>
            <a:r>
              <a:rPr lang="en-US" sz="1400" dirty="0" err="1"/>
              <a:t>Theor</a:t>
            </a:r>
            <a:r>
              <a:rPr lang="en-US" sz="1400" dirty="0"/>
              <a:t>. </a:t>
            </a:r>
            <a:r>
              <a:rPr lang="en-US" sz="1400" b="1" dirty="0"/>
              <a:t>54</a:t>
            </a:r>
            <a:r>
              <a:rPr lang="en-US" sz="1400" dirty="0"/>
              <a:t> 215301 (2021)</a:t>
            </a:r>
            <a:r>
              <a:rPr lang="en-US" altLang="en-US" sz="1400" dirty="0"/>
              <a:t>]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1547" y="2111266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8233" y="4357825"/>
            <a:ext cx="9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OMIT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D05EE67-D868-41F1-9A9E-07DC8FC31974}"/>
              </a:ext>
            </a:extLst>
          </p:cNvPr>
          <p:cNvSpPr txBox="1">
            <a:spLocks/>
          </p:cNvSpPr>
          <p:nvPr/>
        </p:nvSpPr>
        <p:spPr>
          <a:xfrm>
            <a:off x="800582" y="153047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Spectral Function (Density of States)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2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08" y="907228"/>
            <a:ext cx="8512140" cy="35019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D05EE67-D868-41F1-9A9E-07DC8FC31974}"/>
              </a:ext>
            </a:extLst>
          </p:cNvPr>
          <p:cNvSpPr txBox="1">
            <a:spLocks/>
          </p:cNvSpPr>
          <p:nvPr/>
        </p:nvSpPr>
        <p:spPr>
          <a:xfrm>
            <a:off x="800582" y="153047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Negative Spectral Function and OMIG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638" y="4490633"/>
            <a:ext cx="4460469" cy="823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6C693-968C-4903-B00A-C80F2A9E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40" y="5873337"/>
            <a:ext cx="1094945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[Ali </a:t>
            </a:r>
            <a:r>
              <a:rPr lang="en-US" altLang="en-US" sz="1400" dirty="0" err="1"/>
              <a:t>Motazedifard</a:t>
            </a:r>
            <a:r>
              <a:rPr lang="en-US" altLang="en-US" sz="1400" dirty="0"/>
              <a:t>, A. </a:t>
            </a:r>
            <a:r>
              <a:rPr lang="en-US" altLang="en-US" sz="1400" dirty="0" err="1"/>
              <a:t>Dalafi</a:t>
            </a:r>
            <a:r>
              <a:rPr lang="en-US" altLang="en-US" sz="1400" dirty="0"/>
              <a:t>, M.H </a:t>
            </a:r>
            <a:r>
              <a:rPr lang="en-US" altLang="en-US" sz="1400" dirty="0" err="1"/>
              <a:t>Naderi</a:t>
            </a:r>
            <a:r>
              <a:rPr lang="en-US" sz="1400" dirty="0"/>
              <a:t>,”</a:t>
            </a:r>
            <a:r>
              <a:rPr lang="en-US" b="1" dirty="0"/>
              <a:t> </a:t>
            </a:r>
            <a:r>
              <a:rPr lang="en-US" sz="1400" dirty="0"/>
              <a:t>Negative cavity photon spectral function in an </a:t>
            </a:r>
            <a:r>
              <a:rPr lang="en-US" sz="1400" dirty="0" err="1"/>
              <a:t>optomechanical</a:t>
            </a:r>
            <a:r>
              <a:rPr lang="en-US" sz="1400" dirty="0"/>
              <a:t> system with two parametrically-driven mechanical oscillators” To be submitted</a:t>
            </a:r>
            <a:r>
              <a:rPr lang="en-US" altLang="en-US" sz="14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93543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B9CA8-26FE-43F5-82DF-EF683CA7A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575" y="1036989"/>
            <a:ext cx="4365608" cy="274903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81518"/>
              </p:ext>
            </p:extLst>
          </p:nvPr>
        </p:nvGraphicFramePr>
        <p:xfrm>
          <a:off x="2028347" y="3852991"/>
          <a:ext cx="8331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4" imgW="8331120" imgH="1942920" progId="Equation.DSMT4">
                  <p:embed/>
                </p:oleObj>
              </mc:Choice>
              <mc:Fallback>
                <p:oleObj name="Equation" r:id="rId4" imgW="8331120" imgH="194292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347" y="3852991"/>
                        <a:ext cx="83312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418812" y="6347209"/>
            <a:ext cx="85197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400" dirty="0"/>
              <a:t>[</a:t>
            </a:r>
            <a:r>
              <a:rPr lang="en-US" sz="1400" dirty="0" err="1"/>
              <a:t>Brennecke</a:t>
            </a:r>
            <a:r>
              <a:rPr lang="en-US" sz="1400" dirty="0"/>
              <a:t>, F., Ritter, S., Donner, T. &amp; </a:t>
            </a:r>
            <a:r>
              <a:rPr lang="en-US" sz="1400" dirty="0" err="1"/>
              <a:t>Esslinger</a:t>
            </a:r>
            <a:r>
              <a:rPr lang="en-US" sz="1400" dirty="0"/>
              <a:t>, T., Science </a:t>
            </a:r>
            <a:r>
              <a:rPr lang="en-US" sz="1400" b="1" dirty="0"/>
              <a:t>322</a:t>
            </a:r>
            <a:r>
              <a:rPr lang="en-US" sz="1400" dirty="0"/>
              <a:t>, 235–238 (2008).]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05EE67-D868-41F1-9A9E-07DC8FC31974}"/>
              </a:ext>
            </a:extLst>
          </p:cNvPr>
          <p:cNvSpPr txBox="1">
            <a:spLocks/>
          </p:cNvSpPr>
          <p:nvPr/>
        </p:nvSpPr>
        <p:spPr>
          <a:xfrm>
            <a:off x="800582" y="153047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OMS consisting of BEC</a:t>
            </a:r>
          </a:p>
        </p:txBody>
      </p:sp>
    </p:spTree>
    <p:extLst>
      <p:ext uri="{BB962C8B-B14F-4D97-AF65-F5344CB8AC3E}">
        <p14:creationId xmlns:p14="http://schemas.microsoft.com/office/powerpoint/2010/main" val="397249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DAF5E5D-E8A8-41D6-9193-9E9F13702E76}"/>
              </a:ext>
            </a:extLst>
          </p:cNvPr>
          <p:cNvSpPr txBox="1">
            <a:spLocks/>
          </p:cNvSpPr>
          <p:nvPr/>
        </p:nvSpPr>
        <p:spPr>
          <a:xfrm>
            <a:off x="717629" y="546403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Driven Dissipative Systems</a:t>
            </a:r>
          </a:p>
        </p:txBody>
      </p:sp>
      <p:pic>
        <p:nvPicPr>
          <p:cNvPr id="8197" name="Picture 5" descr="Driven Oscill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88" y="4173443"/>
            <a:ext cx="4221218" cy="23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The Physics of the Damped Harmonic Oscillator - MATLAB &amp; Simulink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85" y="1377386"/>
            <a:ext cx="3619793" cy="23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80" y="1609757"/>
            <a:ext cx="3434413" cy="1751897"/>
          </a:xfrm>
          <a:prstGeom prst="rect">
            <a:avLst/>
          </a:prstGeom>
        </p:spPr>
      </p:pic>
      <p:pic>
        <p:nvPicPr>
          <p:cNvPr id="8207" name="Picture 15" descr="Enhancing quantum phase transitions in the critical point of Extended  TC-Dicke model via Stark eff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33" y="3862226"/>
            <a:ext cx="3512300" cy="23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9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51908" y="320161"/>
            <a:ext cx="10068104" cy="148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itchFamily="34" charset="0"/>
                <a:cs typeface="B Lotus" pitchFamily="2" charset="-78"/>
              </a:rPr>
              <a:t>Realization of </a:t>
            </a:r>
            <a:r>
              <a:rPr lang="en-US" sz="4000" dirty="0" err="1">
                <a:solidFill>
                  <a:srgbClr val="FF0000"/>
                </a:solidFill>
                <a:latin typeface="Calibri" pitchFamily="34" charset="0"/>
                <a:cs typeface="B Lotus" pitchFamily="2" charset="-78"/>
              </a:rPr>
              <a:t>optomechanical</a:t>
            </a:r>
            <a:r>
              <a:rPr lang="en-US" sz="4000" dirty="0">
                <a:solidFill>
                  <a:srgbClr val="FF0000"/>
                </a:solidFill>
                <a:latin typeface="Calibri" pitchFamily="34" charset="0"/>
                <a:cs typeface="B Lotus" pitchFamily="2" charset="-78"/>
              </a:rPr>
              <a:t> coupling in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OMS consisting of BEC</a:t>
            </a:r>
          </a:p>
          <a:p>
            <a:pPr algn="ctr"/>
            <a:endParaRPr lang="en-US" sz="4000" dirty="0">
              <a:solidFill>
                <a:srgbClr val="FF0000"/>
              </a:solidFill>
              <a:cs typeface="B Lotus" pitchFamily="2" charset="-78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836939"/>
              </p:ext>
            </p:extLst>
          </p:nvPr>
        </p:nvGraphicFramePr>
        <p:xfrm>
          <a:off x="1947863" y="1619250"/>
          <a:ext cx="73025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Equation" r:id="rId3" imgW="7315200" imgH="825480" progId="Equation.DSMT4">
                  <p:embed/>
                </p:oleObj>
              </mc:Choice>
              <mc:Fallback>
                <p:oleObj name="Equation" r:id="rId3" imgW="7315200" imgH="825480" progId="Equation.DSMT4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1619250"/>
                        <a:ext cx="7302500" cy="828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520522"/>
              </p:ext>
            </p:extLst>
          </p:nvPr>
        </p:nvGraphicFramePr>
        <p:xfrm>
          <a:off x="1917326" y="2507478"/>
          <a:ext cx="718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Equation" r:id="rId5" imgW="7188120" imgH="685800" progId="Equation.DSMT4">
                  <p:embed/>
                </p:oleObj>
              </mc:Choice>
              <mc:Fallback>
                <p:oleObj name="Equation" r:id="rId5" imgW="7188120" imgH="685800" progId="Equation.DSMT4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326" y="2507478"/>
                        <a:ext cx="7188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298538"/>
              </p:ext>
            </p:extLst>
          </p:nvPr>
        </p:nvGraphicFramePr>
        <p:xfrm>
          <a:off x="7110572" y="4195793"/>
          <a:ext cx="32893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Equation" r:id="rId7" imgW="3288960" imgH="1523880" progId="Equation.DSMT4">
                  <p:embed/>
                </p:oleObj>
              </mc:Choice>
              <mc:Fallback>
                <p:oleObj name="Equation" r:id="rId7" imgW="3288960" imgH="1523880" progId="Equation.DSMT4">
                  <p:embed/>
                  <p:pic>
                    <p:nvPicPr>
                      <p:cNvPr id="151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572" y="4195793"/>
                        <a:ext cx="32893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9139715" y="2425164"/>
            <a:ext cx="10149" cy="1770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511560" y="2393178"/>
            <a:ext cx="1524000" cy="914400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46311" y="6300231"/>
            <a:ext cx="115381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sz="1400" dirty="0"/>
              <a:t>[A. Dalafi, </a:t>
            </a:r>
            <a:r>
              <a:rPr lang="en-US" sz="1400" dirty="0"/>
              <a:t>M. H. </a:t>
            </a:r>
            <a:r>
              <a:rPr lang="en-US" sz="1400" dirty="0" err="1"/>
              <a:t>Naderi</a:t>
            </a:r>
            <a:r>
              <a:rPr lang="en-US" sz="1400" dirty="0"/>
              <a:t>, M. </a:t>
            </a:r>
            <a:r>
              <a:rPr lang="en-US" sz="1400" dirty="0" err="1"/>
              <a:t>Soltanolkotabi</a:t>
            </a:r>
            <a:r>
              <a:rPr lang="en-US" sz="1400" dirty="0"/>
              <a:t>, and Sh. </a:t>
            </a:r>
            <a:r>
              <a:rPr lang="en-US" sz="1400" dirty="0" err="1"/>
              <a:t>Barzanjeh</a:t>
            </a:r>
            <a:r>
              <a:rPr lang="en-US" sz="1400" dirty="0"/>
              <a:t>,</a:t>
            </a:r>
            <a:r>
              <a:rPr lang="de-DE" sz="1400" dirty="0"/>
              <a:t> Phys. Rev. A </a:t>
            </a:r>
            <a:r>
              <a:rPr lang="de-DE" sz="1400" b="1" dirty="0"/>
              <a:t>87</a:t>
            </a:r>
            <a:r>
              <a:rPr lang="de-DE" sz="1400" dirty="0"/>
              <a:t>, 013417 (2013).</a:t>
            </a:r>
            <a:r>
              <a:rPr lang="en-US" sz="1400" dirty="0"/>
              <a:t>]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6502" y="3193278"/>
            <a:ext cx="4157570" cy="286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321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828800" y="1219201"/>
          <a:ext cx="7518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Equation" r:id="rId3" imgW="7530840" imgH="825480" progId="Equation.DSMT4">
                  <p:embed/>
                </p:oleObj>
              </mc:Choice>
              <mc:Fallback>
                <p:oleObj name="Equation" r:id="rId3" imgW="7530840" imgH="825480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1"/>
                        <a:ext cx="75184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905000" y="2362200"/>
          <a:ext cx="706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Equation" r:id="rId5" imgW="7061040" imgH="685800" progId="Equation.DSMT4">
                  <p:embed/>
                </p:oleObj>
              </mc:Choice>
              <mc:Fallback>
                <p:oleObj name="Equation" r:id="rId5" imgW="7061040" imgH="685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7061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1517905" y="3159134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Degenerate Optical Parametric Amplifier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40100" y="3994142"/>
            <a:ext cx="4191000" cy="1143000"/>
            <a:chOff x="1676400" y="4038600"/>
            <a:chExt cx="4191000" cy="1143000"/>
          </a:xfrm>
        </p:grpSpPr>
        <p:sp>
          <p:nvSpPr>
            <p:cNvPr id="12" name="Rectangle 11"/>
            <p:cNvSpPr/>
            <p:nvPr/>
          </p:nvSpPr>
          <p:spPr>
            <a:xfrm>
              <a:off x="3048000" y="4038600"/>
              <a:ext cx="1524000" cy="1143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DOPA</a:t>
              </a:r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V="1">
              <a:off x="1676400" y="4610100"/>
              <a:ext cx="13716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3"/>
            </p:cNvCxnSpPr>
            <p:nvPr/>
          </p:nvCxnSpPr>
          <p:spPr>
            <a:xfrm>
              <a:off x="4572000" y="4610100"/>
              <a:ext cx="12954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828800" y="4343400"/>
            <a:ext cx="850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7" name="Equation" r:id="rId7" imgW="850680" imgH="241200" progId="Equation.DSMT4">
                    <p:embed/>
                  </p:oleObj>
                </mc:Choice>
                <mc:Fallback>
                  <p:oleObj name="Equation" r:id="rId7" imgW="850680" imgH="2412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343400"/>
                          <a:ext cx="8509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9"/>
            <p:cNvGraphicFramePr>
              <a:graphicFrameLocks noChangeAspect="1"/>
            </p:cNvGraphicFramePr>
            <p:nvPr/>
          </p:nvGraphicFramePr>
          <p:xfrm>
            <a:off x="4724400" y="4343400"/>
            <a:ext cx="965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8" name="Equation" r:id="rId9" imgW="965160" imgH="241200" progId="Equation.DSMT4">
                    <p:embed/>
                  </p:oleObj>
                </mc:Choice>
                <mc:Fallback>
                  <p:oleObj name="Equation" r:id="rId9" imgW="965160" imgH="241200" progId="Equation.DSMT4">
                    <p:embed/>
                    <p:pic>
                      <p:nvPicPr>
                        <p:cNvPr id="1946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4343400"/>
                          <a:ext cx="9652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343400" y="5499092"/>
          <a:ext cx="218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Equation" r:id="rId11" imgW="2184120" imgH="419040" progId="Equation.DSMT4">
                  <p:embed/>
                </p:oleObj>
              </mc:Choice>
              <mc:Fallback>
                <p:oleObj name="Equation" r:id="rId11" imgW="2184120" imgH="4190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99092"/>
                        <a:ext cx="2184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6321" y="212152"/>
            <a:ext cx="9295715" cy="880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1"/>
            <a:r>
              <a:rPr lang="en-US" sz="4400" dirty="0">
                <a:solidFill>
                  <a:srgbClr val="FF0000"/>
                </a:solidFill>
                <a:cs typeface="B Lotus" pitchFamily="2" charset="-78"/>
              </a:rPr>
              <a:t>Realization of Atomic Parametric Amplifier</a:t>
            </a: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12748" y="6491926"/>
            <a:ext cx="64716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400" dirty="0"/>
              <a:t>[</a:t>
            </a:r>
            <a:r>
              <a:rPr lang="de-DE" sz="1400" dirty="0"/>
              <a:t>A. Dalafi, </a:t>
            </a:r>
            <a:r>
              <a:rPr lang="en-US" sz="1400" dirty="0"/>
              <a:t>M. H. </a:t>
            </a:r>
            <a:r>
              <a:rPr lang="en-US" sz="1400" dirty="0" err="1"/>
              <a:t>Naderi</a:t>
            </a:r>
            <a:r>
              <a:rPr lang="en-US" sz="1400" dirty="0"/>
              <a:t>, and M. </a:t>
            </a:r>
            <a:r>
              <a:rPr lang="en-US" sz="1400" dirty="0" err="1"/>
              <a:t>Soltanolkotabi</a:t>
            </a:r>
            <a:r>
              <a:rPr lang="en-US" sz="1400" dirty="0"/>
              <a:t>,</a:t>
            </a:r>
            <a:r>
              <a:rPr lang="de-DE" sz="1400" dirty="0"/>
              <a:t> </a:t>
            </a:r>
            <a:r>
              <a:rPr lang="da-DK" sz="1400" dirty="0"/>
              <a:t>J. Mod. Opt.</a:t>
            </a:r>
            <a:r>
              <a:rPr lang="da-DK" sz="1400" b="1" dirty="0"/>
              <a:t>46</a:t>
            </a:r>
            <a:r>
              <a:rPr lang="da-DK" sz="1400" dirty="0"/>
              <a:t>, 235502 (2013).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3189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31" y="1112363"/>
            <a:ext cx="4838630" cy="143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526" y="1243044"/>
            <a:ext cx="2976131" cy="40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274" y="1746372"/>
            <a:ext cx="3005383" cy="50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03" y="2872224"/>
            <a:ext cx="4964974" cy="326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478" y="3419882"/>
            <a:ext cx="2222958" cy="410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27" y="4141085"/>
            <a:ext cx="4068585" cy="468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216" y="5149861"/>
            <a:ext cx="3271426" cy="480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485" y="2359084"/>
            <a:ext cx="5346002" cy="3564001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28800" y="152400"/>
            <a:ext cx="949845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en-US" sz="4000" dirty="0">
                <a:solidFill>
                  <a:srgbClr val="FF0000"/>
                </a:solidFill>
                <a:cs typeface="B Lotus" pitchFamily="2" charset="-78"/>
              </a:rPr>
              <a:t>Generation of Squeezing in the atomic mode 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12748" y="6491926"/>
            <a:ext cx="4779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400" dirty="0"/>
              <a:t>[</a:t>
            </a:r>
            <a:r>
              <a:rPr lang="de-DE" sz="1400" dirty="0"/>
              <a:t>A. Dalafi, </a:t>
            </a:r>
            <a:r>
              <a:rPr lang="en-US" sz="1400" dirty="0"/>
              <a:t>M. H. </a:t>
            </a:r>
            <a:r>
              <a:rPr lang="en-US" sz="1400" dirty="0" err="1"/>
              <a:t>Naderi</a:t>
            </a:r>
            <a:r>
              <a:rPr lang="en-US" sz="1400" dirty="0"/>
              <a:t>,</a:t>
            </a:r>
            <a:r>
              <a:rPr lang="de-DE" sz="1400" dirty="0"/>
              <a:t> Phys. Rev. A </a:t>
            </a:r>
            <a:r>
              <a:rPr lang="de-DE" sz="1400" b="1" dirty="0"/>
              <a:t>95</a:t>
            </a:r>
            <a:r>
              <a:rPr lang="de-DE" sz="1400" dirty="0"/>
              <a:t>, </a:t>
            </a:r>
            <a:r>
              <a:rPr lang="en-US" sz="1400" dirty="0"/>
              <a:t>043601 </a:t>
            </a:r>
            <a:r>
              <a:rPr lang="de-DE" sz="1400" dirty="0"/>
              <a:t> (2017)</a:t>
            </a:r>
            <a:r>
              <a:rPr lang="da-DK" sz="1400" dirty="0"/>
              <a:t>.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7654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4667-193D-4C5F-9D37-ACE5357DF62B}"/>
              </a:ext>
            </a:extLst>
          </p:cNvPr>
          <p:cNvSpPr txBox="1">
            <a:spLocks/>
          </p:cNvSpPr>
          <p:nvPr/>
        </p:nvSpPr>
        <p:spPr>
          <a:xfrm>
            <a:off x="851953" y="4063"/>
            <a:ext cx="10387975" cy="76135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OMIT, NMS &amp;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Fano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Resonance in Hybrid OMS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01" y="657546"/>
            <a:ext cx="4024074" cy="263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25" y="611636"/>
            <a:ext cx="4353624" cy="272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3" y="3339425"/>
            <a:ext cx="3827762" cy="2543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1" y="3293517"/>
            <a:ext cx="4209887" cy="2776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96C693-968C-4903-B00A-C80F2A9E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04" y="5928350"/>
            <a:ext cx="1080561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</a:t>
            </a:r>
            <a:r>
              <a:rPr lang="en-US" sz="1400" dirty="0"/>
              <a:t>B. </a:t>
            </a:r>
            <a:r>
              <a:rPr lang="en-US" sz="1400" dirty="0" err="1"/>
              <a:t>Askari</a:t>
            </a:r>
            <a:r>
              <a:rPr lang="en-US" sz="1400" dirty="0"/>
              <a:t> , and </a:t>
            </a:r>
            <a:r>
              <a:rPr lang="en-US" altLang="en-US" sz="1400" dirty="0"/>
              <a:t>A. </a:t>
            </a:r>
            <a:r>
              <a:rPr lang="en-US" altLang="en-US" sz="1400" dirty="0" err="1"/>
              <a:t>Dalafi</a:t>
            </a:r>
            <a:r>
              <a:rPr lang="en-US" sz="1400" dirty="0"/>
              <a:t>,”</a:t>
            </a:r>
            <a:r>
              <a:rPr lang="en-US" b="1" dirty="0"/>
              <a:t> </a:t>
            </a:r>
            <a:r>
              <a:rPr lang="en-US" sz="1400" dirty="0"/>
              <a:t>Dynamics of a hybrid </a:t>
            </a:r>
            <a:r>
              <a:rPr lang="en-US" sz="1400" dirty="0" err="1"/>
              <a:t>optomechanical</a:t>
            </a:r>
            <a:r>
              <a:rPr lang="en-US" sz="1400" dirty="0"/>
              <a:t> system in the framework of the generalized linear response theory ”,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dirty="0"/>
              <a:t>J. Phys. A: Math. </a:t>
            </a:r>
            <a:r>
              <a:rPr lang="en-US" sz="1400" dirty="0" err="1"/>
              <a:t>Theor</a:t>
            </a:r>
            <a:r>
              <a:rPr lang="en-US" sz="1400" dirty="0"/>
              <a:t>. </a:t>
            </a:r>
            <a:r>
              <a:rPr lang="en-US" sz="1400" b="1" dirty="0"/>
              <a:t>55</a:t>
            </a:r>
            <a:r>
              <a:rPr lang="en-US" sz="1400" dirty="0"/>
              <a:t> 035301 (2022) .</a:t>
            </a:r>
            <a:r>
              <a:rPr lang="en-US" altLang="en-US" sz="14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45697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FA4667-193D-4C5F-9D37-ACE5357DF62B}"/>
              </a:ext>
            </a:extLst>
          </p:cNvPr>
          <p:cNvSpPr txBox="1">
            <a:spLocks/>
          </p:cNvSpPr>
          <p:nvPr/>
        </p:nvSpPr>
        <p:spPr>
          <a:xfrm>
            <a:off x="800582" y="153047"/>
            <a:ext cx="10590835" cy="8309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Ultraslow Light in Hybrid OMS Consisting of BEC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5627F-1B7F-419E-A01B-0714DD28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26" y="1128086"/>
            <a:ext cx="634365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163" y="4301683"/>
            <a:ext cx="855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Realization of an ultraslow light with a group velocity about 1 mm/s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6C693-968C-4903-B00A-C80F2A9E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12" y="6002776"/>
            <a:ext cx="10949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</a:t>
            </a:r>
            <a:r>
              <a:rPr lang="en-US" sz="1400" dirty="0"/>
              <a:t>H. </a:t>
            </a:r>
            <a:r>
              <a:rPr lang="en-US" sz="1400" dirty="0" err="1"/>
              <a:t>Mikaeili</a:t>
            </a:r>
            <a:r>
              <a:rPr lang="en-US" sz="1400" dirty="0"/>
              <a:t>, A. </a:t>
            </a:r>
            <a:r>
              <a:rPr lang="en-US" sz="1400" dirty="0" err="1"/>
              <a:t>Dalafi</a:t>
            </a:r>
            <a:r>
              <a:rPr lang="en-US" sz="1400" dirty="0"/>
              <a:t>, M. </a:t>
            </a:r>
            <a:r>
              <a:rPr lang="en-US" sz="1400" dirty="0" err="1"/>
              <a:t>Ghanaatshoar</a:t>
            </a:r>
            <a:r>
              <a:rPr lang="en-US" sz="1400" dirty="0"/>
              <a:t> &amp; B. </a:t>
            </a:r>
            <a:r>
              <a:rPr lang="en-US" sz="1400" dirty="0" err="1"/>
              <a:t>Askari</a:t>
            </a:r>
            <a:r>
              <a:rPr lang="en-US" sz="1400" dirty="0"/>
              <a:t>, ,”Ultraslow light realization using an interacting Bose–Einstein condensate trapped in a shallow optical lattice”, Sci. Reports </a:t>
            </a:r>
            <a:r>
              <a:rPr lang="en-US" sz="1400" b="1" dirty="0"/>
              <a:t>12</a:t>
            </a:r>
            <a:r>
              <a:rPr lang="en-US" sz="1400" dirty="0"/>
              <a:t>, 1–10 (2022).</a:t>
            </a:r>
            <a:r>
              <a:rPr lang="en-US" altLang="en-US" sz="14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407738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F9B76A-5838-4029-968F-82ADF87C9033}"/>
              </a:ext>
            </a:extLst>
          </p:cNvPr>
          <p:cNvSpPr txBox="1">
            <a:spLocks/>
          </p:cNvSpPr>
          <p:nvPr/>
        </p:nvSpPr>
        <p:spPr>
          <a:xfrm>
            <a:off x="800582" y="153047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OMIG in hybrid OMS consisting of BEC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5627F-1B7F-419E-A01B-0714DD28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26" y="1128086"/>
            <a:ext cx="634365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42163" y="4301683"/>
                <a:ext cx="85532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Realization of an optical transistor with a gain as large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In the URSBR,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163" y="4301683"/>
                <a:ext cx="8553236" cy="830997"/>
              </a:xfrm>
              <a:prstGeom prst="rect">
                <a:avLst/>
              </a:prstGeom>
              <a:blipFill>
                <a:blip r:embed="rId3"/>
                <a:stretch>
                  <a:fillRect l="-106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E96C693-968C-4903-B00A-C80F2A9E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17" y="6033600"/>
            <a:ext cx="11363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</a:t>
            </a:r>
            <a:r>
              <a:rPr lang="en-US" sz="1400" dirty="0"/>
              <a:t>H. </a:t>
            </a:r>
            <a:r>
              <a:rPr lang="en-US" sz="1400" dirty="0" err="1"/>
              <a:t>Mikaeili</a:t>
            </a:r>
            <a:r>
              <a:rPr lang="en-US" sz="1400" dirty="0"/>
              <a:t>, A. </a:t>
            </a:r>
            <a:r>
              <a:rPr lang="en-US" sz="1400" dirty="0" err="1"/>
              <a:t>Dalafi</a:t>
            </a:r>
            <a:r>
              <a:rPr lang="en-US" sz="1400" dirty="0"/>
              <a:t>, M. </a:t>
            </a:r>
            <a:r>
              <a:rPr lang="en-US" sz="1400" dirty="0" err="1"/>
              <a:t>Ghanaatshoar</a:t>
            </a:r>
            <a:r>
              <a:rPr lang="en-US" sz="1400" dirty="0"/>
              <a:t> &amp; B. </a:t>
            </a:r>
            <a:r>
              <a:rPr lang="en-US" sz="1400" dirty="0" err="1"/>
              <a:t>Askari</a:t>
            </a:r>
            <a:r>
              <a:rPr lang="en-US" sz="1400" dirty="0"/>
              <a:t>, ,”</a:t>
            </a:r>
            <a:r>
              <a:rPr lang="en-US" sz="1400" dirty="0" err="1"/>
              <a:t>Optomechanically</a:t>
            </a:r>
            <a:r>
              <a:rPr lang="en-US" sz="1400" dirty="0"/>
              <a:t> induced gain using a trapped interacting Bose‑Einstein condensate ”, Sci. Reports </a:t>
            </a:r>
            <a:r>
              <a:rPr lang="en-US" sz="1400" b="1" dirty="0"/>
              <a:t>13</a:t>
            </a:r>
            <a:r>
              <a:rPr lang="en-US" sz="1400" dirty="0"/>
              <a:t>, 3659 (2023).</a:t>
            </a:r>
            <a:r>
              <a:rPr lang="en-US" altLang="en-US" sz="14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400149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7691" y="2201793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9600" dirty="0">
                <a:solidFill>
                  <a:srgbClr val="0070C0"/>
                </a:solidFill>
                <a:latin typeface="Edwardian Script ITC" panose="030303020407070D0804" pitchFamily="66" charset="0"/>
                <a:cs typeface="B Lotus" panose="00000400000000000000" pitchFamily="2" charset="-78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9005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5E5D-E8A8-41D6-9193-9E9F13702E76}"/>
              </a:ext>
            </a:extLst>
          </p:cNvPr>
          <p:cNvSpPr txBox="1">
            <a:spLocks/>
          </p:cNvSpPr>
          <p:nvPr/>
        </p:nvSpPr>
        <p:spPr>
          <a:xfrm>
            <a:off x="717629" y="546403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Some Important Quantum Phenomena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3542" y="1471230"/>
            <a:ext cx="9467936" cy="4718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cs typeface="B Lotus" pitchFamily="2" charset="-78"/>
              </a:rPr>
              <a:t>Normal Mode Splitting (NMS)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cs typeface="B Lotus" pitchFamily="2" charset="-78"/>
              </a:rPr>
              <a:t>Electromagnetically Induced Transparency (EIT)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  <a:cs typeface="B Lotus" pitchFamily="2" charset="-78"/>
              </a:rPr>
              <a:t>Fano</a:t>
            </a:r>
            <a:r>
              <a:rPr lang="en-US" sz="3200" dirty="0">
                <a:solidFill>
                  <a:srgbClr val="0070C0"/>
                </a:solidFill>
                <a:cs typeface="B Lotus" pitchFamily="2" charset="-78"/>
              </a:rPr>
              <a:t> Resonance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  <a:cs typeface="B Lotus" pitchFamily="2" charset="-78"/>
              </a:rPr>
              <a:t>Optomechanically</a:t>
            </a:r>
            <a:r>
              <a:rPr lang="en-US" sz="3200" dirty="0">
                <a:solidFill>
                  <a:srgbClr val="0070C0"/>
                </a:solidFill>
                <a:cs typeface="B Lotus" pitchFamily="2" charset="-78"/>
              </a:rPr>
              <a:t> Induced Transparency (OMIT)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  <a:cs typeface="B Lotus" pitchFamily="2" charset="-78"/>
              </a:rPr>
              <a:t>Optomechanically</a:t>
            </a:r>
            <a:r>
              <a:rPr lang="en-US" sz="3200" dirty="0">
                <a:solidFill>
                  <a:srgbClr val="0070C0"/>
                </a:solidFill>
                <a:cs typeface="B Lotus" pitchFamily="2" charset="-78"/>
              </a:rPr>
              <a:t> Induced Gain (OMIG)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cs typeface="B Lotus" pitchFamily="2" charset="-78"/>
              </a:rPr>
              <a:t>Anti-resonance</a:t>
            </a:r>
          </a:p>
          <a:p>
            <a:pPr>
              <a:spcBef>
                <a:spcPct val="20000"/>
              </a:spcBef>
            </a:pPr>
            <a:endParaRPr lang="en-US" sz="3200" dirty="0">
              <a:solidFill>
                <a:srgbClr val="0070C0"/>
              </a:solidFill>
              <a:cs typeface="B Lotus" pitchFamily="2" charset="-78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cs typeface="B Lotus" pitchFamily="2" charset="-78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solidFill>
                <a:srgbClr val="0070C0"/>
              </a:solidFill>
              <a:cs typeface="B Lotus" pitchFamily="2" charset="-78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solidFill>
                <a:srgbClr val="0070C0"/>
              </a:solidFill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267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5E5D-E8A8-41D6-9193-9E9F13702E76}"/>
              </a:ext>
            </a:extLst>
          </p:cNvPr>
          <p:cNvSpPr txBox="1">
            <a:spLocks/>
          </p:cNvSpPr>
          <p:nvPr/>
        </p:nvSpPr>
        <p:spPr>
          <a:xfrm>
            <a:off x="712492" y="284412"/>
            <a:ext cx="10840798" cy="115397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Applications in Quantum Technologies: </a:t>
            </a:r>
            <a:endParaRPr lang="en-US" sz="8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8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1- Slow </a:t>
            </a:r>
            <a:r>
              <a:rPr lang="en-US" sz="8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Light Generation</a:t>
            </a:r>
          </a:p>
          <a:p>
            <a:pPr algn="ctr">
              <a:spcBef>
                <a:spcPct val="0"/>
              </a:spcBef>
              <a:defRPr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9758" y="1438382"/>
            <a:ext cx="5511997" cy="31277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8231" y="4621073"/>
            <a:ext cx="839505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  <a:cs typeface="B Lotus" pitchFamily="2" charset="-78"/>
              </a:rPr>
              <a:t>Pulse Compression: 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  <a:cs typeface="B Lotus" pitchFamily="2" charset="-78"/>
              </a:rPr>
              <a:t>Enhancement of the efficiency of the nonlinear process by a factor of more than 10,000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6132480-0834-46C6-9318-93E530A97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77" y="6246688"/>
            <a:ext cx="103545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[T. Krauss,  “Why do we need slow light?” Nature Photonics </a:t>
            </a:r>
            <a:r>
              <a:rPr lang="en-US" altLang="en-US" sz="1400" b="1" dirty="0"/>
              <a:t>2,</a:t>
            </a:r>
            <a:r>
              <a:rPr lang="en-US" altLang="en-US" sz="1400" dirty="0"/>
              <a:t> 448 (2008)] </a:t>
            </a:r>
          </a:p>
        </p:txBody>
      </p:sp>
    </p:spTree>
    <p:extLst>
      <p:ext uri="{BB962C8B-B14F-4D97-AF65-F5344CB8AC3E}">
        <p14:creationId xmlns:p14="http://schemas.microsoft.com/office/powerpoint/2010/main" val="284637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8AEE-6B79-4B62-9346-4D582C3BA7F5}"/>
              </a:ext>
            </a:extLst>
          </p:cNvPr>
          <p:cNvSpPr txBox="1">
            <a:spLocks/>
          </p:cNvSpPr>
          <p:nvPr/>
        </p:nvSpPr>
        <p:spPr>
          <a:xfrm>
            <a:off x="712492" y="273123"/>
            <a:ext cx="10840798" cy="115397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in Quantum </a:t>
            </a:r>
            <a:r>
              <a:rPr lang="en-US" sz="8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US" sz="8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endParaRPr lang="en-US" sz="8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8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2- Gain </a:t>
            </a:r>
            <a:r>
              <a:rPr lang="en-US" sz="8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Quantum Linear Amplifiers</a:t>
            </a:r>
          </a:p>
          <a:p>
            <a:pPr algn="ctr">
              <a:spcBef>
                <a:spcPct val="0"/>
              </a:spcBef>
              <a:defRPr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7B73F-5000-4EA3-9D90-A61BDED5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5" y="2040735"/>
            <a:ext cx="7237590" cy="2501226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AEA9641B-9FF5-4D40-BC4E-B4DE62C75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99" y="5784658"/>
            <a:ext cx="1035454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</a:t>
            </a:r>
            <a:r>
              <a:rPr lang="en-US" sz="1400" dirty="0"/>
              <a:t>A. A. Clerk, M. H. </a:t>
            </a:r>
            <a:r>
              <a:rPr lang="en-US" sz="1400" dirty="0" err="1"/>
              <a:t>Devoret</a:t>
            </a:r>
            <a:r>
              <a:rPr lang="en-US" sz="1400" dirty="0"/>
              <a:t>, S. M. </a:t>
            </a:r>
            <a:r>
              <a:rPr lang="en-US" sz="1400" dirty="0" err="1"/>
              <a:t>Girvin</a:t>
            </a:r>
            <a:r>
              <a:rPr lang="en-US" sz="1400" dirty="0"/>
              <a:t>, F. Marquardt, and R. J. </a:t>
            </a:r>
            <a:r>
              <a:rPr lang="en-US" sz="1400" dirty="0" err="1"/>
              <a:t>Schoelkopf</a:t>
            </a:r>
            <a:r>
              <a:rPr lang="en-US" sz="1400" dirty="0"/>
              <a:t>,”</a:t>
            </a:r>
            <a:r>
              <a:rPr lang="en-US" b="1" dirty="0"/>
              <a:t> </a:t>
            </a:r>
            <a:r>
              <a:rPr lang="en-US" sz="1400" dirty="0"/>
              <a:t>Introduction to quantum noise, measurement, and amplification ”, Rev. Mod. Phys. </a:t>
            </a:r>
            <a:r>
              <a:rPr lang="en-US" sz="1400" b="1" dirty="0"/>
              <a:t>82</a:t>
            </a:r>
            <a:r>
              <a:rPr lang="en-US" sz="1400" dirty="0"/>
              <a:t>, 1155 (2010). </a:t>
            </a:r>
            <a:r>
              <a:rPr lang="en-US" altLang="en-US" sz="14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8600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8AEE-6B79-4B62-9346-4D582C3BA7F5}"/>
              </a:ext>
            </a:extLst>
          </p:cNvPr>
          <p:cNvSpPr txBox="1">
            <a:spLocks/>
          </p:cNvSpPr>
          <p:nvPr/>
        </p:nvSpPr>
        <p:spPr>
          <a:xfrm>
            <a:off x="712492" y="273123"/>
            <a:ext cx="10840798" cy="115397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in Quantum </a:t>
            </a:r>
            <a:r>
              <a:rPr lang="en-US" sz="8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US" sz="8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endParaRPr lang="en-US" sz="8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8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3-Ultraprecision Quantum Sensors</a:t>
            </a:r>
            <a:endParaRPr lang="en-US" sz="8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AEA9641B-9FF5-4D40-BC4E-B4DE62C75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8" y="6118568"/>
            <a:ext cx="10720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[</a:t>
            </a:r>
            <a:r>
              <a:rPr lang="en-US" sz="1400" dirty="0" err="1"/>
              <a:t>Motazedifard</a:t>
            </a:r>
            <a:r>
              <a:rPr lang="en-US" sz="1400" dirty="0"/>
              <a:t>, A., </a:t>
            </a:r>
            <a:r>
              <a:rPr lang="en-US" sz="1400" dirty="0" err="1" smtClean="0"/>
              <a:t>Dalafi</a:t>
            </a:r>
            <a:r>
              <a:rPr lang="en-US" sz="1400" dirty="0" smtClean="0"/>
              <a:t>, </a:t>
            </a:r>
            <a:r>
              <a:rPr lang="en-US" sz="1400" dirty="0"/>
              <a:t>A. &amp; </a:t>
            </a:r>
            <a:r>
              <a:rPr lang="en-US" sz="1400" dirty="0" err="1"/>
              <a:t>Naderi</a:t>
            </a:r>
            <a:r>
              <a:rPr lang="en-US" sz="1400" dirty="0"/>
              <a:t>, M</a:t>
            </a:r>
            <a:r>
              <a:rPr lang="en-US" sz="1400" dirty="0" smtClean="0"/>
              <a:t>. H. “</a:t>
            </a:r>
            <a:r>
              <a:rPr lang="en-US" sz="1400" dirty="0" err="1" smtClean="0"/>
              <a:t>Ultraprecision</a:t>
            </a:r>
            <a:r>
              <a:rPr lang="en-US" sz="1400" dirty="0" smtClean="0"/>
              <a:t> </a:t>
            </a:r>
            <a:r>
              <a:rPr lang="en-US" sz="1400" dirty="0"/>
              <a:t>quantum sensing and </a:t>
            </a:r>
            <a:r>
              <a:rPr lang="en-US" sz="1400" dirty="0" smtClean="0"/>
              <a:t>measurement…”. </a:t>
            </a:r>
            <a:r>
              <a:rPr lang="en-US" sz="1400" dirty="0"/>
              <a:t>AVS Quant. Sci. </a:t>
            </a:r>
            <a:r>
              <a:rPr lang="en-US" sz="1400" b="1" dirty="0"/>
              <a:t>3</a:t>
            </a:r>
            <a:r>
              <a:rPr lang="en-US" sz="1400" dirty="0"/>
              <a:t>, 024701 (2021). </a:t>
            </a:r>
            <a:r>
              <a:rPr lang="en-US" altLang="en-US" sz="1400" dirty="0" smtClean="0"/>
              <a:t>] </a:t>
            </a:r>
            <a:endParaRPr lang="en-US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62" y="2126750"/>
            <a:ext cx="6242934" cy="27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5E5D-E8A8-41D6-9193-9E9F13702E76}"/>
              </a:ext>
            </a:extLst>
          </p:cNvPr>
          <p:cNvSpPr txBox="1">
            <a:spLocks/>
          </p:cNvSpPr>
          <p:nvPr/>
        </p:nvSpPr>
        <p:spPr>
          <a:xfrm>
            <a:off x="717629" y="546403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Electromagnetically Induced Transparency (EIT)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B3E8-A514-4607-9D00-7AF9F38F5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328" y="1294499"/>
            <a:ext cx="3725542" cy="4695628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E6132480-0834-46C6-9318-93E530A97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2731"/>
            <a:ext cx="12053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</a:t>
            </a:r>
            <a:r>
              <a:rPr lang="en-US" sz="1400" dirty="0"/>
              <a:t>Peng, B., </a:t>
            </a:r>
            <a:r>
              <a:rPr lang="en-US" sz="1400" dirty="0" err="1"/>
              <a:t>Özdemir</a:t>
            </a:r>
            <a:r>
              <a:rPr lang="en-US" sz="1400" dirty="0"/>
              <a:t>, ŞK., Chen, W., </a:t>
            </a:r>
            <a:r>
              <a:rPr lang="en-US" sz="1400" dirty="0" err="1"/>
              <a:t>Nori</a:t>
            </a:r>
            <a:r>
              <a:rPr lang="en-US" sz="1400" dirty="0"/>
              <a:t>, F. &amp; Yang, L. “What is and what is not electromagnetically induced transparency in whispering-gallery </a:t>
            </a:r>
            <a:r>
              <a:rPr lang="en-US" sz="1400" dirty="0" err="1"/>
              <a:t>microcavities</a:t>
            </a:r>
            <a:r>
              <a:rPr lang="en-US" sz="1400" dirty="0"/>
              <a:t>” Nat. </a:t>
            </a:r>
            <a:r>
              <a:rPr lang="en-US" sz="1400" dirty="0" err="1"/>
              <a:t>Commun</a:t>
            </a:r>
            <a:r>
              <a:rPr lang="en-US" sz="1400" dirty="0"/>
              <a:t>. </a:t>
            </a:r>
            <a:r>
              <a:rPr lang="en-US" sz="1400" b="1" dirty="0"/>
              <a:t>5</a:t>
            </a:r>
            <a:r>
              <a:rPr lang="en-US" sz="1400" dirty="0"/>
              <a:t>, 1–9 (2014). </a:t>
            </a:r>
            <a:r>
              <a:rPr lang="en-US" altLang="en-US" sz="1400" dirty="0"/>
              <a:t>]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BDA3C-BD4B-4513-87C6-D3651334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06" y="1763515"/>
            <a:ext cx="4026497" cy="32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8320-F989-4C54-9DC7-8413AB521FDB}"/>
              </a:ext>
            </a:extLst>
          </p:cNvPr>
          <p:cNvSpPr txBox="1">
            <a:spLocks/>
          </p:cNvSpPr>
          <p:nvPr/>
        </p:nvSpPr>
        <p:spPr>
          <a:xfrm>
            <a:off x="717629" y="546403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Normal Mode Splitting (NMS)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F63EC-D185-41D2-B521-FBBADBF7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557" y="1625161"/>
            <a:ext cx="4172071" cy="4203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44356-B4E0-49E0-91B9-D99D4E8A1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78" y="1824901"/>
            <a:ext cx="3901127" cy="3188888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E6132480-0834-46C6-9318-93E530A97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04" y="6311597"/>
            <a:ext cx="122056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</a:t>
            </a:r>
            <a:r>
              <a:rPr lang="en-US" sz="1400" dirty="0" err="1"/>
              <a:t>Fleischhauer</a:t>
            </a:r>
            <a:r>
              <a:rPr lang="en-US" sz="1400" dirty="0"/>
              <a:t>, M., </a:t>
            </a:r>
            <a:r>
              <a:rPr lang="en-US" sz="1400" dirty="0" err="1"/>
              <a:t>Imamoglu</a:t>
            </a:r>
            <a:r>
              <a:rPr lang="en-US" sz="1400" dirty="0"/>
              <a:t>, A. &amp; </a:t>
            </a:r>
            <a:r>
              <a:rPr lang="en-US" sz="1400" dirty="0" err="1"/>
              <a:t>Marangos</a:t>
            </a:r>
            <a:r>
              <a:rPr lang="en-US" sz="1400" dirty="0"/>
              <a:t>, J. P. Electromagnetically induced transparency: Optics in coherent media. Rev. Mod. Phys. </a:t>
            </a:r>
            <a:r>
              <a:rPr lang="en-US" sz="1400" b="1" dirty="0"/>
              <a:t>77</a:t>
            </a:r>
            <a:r>
              <a:rPr lang="en-US" sz="1400" dirty="0"/>
              <a:t>, 633 (2005) </a:t>
            </a:r>
            <a:r>
              <a:rPr lang="en-US" altLang="en-US" sz="14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52223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3F83-AFBE-430F-9541-AB7F3DBEA0F8}"/>
              </a:ext>
            </a:extLst>
          </p:cNvPr>
          <p:cNvSpPr txBox="1">
            <a:spLocks/>
          </p:cNvSpPr>
          <p:nvPr/>
        </p:nvSpPr>
        <p:spPr>
          <a:xfrm>
            <a:off x="717629" y="546403"/>
            <a:ext cx="10590835" cy="8309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Optomechanically Induced Transparency (OMIT)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AD51B-EE28-42F7-84AB-6256ADFF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71" y="1562099"/>
            <a:ext cx="3166206" cy="1960033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E6132480-0834-46C6-9318-93E530A97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51" y="6168851"/>
            <a:ext cx="66902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[W. P. </a:t>
            </a:r>
            <a:r>
              <a:rPr lang="en-US" altLang="en-US" sz="1400" dirty="0" smtClean="0"/>
              <a:t>Bowen </a:t>
            </a:r>
            <a:r>
              <a:rPr lang="en-US" altLang="en-US" sz="1400" dirty="0"/>
              <a:t>and M. G. J. Milburn, “quantum </a:t>
            </a:r>
            <a:r>
              <a:rPr lang="en-US" altLang="en-US" sz="1400" dirty="0" err="1"/>
              <a:t>optomechanics</a:t>
            </a:r>
            <a:r>
              <a:rPr lang="en-US" altLang="en-US" sz="1400" dirty="0"/>
              <a:t>”, CRC Press 2016.]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67650-1610-4F0A-946C-06C81916B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587" y="1545010"/>
            <a:ext cx="2808902" cy="2158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ECD8-DF30-482B-8095-2509C06A4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025" y="3846884"/>
            <a:ext cx="3438525" cy="2162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6B492-2DB1-489B-A155-BE427C679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489" y="3704009"/>
            <a:ext cx="3429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0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6252</TotalTime>
  <Words>976</Words>
  <Application>Microsoft Office PowerPoint</Application>
  <PresentationFormat>Widescreen</PresentationFormat>
  <Paragraphs>90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 Lotus</vt:lpstr>
      <vt:lpstr>Calibri</vt:lpstr>
      <vt:lpstr>Calibri Light</vt:lpstr>
      <vt:lpstr>Cambria Math</vt:lpstr>
      <vt:lpstr>Edwardian Script ITC</vt:lpstr>
      <vt:lpstr>Times New Roman</vt:lpstr>
      <vt:lpstr>Office Theme</vt:lpstr>
      <vt:lpstr>Equation</vt:lpstr>
      <vt:lpstr>پاسخ خطی سامانه‌های کوانتومی رانشی-اتلافی linear response of driven-dissipative quantum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پاسخ خطی سامنه‌های کوانتومی رانشی-اتلافی linear response of driven-dissipative quantum systems</dc:title>
  <dc:creator>pc</dc:creator>
  <cp:lastModifiedBy>Windows User</cp:lastModifiedBy>
  <cp:revision>105</cp:revision>
  <dcterms:created xsi:type="dcterms:W3CDTF">2023-04-26T10:50:50Z</dcterms:created>
  <dcterms:modified xsi:type="dcterms:W3CDTF">2023-05-30T06:49:05Z</dcterms:modified>
</cp:coreProperties>
</file>