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7" r:id="rId4"/>
    <p:sldId id="266" r:id="rId5"/>
    <p:sldId id="265" r:id="rId6"/>
    <p:sldId id="260" r:id="rId7"/>
    <p:sldId id="269" r:id="rId8"/>
    <p:sldId id="261" r:id="rId9"/>
    <p:sldId id="262" r:id="rId10"/>
    <p:sldId id="270" r:id="rId11"/>
    <p:sldId id="271" r:id="rId12"/>
    <p:sldId id="275" r:id="rId13"/>
    <p:sldId id="276" r:id="rId14"/>
    <p:sldId id="268" r:id="rId15"/>
    <p:sldId id="272" r:id="rId16"/>
    <p:sldId id="263" r:id="rId17"/>
    <p:sldId id="274" r:id="rId18"/>
    <p:sldId id="273" r:id="rId19"/>
    <p:sldId id="259"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7" autoAdjust="0"/>
    <p:restoredTop sz="94660"/>
  </p:normalViewPr>
  <p:slideViewPr>
    <p:cSldViewPr snapToGrid="0">
      <p:cViewPr varScale="1">
        <p:scale>
          <a:sx n="62" d="100"/>
          <a:sy n="62" d="100"/>
        </p:scale>
        <p:origin x="33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88778-8F37-4B03-BA19-12597DCB56BB}" type="datetimeFigureOut">
              <a:rPr lang="en-US" smtClean="0"/>
              <a:t>9/16/2025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7C06D9-BD93-47BF-980E-B5C57DB6D280}" type="slidenum">
              <a:rPr lang="en-US" smtClean="0"/>
              <a:t>‹#›</a:t>
            </a:fld>
            <a:endParaRPr lang="en-US"/>
          </a:p>
        </p:txBody>
      </p:sp>
    </p:spTree>
    <p:extLst>
      <p:ext uri="{BB962C8B-B14F-4D97-AF65-F5344CB8AC3E}">
        <p14:creationId xmlns:p14="http://schemas.microsoft.com/office/powerpoint/2010/main" val="217033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7C06D9-BD93-47BF-980E-B5C57DB6D280}" type="slidenum">
              <a:rPr lang="en-US" smtClean="0"/>
              <a:t>7</a:t>
            </a:fld>
            <a:endParaRPr lang="en-US"/>
          </a:p>
        </p:txBody>
      </p:sp>
    </p:spTree>
    <p:extLst>
      <p:ext uri="{BB962C8B-B14F-4D97-AF65-F5344CB8AC3E}">
        <p14:creationId xmlns:p14="http://schemas.microsoft.com/office/powerpoint/2010/main" val="400827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91294-DB4B-575D-F4F9-1B20E314CA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77FFF1-62EB-E3FD-6911-99118320C3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7C33F6-7524-0448-0DA0-D74E5A6A19CF}"/>
              </a:ext>
            </a:extLst>
          </p:cNvPr>
          <p:cNvSpPr>
            <a:spLocks noGrp="1"/>
          </p:cNvSpPr>
          <p:nvPr>
            <p:ph type="dt" sz="half" idx="10"/>
          </p:nvPr>
        </p:nvSpPr>
        <p:spPr/>
        <p:txBody>
          <a:bodyPr/>
          <a:lstStyle/>
          <a:p>
            <a:fld id="{FF54235B-1CEF-4D93-8CD7-8E21DD2C84D1}" type="datetimeFigureOut">
              <a:rPr lang="en-US" smtClean="0"/>
              <a:t>9/16/2025</a:t>
            </a:fld>
            <a:endParaRPr lang="en-US"/>
          </a:p>
        </p:txBody>
      </p:sp>
      <p:sp>
        <p:nvSpPr>
          <p:cNvPr id="5" name="Footer Placeholder 4">
            <a:extLst>
              <a:ext uri="{FF2B5EF4-FFF2-40B4-BE49-F238E27FC236}">
                <a16:creationId xmlns:a16="http://schemas.microsoft.com/office/drawing/2014/main" id="{AE4A38A2-BC65-A8B4-7968-315606DA38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2FF76-B30A-C734-6E2C-89E63BBC0214}"/>
              </a:ext>
            </a:extLst>
          </p:cNvPr>
          <p:cNvSpPr>
            <a:spLocks noGrp="1"/>
          </p:cNvSpPr>
          <p:nvPr>
            <p:ph type="sldNum" sz="quarter" idx="12"/>
          </p:nvPr>
        </p:nvSpPr>
        <p:spPr/>
        <p:txBody>
          <a:bodyPr/>
          <a:lstStyle/>
          <a:p>
            <a:fld id="{082DA7DF-1203-46DF-A5A1-819A2DFA0701}" type="slidenum">
              <a:rPr lang="en-US" smtClean="0"/>
              <a:t>‹#›</a:t>
            </a:fld>
            <a:endParaRPr lang="en-US"/>
          </a:p>
        </p:txBody>
      </p:sp>
    </p:spTree>
    <p:extLst>
      <p:ext uri="{BB962C8B-B14F-4D97-AF65-F5344CB8AC3E}">
        <p14:creationId xmlns:p14="http://schemas.microsoft.com/office/powerpoint/2010/main" val="122612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BF7A-DA2C-718A-60B7-DDDA0BAE42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817915-D4CE-E7AC-840F-74D6AE1A90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E591E-8784-ABB3-9FE2-201CDCA5056E}"/>
              </a:ext>
            </a:extLst>
          </p:cNvPr>
          <p:cNvSpPr>
            <a:spLocks noGrp="1"/>
          </p:cNvSpPr>
          <p:nvPr>
            <p:ph type="dt" sz="half" idx="10"/>
          </p:nvPr>
        </p:nvSpPr>
        <p:spPr/>
        <p:txBody>
          <a:bodyPr/>
          <a:lstStyle/>
          <a:p>
            <a:fld id="{FF54235B-1CEF-4D93-8CD7-8E21DD2C84D1}" type="datetimeFigureOut">
              <a:rPr lang="en-US" smtClean="0"/>
              <a:t>9/16/2025</a:t>
            </a:fld>
            <a:endParaRPr lang="en-US"/>
          </a:p>
        </p:txBody>
      </p:sp>
      <p:sp>
        <p:nvSpPr>
          <p:cNvPr id="5" name="Footer Placeholder 4">
            <a:extLst>
              <a:ext uri="{FF2B5EF4-FFF2-40B4-BE49-F238E27FC236}">
                <a16:creationId xmlns:a16="http://schemas.microsoft.com/office/drawing/2014/main" id="{EEAFA541-03A4-59C5-06FB-A2D0DB75F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3DDD7-D528-36DE-75F2-E5979113C9E8}"/>
              </a:ext>
            </a:extLst>
          </p:cNvPr>
          <p:cNvSpPr>
            <a:spLocks noGrp="1"/>
          </p:cNvSpPr>
          <p:nvPr>
            <p:ph type="sldNum" sz="quarter" idx="12"/>
          </p:nvPr>
        </p:nvSpPr>
        <p:spPr/>
        <p:txBody>
          <a:bodyPr/>
          <a:lstStyle/>
          <a:p>
            <a:fld id="{082DA7DF-1203-46DF-A5A1-819A2DFA0701}" type="slidenum">
              <a:rPr lang="en-US" smtClean="0"/>
              <a:t>‹#›</a:t>
            </a:fld>
            <a:endParaRPr lang="en-US"/>
          </a:p>
        </p:txBody>
      </p:sp>
    </p:spTree>
    <p:extLst>
      <p:ext uri="{BB962C8B-B14F-4D97-AF65-F5344CB8AC3E}">
        <p14:creationId xmlns:p14="http://schemas.microsoft.com/office/powerpoint/2010/main" val="322254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A3D793-787B-CDD9-A94E-93BFAFFB4C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A0FC4C-A5DD-E9C0-29C5-4FB025847E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AF08A-B5C3-C906-48AB-A30E53535B89}"/>
              </a:ext>
            </a:extLst>
          </p:cNvPr>
          <p:cNvSpPr>
            <a:spLocks noGrp="1"/>
          </p:cNvSpPr>
          <p:nvPr>
            <p:ph type="dt" sz="half" idx="10"/>
          </p:nvPr>
        </p:nvSpPr>
        <p:spPr/>
        <p:txBody>
          <a:bodyPr/>
          <a:lstStyle/>
          <a:p>
            <a:fld id="{FF54235B-1CEF-4D93-8CD7-8E21DD2C84D1}" type="datetimeFigureOut">
              <a:rPr lang="en-US" smtClean="0"/>
              <a:t>9/16/2025</a:t>
            </a:fld>
            <a:endParaRPr lang="en-US"/>
          </a:p>
        </p:txBody>
      </p:sp>
      <p:sp>
        <p:nvSpPr>
          <p:cNvPr id="5" name="Footer Placeholder 4">
            <a:extLst>
              <a:ext uri="{FF2B5EF4-FFF2-40B4-BE49-F238E27FC236}">
                <a16:creationId xmlns:a16="http://schemas.microsoft.com/office/drawing/2014/main" id="{54F4703C-9B07-AC39-6A88-527239446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5F64E-4334-267D-DC98-41067D60D0B3}"/>
              </a:ext>
            </a:extLst>
          </p:cNvPr>
          <p:cNvSpPr>
            <a:spLocks noGrp="1"/>
          </p:cNvSpPr>
          <p:nvPr>
            <p:ph type="sldNum" sz="quarter" idx="12"/>
          </p:nvPr>
        </p:nvSpPr>
        <p:spPr/>
        <p:txBody>
          <a:bodyPr/>
          <a:lstStyle/>
          <a:p>
            <a:fld id="{082DA7DF-1203-46DF-A5A1-819A2DFA0701}" type="slidenum">
              <a:rPr lang="en-US" smtClean="0"/>
              <a:t>‹#›</a:t>
            </a:fld>
            <a:endParaRPr lang="en-US"/>
          </a:p>
        </p:txBody>
      </p:sp>
    </p:spTree>
    <p:extLst>
      <p:ext uri="{BB962C8B-B14F-4D97-AF65-F5344CB8AC3E}">
        <p14:creationId xmlns:p14="http://schemas.microsoft.com/office/powerpoint/2010/main" val="270933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3561-023E-42C1-699B-45B52AB7AF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B266D-A8B9-AAB7-3DDD-1A1B08F792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CED1D-AA28-8451-E63B-6D1F291EB779}"/>
              </a:ext>
            </a:extLst>
          </p:cNvPr>
          <p:cNvSpPr>
            <a:spLocks noGrp="1"/>
          </p:cNvSpPr>
          <p:nvPr>
            <p:ph type="dt" sz="half" idx="10"/>
          </p:nvPr>
        </p:nvSpPr>
        <p:spPr/>
        <p:txBody>
          <a:bodyPr/>
          <a:lstStyle/>
          <a:p>
            <a:fld id="{FF54235B-1CEF-4D93-8CD7-8E21DD2C84D1}" type="datetimeFigureOut">
              <a:rPr lang="en-US" smtClean="0"/>
              <a:t>9/16/2025</a:t>
            </a:fld>
            <a:endParaRPr lang="en-US"/>
          </a:p>
        </p:txBody>
      </p:sp>
      <p:sp>
        <p:nvSpPr>
          <p:cNvPr id="5" name="Footer Placeholder 4">
            <a:extLst>
              <a:ext uri="{FF2B5EF4-FFF2-40B4-BE49-F238E27FC236}">
                <a16:creationId xmlns:a16="http://schemas.microsoft.com/office/drawing/2014/main" id="{9A029EFE-247E-2A79-68D8-CC3F6AAA2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0555B-CDFA-AF14-445C-21D50E3F17FF}"/>
              </a:ext>
            </a:extLst>
          </p:cNvPr>
          <p:cNvSpPr>
            <a:spLocks noGrp="1"/>
          </p:cNvSpPr>
          <p:nvPr>
            <p:ph type="sldNum" sz="quarter" idx="12"/>
          </p:nvPr>
        </p:nvSpPr>
        <p:spPr/>
        <p:txBody>
          <a:bodyPr/>
          <a:lstStyle/>
          <a:p>
            <a:fld id="{082DA7DF-1203-46DF-A5A1-819A2DFA0701}" type="slidenum">
              <a:rPr lang="en-US" smtClean="0"/>
              <a:t>‹#›</a:t>
            </a:fld>
            <a:endParaRPr lang="en-US"/>
          </a:p>
        </p:txBody>
      </p:sp>
    </p:spTree>
    <p:extLst>
      <p:ext uri="{BB962C8B-B14F-4D97-AF65-F5344CB8AC3E}">
        <p14:creationId xmlns:p14="http://schemas.microsoft.com/office/powerpoint/2010/main" val="111301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09E4-EAF5-48AF-28F1-6572B77AE0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98CD2D-92C2-E803-A96A-BEBF2C11CB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C3D70-4523-F39C-A806-28344344024D}"/>
              </a:ext>
            </a:extLst>
          </p:cNvPr>
          <p:cNvSpPr>
            <a:spLocks noGrp="1"/>
          </p:cNvSpPr>
          <p:nvPr>
            <p:ph type="dt" sz="half" idx="10"/>
          </p:nvPr>
        </p:nvSpPr>
        <p:spPr/>
        <p:txBody>
          <a:bodyPr/>
          <a:lstStyle/>
          <a:p>
            <a:fld id="{FF54235B-1CEF-4D93-8CD7-8E21DD2C84D1}" type="datetimeFigureOut">
              <a:rPr lang="en-US" smtClean="0"/>
              <a:t>9/16/2025</a:t>
            </a:fld>
            <a:endParaRPr lang="en-US"/>
          </a:p>
        </p:txBody>
      </p:sp>
      <p:sp>
        <p:nvSpPr>
          <p:cNvPr id="5" name="Footer Placeholder 4">
            <a:extLst>
              <a:ext uri="{FF2B5EF4-FFF2-40B4-BE49-F238E27FC236}">
                <a16:creationId xmlns:a16="http://schemas.microsoft.com/office/drawing/2014/main" id="{1E03A9D7-82E9-AC1A-7872-CF1D7D525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D155C9-989F-962B-7EDA-14388808B1F9}"/>
              </a:ext>
            </a:extLst>
          </p:cNvPr>
          <p:cNvSpPr>
            <a:spLocks noGrp="1"/>
          </p:cNvSpPr>
          <p:nvPr>
            <p:ph type="sldNum" sz="quarter" idx="12"/>
          </p:nvPr>
        </p:nvSpPr>
        <p:spPr/>
        <p:txBody>
          <a:bodyPr/>
          <a:lstStyle/>
          <a:p>
            <a:fld id="{082DA7DF-1203-46DF-A5A1-819A2DFA0701}" type="slidenum">
              <a:rPr lang="en-US" smtClean="0"/>
              <a:t>‹#›</a:t>
            </a:fld>
            <a:endParaRPr lang="en-US"/>
          </a:p>
        </p:txBody>
      </p:sp>
    </p:spTree>
    <p:extLst>
      <p:ext uri="{BB962C8B-B14F-4D97-AF65-F5344CB8AC3E}">
        <p14:creationId xmlns:p14="http://schemas.microsoft.com/office/powerpoint/2010/main" val="4133062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26B82-7B8C-EB30-7472-11A6CCBDC1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94E5B-F152-BAA4-55B0-8F43DA7F93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CEB9F0-304E-EC48-6B4B-719CBE06EA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353595-AC82-C253-868B-7DCD8EA61379}"/>
              </a:ext>
            </a:extLst>
          </p:cNvPr>
          <p:cNvSpPr>
            <a:spLocks noGrp="1"/>
          </p:cNvSpPr>
          <p:nvPr>
            <p:ph type="dt" sz="half" idx="10"/>
          </p:nvPr>
        </p:nvSpPr>
        <p:spPr/>
        <p:txBody>
          <a:bodyPr/>
          <a:lstStyle/>
          <a:p>
            <a:fld id="{FF54235B-1CEF-4D93-8CD7-8E21DD2C84D1}" type="datetimeFigureOut">
              <a:rPr lang="en-US" smtClean="0"/>
              <a:t>9/16/2025</a:t>
            </a:fld>
            <a:endParaRPr lang="en-US"/>
          </a:p>
        </p:txBody>
      </p:sp>
      <p:sp>
        <p:nvSpPr>
          <p:cNvPr id="6" name="Footer Placeholder 5">
            <a:extLst>
              <a:ext uri="{FF2B5EF4-FFF2-40B4-BE49-F238E27FC236}">
                <a16:creationId xmlns:a16="http://schemas.microsoft.com/office/drawing/2014/main" id="{65D57B50-C7D8-AD81-B4E7-741762C49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97CA4-B07D-2076-0F2D-E0D89550A972}"/>
              </a:ext>
            </a:extLst>
          </p:cNvPr>
          <p:cNvSpPr>
            <a:spLocks noGrp="1"/>
          </p:cNvSpPr>
          <p:nvPr>
            <p:ph type="sldNum" sz="quarter" idx="12"/>
          </p:nvPr>
        </p:nvSpPr>
        <p:spPr/>
        <p:txBody>
          <a:bodyPr/>
          <a:lstStyle/>
          <a:p>
            <a:fld id="{082DA7DF-1203-46DF-A5A1-819A2DFA0701}" type="slidenum">
              <a:rPr lang="en-US" smtClean="0"/>
              <a:t>‹#›</a:t>
            </a:fld>
            <a:endParaRPr lang="en-US"/>
          </a:p>
        </p:txBody>
      </p:sp>
    </p:spTree>
    <p:extLst>
      <p:ext uri="{BB962C8B-B14F-4D97-AF65-F5344CB8AC3E}">
        <p14:creationId xmlns:p14="http://schemas.microsoft.com/office/powerpoint/2010/main" val="47192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8C9E-CFCF-5483-9FC2-6A5F8ADD74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D5E893-2DFC-A42A-5E8B-659C7F45EA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73FF2C-FB20-4C55-CC5F-AA37624EFF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116E99-4224-F3DC-5E20-366DC5D59D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D93524-6376-B2F7-0FAF-261CDA1AE6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AC26AC-0F24-A163-59A0-5FB33728366C}"/>
              </a:ext>
            </a:extLst>
          </p:cNvPr>
          <p:cNvSpPr>
            <a:spLocks noGrp="1"/>
          </p:cNvSpPr>
          <p:nvPr>
            <p:ph type="dt" sz="half" idx="10"/>
          </p:nvPr>
        </p:nvSpPr>
        <p:spPr/>
        <p:txBody>
          <a:bodyPr/>
          <a:lstStyle/>
          <a:p>
            <a:fld id="{FF54235B-1CEF-4D93-8CD7-8E21DD2C84D1}" type="datetimeFigureOut">
              <a:rPr lang="en-US" smtClean="0"/>
              <a:t>9/16/2025</a:t>
            </a:fld>
            <a:endParaRPr lang="en-US"/>
          </a:p>
        </p:txBody>
      </p:sp>
      <p:sp>
        <p:nvSpPr>
          <p:cNvPr id="8" name="Footer Placeholder 7">
            <a:extLst>
              <a:ext uri="{FF2B5EF4-FFF2-40B4-BE49-F238E27FC236}">
                <a16:creationId xmlns:a16="http://schemas.microsoft.com/office/drawing/2014/main" id="{FDE9284D-054F-2D29-5DD5-205D1022D1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C8B866-986B-162E-7D28-DD592AF5863E}"/>
              </a:ext>
            </a:extLst>
          </p:cNvPr>
          <p:cNvSpPr>
            <a:spLocks noGrp="1"/>
          </p:cNvSpPr>
          <p:nvPr>
            <p:ph type="sldNum" sz="quarter" idx="12"/>
          </p:nvPr>
        </p:nvSpPr>
        <p:spPr/>
        <p:txBody>
          <a:bodyPr/>
          <a:lstStyle/>
          <a:p>
            <a:fld id="{082DA7DF-1203-46DF-A5A1-819A2DFA0701}" type="slidenum">
              <a:rPr lang="en-US" smtClean="0"/>
              <a:t>‹#›</a:t>
            </a:fld>
            <a:endParaRPr lang="en-US"/>
          </a:p>
        </p:txBody>
      </p:sp>
    </p:spTree>
    <p:extLst>
      <p:ext uri="{BB962C8B-B14F-4D97-AF65-F5344CB8AC3E}">
        <p14:creationId xmlns:p14="http://schemas.microsoft.com/office/powerpoint/2010/main" val="360802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218C-7B75-7CC9-B585-D9B9F6E7DF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D4C257-DCC3-9799-302B-9A6283CF777C}"/>
              </a:ext>
            </a:extLst>
          </p:cNvPr>
          <p:cNvSpPr>
            <a:spLocks noGrp="1"/>
          </p:cNvSpPr>
          <p:nvPr>
            <p:ph type="dt" sz="half" idx="10"/>
          </p:nvPr>
        </p:nvSpPr>
        <p:spPr/>
        <p:txBody>
          <a:bodyPr/>
          <a:lstStyle/>
          <a:p>
            <a:fld id="{FF54235B-1CEF-4D93-8CD7-8E21DD2C84D1}" type="datetimeFigureOut">
              <a:rPr lang="en-US" smtClean="0"/>
              <a:t>9/16/2025</a:t>
            </a:fld>
            <a:endParaRPr lang="en-US"/>
          </a:p>
        </p:txBody>
      </p:sp>
      <p:sp>
        <p:nvSpPr>
          <p:cNvPr id="4" name="Footer Placeholder 3">
            <a:extLst>
              <a:ext uri="{FF2B5EF4-FFF2-40B4-BE49-F238E27FC236}">
                <a16:creationId xmlns:a16="http://schemas.microsoft.com/office/drawing/2014/main" id="{429573A2-5458-D253-6366-30D16AAAB2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5A5739-AD9C-30BB-91CC-29BD5D7A9257}"/>
              </a:ext>
            </a:extLst>
          </p:cNvPr>
          <p:cNvSpPr>
            <a:spLocks noGrp="1"/>
          </p:cNvSpPr>
          <p:nvPr>
            <p:ph type="sldNum" sz="quarter" idx="12"/>
          </p:nvPr>
        </p:nvSpPr>
        <p:spPr/>
        <p:txBody>
          <a:bodyPr/>
          <a:lstStyle/>
          <a:p>
            <a:fld id="{082DA7DF-1203-46DF-A5A1-819A2DFA0701}" type="slidenum">
              <a:rPr lang="en-US" smtClean="0"/>
              <a:t>‹#›</a:t>
            </a:fld>
            <a:endParaRPr lang="en-US"/>
          </a:p>
        </p:txBody>
      </p:sp>
    </p:spTree>
    <p:extLst>
      <p:ext uri="{BB962C8B-B14F-4D97-AF65-F5344CB8AC3E}">
        <p14:creationId xmlns:p14="http://schemas.microsoft.com/office/powerpoint/2010/main" val="417682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3CC90F-B5D3-0F99-B4D8-8C77A78AFFCB}"/>
              </a:ext>
            </a:extLst>
          </p:cNvPr>
          <p:cNvSpPr>
            <a:spLocks noGrp="1"/>
          </p:cNvSpPr>
          <p:nvPr>
            <p:ph type="dt" sz="half" idx="10"/>
          </p:nvPr>
        </p:nvSpPr>
        <p:spPr/>
        <p:txBody>
          <a:bodyPr/>
          <a:lstStyle/>
          <a:p>
            <a:fld id="{FF54235B-1CEF-4D93-8CD7-8E21DD2C84D1}" type="datetimeFigureOut">
              <a:rPr lang="en-US" smtClean="0"/>
              <a:t>9/16/2025</a:t>
            </a:fld>
            <a:endParaRPr lang="en-US"/>
          </a:p>
        </p:txBody>
      </p:sp>
      <p:sp>
        <p:nvSpPr>
          <p:cNvPr id="3" name="Footer Placeholder 2">
            <a:extLst>
              <a:ext uri="{FF2B5EF4-FFF2-40B4-BE49-F238E27FC236}">
                <a16:creationId xmlns:a16="http://schemas.microsoft.com/office/drawing/2014/main" id="{C138E53E-A182-E5A3-B9E9-814037F323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CDE19F-886C-F70E-91AC-9BE37DB5C7C4}"/>
              </a:ext>
            </a:extLst>
          </p:cNvPr>
          <p:cNvSpPr>
            <a:spLocks noGrp="1"/>
          </p:cNvSpPr>
          <p:nvPr>
            <p:ph type="sldNum" sz="quarter" idx="12"/>
          </p:nvPr>
        </p:nvSpPr>
        <p:spPr/>
        <p:txBody>
          <a:bodyPr/>
          <a:lstStyle/>
          <a:p>
            <a:fld id="{082DA7DF-1203-46DF-A5A1-819A2DFA0701}" type="slidenum">
              <a:rPr lang="en-US" smtClean="0"/>
              <a:t>‹#›</a:t>
            </a:fld>
            <a:endParaRPr lang="en-US"/>
          </a:p>
        </p:txBody>
      </p:sp>
    </p:spTree>
    <p:extLst>
      <p:ext uri="{BB962C8B-B14F-4D97-AF65-F5344CB8AC3E}">
        <p14:creationId xmlns:p14="http://schemas.microsoft.com/office/powerpoint/2010/main" val="297903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16221-F01D-5A40-D89F-14689A0B8D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CFA8F8-1210-89F0-B509-7F124BF66D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C3BBFE-8C0D-5475-F934-C97CA106F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B0621B-17AA-5F1A-0C7A-85CEC743ECFC}"/>
              </a:ext>
            </a:extLst>
          </p:cNvPr>
          <p:cNvSpPr>
            <a:spLocks noGrp="1"/>
          </p:cNvSpPr>
          <p:nvPr>
            <p:ph type="dt" sz="half" idx="10"/>
          </p:nvPr>
        </p:nvSpPr>
        <p:spPr/>
        <p:txBody>
          <a:bodyPr/>
          <a:lstStyle/>
          <a:p>
            <a:fld id="{FF54235B-1CEF-4D93-8CD7-8E21DD2C84D1}" type="datetimeFigureOut">
              <a:rPr lang="en-US" smtClean="0"/>
              <a:t>9/16/2025</a:t>
            </a:fld>
            <a:endParaRPr lang="en-US"/>
          </a:p>
        </p:txBody>
      </p:sp>
      <p:sp>
        <p:nvSpPr>
          <p:cNvPr id="6" name="Footer Placeholder 5">
            <a:extLst>
              <a:ext uri="{FF2B5EF4-FFF2-40B4-BE49-F238E27FC236}">
                <a16:creationId xmlns:a16="http://schemas.microsoft.com/office/drawing/2014/main" id="{6501DEB3-ECCC-A10E-26DD-E659F5710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E7195-A5BC-9D74-4711-734F63516BE4}"/>
              </a:ext>
            </a:extLst>
          </p:cNvPr>
          <p:cNvSpPr>
            <a:spLocks noGrp="1"/>
          </p:cNvSpPr>
          <p:nvPr>
            <p:ph type="sldNum" sz="quarter" idx="12"/>
          </p:nvPr>
        </p:nvSpPr>
        <p:spPr/>
        <p:txBody>
          <a:bodyPr/>
          <a:lstStyle/>
          <a:p>
            <a:fld id="{082DA7DF-1203-46DF-A5A1-819A2DFA0701}" type="slidenum">
              <a:rPr lang="en-US" smtClean="0"/>
              <a:t>‹#›</a:t>
            </a:fld>
            <a:endParaRPr lang="en-US"/>
          </a:p>
        </p:txBody>
      </p:sp>
    </p:spTree>
    <p:extLst>
      <p:ext uri="{BB962C8B-B14F-4D97-AF65-F5344CB8AC3E}">
        <p14:creationId xmlns:p14="http://schemas.microsoft.com/office/powerpoint/2010/main" val="417743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43887-91BB-8ED3-2C95-53980AC242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81D27F-5833-26FC-9209-C4BDADD51D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84F832-F62C-AD0B-09D9-8816967108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C884D1-521B-309C-460C-3110FE622989}"/>
              </a:ext>
            </a:extLst>
          </p:cNvPr>
          <p:cNvSpPr>
            <a:spLocks noGrp="1"/>
          </p:cNvSpPr>
          <p:nvPr>
            <p:ph type="dt" sz="half" idx="10"/>
          </p:nvPr>
        </p:nvSpPr>
        <p:spPr/>
        <p:txBody>
          <a:bodyPr/>
          <a:lstStyle/>
          <a:p>
            <a:fld id="{FF54235B-1CEF-4D93-8CD7-8E21DD2C84D1}" type="datetimeFigureOut">
              <a:rPr lang="en-US" smtClean="0"/>
              <a:t>9/16/2025</a:t>
            </a:fld>
            <a:endParaRPr lang="en-US"/>
          </a:p>
        </p:txBody>
      </p:sp>
      <p:sp>
        <p:nvSpPr>
          <p:cNvPr id="6" name="Footer Placeholder 5">
            <a:extLst>
              <a:ext uri="{FF2B5EF4-FFF2-40B4-BE49-F238E27FC236}">
                <a16:creationId xmlns:a16="http://schemas.microsoft.com/office/drawing/2014/main" id="{ED2F3558-A839-04AA-13B9-DB50AC3F9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5E0B29-A77E-CCFE-4962-3E348200772E}"/>
              </a:ext>
            </a:extLst>
          </p:cNvPr>
          <p:cNvSpPr>
            <a:spLocks noGrp="1"/>
          </p:cNvSpPr>
          <p:nvPr>
            <p:ph type="sldNum" sz="quarter" idx="12"/>
          </p:nvPr>
        </p:nvSpPr>
        <p:spPr/>
        <p:txBody>
          <a:bodyPr/>
          <a:lstStyle/>
          <a:p>
            <a:fld id="{082DA7DF-1203-46DF-A5A1-819A2DFA0701}" type="slidenum">
              <a:rPr lang="en-US" smtClean="0"/>
              <a:t>‹#›</a:t>
            </a:fld>
            <a:endParaRPr lang="en-US"/>
          </a:p>
        </p:txBody>
      </p:sp>
    </p:spTree>
    <p:extLst>
      <p:ext uri="{BB962C8B-B14F-4D97-AF65-F5344CB8AC3E}">
        <p14:creationId xmlns:p14="http://schemas.microsoft.com/office/powerpoint/2010/main" val="418934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846184-4116-E49B-DF92-317257AB85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668C6A-5121-1742-A27C-BA8BCA4986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CB7AE-7FFD-C032-2286-79A9711A5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54235B-1CEF-4D93-8CD7-8E21DD2C84D1}" type="datetimeFigureOut">
              <a:rPr lang="en-US" smtClean="0"/>
              <a:t>9/16/2025</a:t>
            </a:fld>
            <a:endParaRPr lang="en-US"/>
          </a:p>
        </p:txBody>
      </p:sp>
      <p:sp>
        <p:nvSpPr>
          <p:cNvPr id="5" name="Footer Placeholder 4">
            <a:extLst>
              <a:ext uri="{FF2B5EF4-FFF2-40B4-BE49-F238E27FC236}">
                <a16:creationId xmlns:a16="http://schemas.microsoft.com/office/drawing/2014/main" id="{1582BFAE-ADAF-B7F0-B6C2-D6F7BBD603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F4B792B-4EB7-1E64-A13C-C9D3FFAE64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2DA7DF-1203-46DF-A5A1-819A2DFA0701}" type="slidenum">
              <a:rPr lang="en-US" smtClean="0"/>
              <a:t>‹#›</a:t>
            </a:fld>
            <a:endParaRPr lang="en-US"/>
          </a:p>
        </p:txBody>
      </p:sp>
    </p:spTree>
    <p:extLst>
      <p:ext uri="{BB962C8B-B14F-4D97-AF65-F5344CB8AC3E}">
        <p14:creationId xmlns:p14="http://schemas.microsoft.com/office/powerpoint/2010/main" val="2854888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70.wmf"/><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oleObject" Target="../embeddings/oleObject21.bin"/><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69.wmf"/><Relationship Id="rId5" Type="http://schemas.openxmlformats.org/officeDocument/2006/relationships/image" Target="../media/image65.png"/><Relationship Id="rId15" Type="http://schemas.openxmlformats.org/officeDocument/2006/relationships/image" Target="../media/image71.wmf"/><Relationship Id="rId10" Type="http://schemas.openxmlformats.org/officeDocument/2006/relationships/oleObject" Target="../embeddings/oleObject20.bin"/><Relationship Id="rId4" Type="http://schemas.openxmlformats.org/officeDocument/2006/relationships/image" Target="../media/image64.png"/><Relationship Id="rId9" Type="http://schemas.openxmlformats.org/officeDocument/2006/relationships/image" Target="../media/image68.wmf"/><Relationship Id="rId14" Type="http://schemas.openxmlformats.org/officeDocument/2006/relationships/oleObject" Target="../embeddings/oleObject22.bin"/></Relationships>
</file>

<file path=ppt/slides/_rels/slide1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1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7.jpg"/></Relationships>
</file>

<file path=ppt/slides/_rels/slide1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jp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3.wmf"/><Relationship Id="rId18" Type="http://schemas.openxmlformats.org/officeDocument/2006/relationships/oleObject" Target="../embeddings/oleObject9.bin"/><Relationship Id="rId26" Type="http://schemas.openxmlformats.org/officeDocument/2006/relationships/oleObject" Target="../embeddings/oleObject13.bin"/><Relationship Id="rId3" Type="http://schemas.openxmlformats.org/officeDocument/2006/relationships/image" Target="../media/image28.wmf"/><Relationship Id="rId21" Type="http://schemas.openxmlformats.org/officeDocument/2006/relationships/image" Target="../media/image37.wmf"/><Relationship Id="rId7" Type="http://schemas.openxmlformats.org/officeDocument/2006/relationships/image" Target="../media/image30.wmf"/><Relationship Id="rId12" Type="http://schemas.openxmlformats.org/officeDocument/2006/relationships/oleObject" Target="../embeddings/oleObject6.bin"/><Relationship Id="rId17" Type="http://schemas.openxmlformats.org/officeDocument/2006/relationships/image" Target="../media/image35.wmf"/><Relationship Id="rId25" Type="http://schemas.openxmlformats.org/officeDocument/2006/relationships/image" Target="../media/image39.wmf"/><Relationship Id="rId2" Type="http://schemas.openxmlformats.org/officeDocument/2006/relationships/oleObject" Target="../embeddings/oleObject1.bin"/><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32.wmf"/><Relationship Id="rId24" Type="http://schemas.openxmlformats.org/officeDocument/2006/relationships/oleObject" Target="../embeddings/oleObject12.bin"/><Relationship Id="rId5" Type="http://schemas.openxmlformats.org/officeDocument/2006/relationships/image" Target="../media/image29.wmf"/><Relationship Id="rId15" Type="http://schemas.openxmlformats.org/officeDocument/2006/relationships/image" Target="../media/image34.wmf"/><Relationship Id="rId23" Type="http://schemas.openxmlformats.org/officeDocument/2006/relationships/image" Target="../media/image38.emf"/><Relationship Id="rId10" Type="http://schemas.openxmlformats.org/officeDocument/2006/relationships/oleObject" Target="../embeddings/oleObject5.bin"/><Relationship Id="rId19" Type="http://schemas.openxmlformats.org/officeDocument/2006/relationships/image" Target="../media/image36.wmf"/><Relationship Id="rId4" Type="http://schemas.openxmlformats.org/officeDocument/2006/relationships/oleObject" Target="../embeddings/oleObject2.bin"/><Relationship Id="rId9" Type="http://schemas.openxmlformats.org/officeDocument/2006/relationships/image" Target="../media/image31.wmf"/><Relationship Id="rId14" Type="http://schemas.openxmlformats.org/officeDocument/2006/relationships/oleObject" Target="../embeddings/oleObject7.bin"/><Relationship Id="rId22" Type="http://schemas.openxmlformats.org/officeDocument/2006/relationships/oleObject" Target="../embeddings/oleObject11.bin"/><Relationship Id="rId27" Type="http://schemas.openxmlformats.org/officeDocument/2006/relationships/image" Target="../media/image40.wmf"/></Relationships>
</file>

<file path=ppt/slides/_rels/slide9.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4.bin"/><Relationship Id="rId7" Type="http://schemas.openxmlformats.org/officeDocument/2006/relationships/oleObject" Target="../embeddings/oleObject15.bin"/><Relationship Id="rId12" Type="http://schemas.openxmlformats.org/officeDocument/2006/relationships/image" Target="../media/image47.wmf"/><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oleObject" Target="../embeddings/oleObject17.bin"/><Relationship Id="rId5" Type="http://schemas.openxmlformats.org/officeDocument/2006/relationships/image" Target="../media/image43.png"/><Relationship Id="rId10" Type="http://schemas.openxmlformats.org/officeDocument/2006/relationships/image" Target="../media/image46.wmf"/><Relationship Id="rId4" Type="http://schemas.openxmlformats.org/officeDocument/2006/relationships/image" Target="../media/image42.wmf"/><Relationship Id="rId9"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467442-5A06-8AA3-F232-990385FDCD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3139" y="827903"/>
            <a:ext cx="7444397" cy="4843849"/>
          </a:xfrm>
          <a:prstGeom prst="rect">
            <a:avLst/>
          </a:prstGeom>
        </p:spPr>
      </p:pic>
    </p:spTree>
    <p:extLst>
      <p:ext uri="{BB962C8B-B14F-4D97-AF65-F5344CB8AC3E}">
        <p14:creationId xmlns:p14="http://schemas.microsoft.com/office/powerpoint/2010/main" val="1085782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2914A-B0E2-DB41-BD81-33AEB1F3D9E9}"/>
              </a:ext>
            </a:extLst>
          </p:cNvPr>
          <p:cNvSpPr>
            <a:spLocks noGrp="1"/>
          </p:cNvSpPr>
          <p:nvPr>
            <p:ph type="title"/>
          </p:nvPr>
        </p:nvSpPr>
        <p:spPr>
          <a:xfrm>
            <a:off x="1190367" y="93276"/>
            <a:ext cx="10515600" cy="1325563"/>
          </a:xfrm>
        </p:spPr>
        <p:txBody>
          <a:bodyPr/>
          <a:lstStyle/>
          <a:p>
            <a:pPr algn="r" rtl="1"/>
            <a:r>
              <a:rPr lang="fa-IR" dirty="0">
                <a:cs typeface="B Nazanin" panose="00000400000000000000" pitchFamily="2" charset="-78"/>
              </a:rPr>
              <a:t>حالت های کوانتومی</a:t>
            </a:r>
            <a:endParaRPr lang="en-US" dirty="0">
              <a:cs typeface="B Nazanin" panose="00000400000000000000" pitchFamily="2" charset="-78"/>
            </a:endParaRPr>
          </a:p>
        </p:txBody>
      </p:sp>
      <p:pic>
        <p:nvPicPr>
          <p:cNvPr id="4" name="Picture 3">
            <a:extLst>
              <a:ext uri="{FF2B5EF4-FFF2-40B4-BE49-F238E27FC236}">
                <a16:creationId xmlns:a16="http://schemas.microsoft.com/office/drawing/2014/main" id="{FF2C3562-6266-2F5A-D9F1-02FA9CDD085B}"/>
              </a:ext>
            </a:extLst>
          </p:cNvPr>
          <p:cNvPicPr>
            <a:picLocks noChangeAspect="1"/>
          </p:cNvPicPr>
          <p:nvPr/>
        </p:nvPicPr>
        <p:blipFill>
          <a:blip r:embed="rId2"/>
          <a:stretch>
            <a:fillRect/>
          </a:stretch>
        </p:blipFill>
        <p:spPr>
          <a:xfrm>
            <a:off x="2043656" y="4417541"/>
            <a:ext cx="7597418" cy="1959400"/>
          </a:xfrm>
          <a:prstGeom prst="rect">
            <a:avLst/>
          </a:prstGeom>
        </p:spPr>
      </p:pic>
      <p:pic>
        <p:nvPicPr>
          <p:cNvPr id="6" name="Picture 5">
            <a:extLst>
              <a:ext uri="{FF2B5EF4-FFF2-40B4-BE49-F238E27FC236}">
                <a16:creationId xmlns:a16="http://schemas.microsoft.com/office/drawing/2014/main" id="{034867E6-DCA5-8F04-B042-AC571243D6D7}"/>
              </a:ext>
            </a:extLst>
          </p:cNvPr>
          <p:cNvPicPr>
            <a:picLocks noChangeAspect="1"/>
          </p:cNvPicPr>
          <p:nvPr/>
        </p:nvPicPr>
        <p:blipFill>
          <a:blip r:embed="rId3"/>
          <a:srcRect l="3467" t="53339" r="7132" b="1"/>
          <a:stretch>
            <a:fillRect/>
          </a:stretch>
        </p:blipFill>
        <p:spPr>
          <a:xfrm>
            <a:off x="2406633" y="1012867"/>
            <a:ext cx="6261977" cy="1655098"/>
          </a:xfrm>
          <a:prstGeom prst="rect">
            <a:avLst/>
          </a:prstGeom>
        </p:spPr>
      </p:pic>
      <p:graphicFrame>
        <p:nvGraphicFramePr>
          <p:cNvPr id="3" name="Object 2">
            <a:extLst>
              <a:ext uri="{FF2B5EF4-FFF2-40B4-BE49-F238E27FC236}">
                <a16:creationId xmlns:a16="http://schemas.microsoft.com/office/drawing/2014/main" id="{A3C666A3-46DB-86ED-6588-27E1286CF671}"/>
              </a:ext>
            </a:extLst>
          </p:cNvPr>
          <p:cNvGraphicFramePr>
            <a:graphicFrameLocks noChangeAspect="1"/>
          </p:cNvGraphicFramePr>
          <p:nvPr>
            <p:extLst>
              <p:ext uri="{D42A27DB-BD31-4B8C-83A1-F6EECF244321}">
                <p14:modId xmlns:p14="http://schemas.microsoft.com/office/powerpoint/2010/main" val="788114750"/>
              </p:ext>
            </p:extLst>
          </p:nvPr>
        </p:nvGraphicFramePr>
        <p:xfrm>
          <a:off x="3034186" y="2878191"/>
          <a:ext cx="2748776" cy="664562"/>
        </p:xfrm>
        <a:graphic>
          <a:graphicData uri="http://schemas.openxmlformats.org/presentationml/2006/ole">
            <mc:AlternateContent xmlns:mc="http://schemas.openxmlformats.org/markup-compatibility/2006">
              <mc:Choice xmlns:v="urn:schemas-microsoft-com:vml" Requires="v">
                <p:oleObj name="Equation" r:id="rId4" imgW="2121577" imgH="512293" progId="Equation.DSMT4">
                  <p:embed/>
                </p:oleObj>
              </mc:Choice>
              <mc:Fallback>
                <p:oleObj name="Equation" r:id="rId4" imgW="2121577" imgH="512293" progId="Equation.DSMT4">
                  <p:embed/>
                  <p:pic>
                    <p:nvPicPr>
                      <p:cNvPr id="0" name=""/>
                      <p:cNvPicPr/>
                      <p:nvPr/>
                    </p:nvPicPr>
                    <p:blipFill>
                      <a:blip r:embed="rId5"/>
                      <a:stretch>
                        <a:fillRect/>
                      </a:stretch>
                    </p:blipFill>
                    <p:spPr>
                      <a:xfrm>
                        <a:off x="3034186" y="2878191"/>
                        <a:ext cx="2748776" cy="66456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53E0503B-16F9-7B77-8427-F6356C20B01A}"/>
              </a:ext>
            </a:extLst>
          </p:cNvPr>
          <p:cNvSpPr txBox="1"/>
          <p:nvPr/>
        </p:nvSpPr>
        <p:spPr>
          <a:xfrm>
            <a:off x="8087497" y="3917092"/>
            <a:ext cx="3447535" cy="461665"/>
          </a:xfrm>
          <a:prstGeom prst="rect">
            <a:avLst/>
          </a:prstGeom>
          <a:noFill/>
        </p:spPr>
        <p:txBody>
          <a:bodyPr wrap="square" rtlCol="0">
            <a:spAutoFit/>
          </a:bodyPr>
          <a:lstStyle/>
          <a:p>
            <a:pPr algn="r" rtl="1"/>
            <a:r>
              <a:rPr lang="fa-IR" sz="2400" dirty="0">
                <a:solidFill>
                  <a:schemeClr val="tx2">
                    <a:lumMod val="75000"/>
                    <a:lumOff val="25000"/>
                  </a:schemeClr>
                </a:solidFill>
                <a:cs typeface="B Nazanin" panose="00000400000000000000" pitchFamily="2" charset="-78"/>
              </a:rPr>
              <a:t>میدان الکترومغناطیسی کلاسیکی</a:t>
            </a:r>
            <a:endParaRPr lang="en-US" sz="2400" dirty="0">
              <a:solidFill>
                <a:schemeClr val="tx2">
                  <a:lumMod val="75000"/>
                  <a:lumOff val="25000"/>
                </a:schemeClr>
              </a:solidFill>
              <a:cs typeface="B Nazanin" panose="00000400000000000000" pitchFamily="2" charset="-78"/>
            </a:endParaRPr>
          </a:p>
        </p:txBody>
      </p:sp>
      <p:pic>
        <p:nvPicPr>
          <p:cNvPr id="9" name="Picture 8">
            <a:extLst>
              <a:ext uri="{FF2B5EF4-FFF2-40B4-BE49-F238E27FC236}">
                <a16:creationId xmlns:a16="http://schemas.microsoft.com/office/drawing/2014/main" id="{F225B946-3D2F-647B-BE87-37AE961FB36E}"/>
              </a:ext>
            </a:extLst>
          </p:cNvPr>
          <p:cNvPicPr>
            <a:picLocks noChangeAspect="1"/>
          </p:cNvPicPr>
          <p:nvPr/>
        </p:nvPicPr>
        <p:blipFill>
          <a:blip r:embed="rId6"/>
          <a:stretch>
            <a:fillRect/>
          </a:stretch>
        </p:blipFill>
        <p:spPr>
          <a:xfrm>
            <a:off x="6409037" y="2735535"/>
            <a:ext cx="2629931" cy="893666"/>
          </a:xfrm>
          <a:prstGeom prst="rect">
            <a:avLst/>
          </a:prstGeom>
        </p:spPr>
      </p:pic>
    </p:spTree>
    <p:extLst>
      <p:ext uri="{BB962C8B-B14F-4D97-AF65-F5344CB8AC3E}">
        <p14:creationId xmlns:p14="http://schemas.microsoft.com/office/powerpoint/2010/main" val="331700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21AAF4-24B7-BB05-313B-FBF8063E403C}"/>
              </a:ext>
            </a:extLst>
          </p:cNvPr>
          <p:cNvPicPr>
            <a:picLocks noChangeAspect="1"/>
          </p:cNvPicPr>
          <p:nvPr/>
        </p:nvPicPr>
        <p:blipFill>
          <a:blip r:embed="rId2"/>
          <a:srcRect l="47694"/>
          <a:stretch>
            <a:fillRect/>
          </a:stretch>
        </p:blipFill>
        <p:spPr>
          <a:xfrm>
            <a:off x="8993755" y="992724"/>
            <a:ext cx="2951110" cy="2065573"/>
          </a:xfrm>
          <a:prstGeom prst="rect">
            <a:avLst/>
          </a:prstGeom>
        </p:spPr>
      </p:pic>
      <p:grpSp>
        <p:nvGrpSpPr>
          <p:cNvPr id="7" name="Group 6">
            <a:extLst>
              <a:ext uri="{FF2B5EF4-FFF2-40B4-BE49-F238E27FC236}">
                <a16:creationId xmlns:a16="http://schemas.microsoft.com/office/drawing/2014/main" id="{90786057-87C1-1B51-6AA5-F40F8BC2680E}"/>
              </a:ext>
            </a:extLst>
          </p:cNvPr>
          <p:cNvGrpSpPr/>
          <p:nvPr/>
        </p:nvGrpSpPr>
        <p:grpSpPr>
          <a:xfrm>
            <a:off x="247135" y="908297"/>
            <a:ext cx="3008974" cy="1960003"/>
            <a:chOff x="965779" y="1179285"/>
            <a:chExt cx="2438611" cy="1546837"/>
          </a:xfrm>
        </p:grpSpPr>
        <p:pic>
          <p:nvPicPr>
            <p:cNvPr id="3" name="Picture 2">
              <a:extLst>
                <a:ext uri="{FF2B5EF4-FFF2-40B4-BE49-F238E27FC236}">
                  <a16:creationId xmlns:a16="http://schemas.microsoft.com/office/drawing/2014/main" id="{8A513B81-A77C-4D39-1297-407087AEF75C}"/>
                </a:ext>
              </a:extLst>
            </p:cNvPr>
            <p:cNvPicPr>
              <a:picLocks noChangeAspect="1"/>
            </p:cNvPicPr>
            <p:nvPr/>
          </p:nvPicPr>
          <p:blipFill>
            <a:blip r:embed="rId3"/>
            <a:stretch>
              <a:fillRect/>
            </a:stretch>
          </p:blipFill>
          <p:spPr>
            <a:xfrm>
              <a:off x="1518083" y="1179285"/>
              <a:ext cx="1074513" cy="285775"/>
            </a:xfrm>
            <a:prstGeom prst="rect">
              <a:avLst/>
            </a:prstGeom>
          </p:spPr>
        </p:pic>
        <p:pic>
          <p:nvPicPr>
            <p:cNvPr id="4" name="Picture 3">
              <a:extLst>
                <a:ext uri="{FF2B5EF4-FFF2-40B4-BE49-F238E27FC236}">
                  <a16:creationId xmlns:a16="http://schemas.microsoft.com/office/drawing/2014/main" id="{9C074C1D-2361-0C95-996D-22895CD72C64}"/>
                </a:ext>
              </a:extLst>
            </p:cNvPr>
            <p:cNvPicPr>
              <a:picLocks noChangeAspect="1"/>
            </p:cNvPicPr>
            <p:nvPr/>
          </p:nvPicPr>
          <p:blipFill>
            <a:blip r:embed="rId4"/>
            <a:stretch>
              <a:fillRect/>
            </a:stretch>
          </p:blipFill>
          <p:spPr>
            <a:xfrm>
              <a:off x="965779" y="1644694"/>
              <a:ext cx="2438611" cy="560119"/>
            </a:xfrm>
            <a:prstGeom prst="rect">
              <a:avLst/>
            </a:prstGeom>
          </p:spPr>
        </p:pic>
        <p:pic>
          <p:nvPicPr>
            <p:cNvPr id="5" name="Picture 4">
              <a:extLst>
                <a:ext uri="{FF2B5EF4-FFF2-40B4-BE49-F238E27FC236}">
                  <a16:creationId xmlns:a16="http://schemas.microsoft.com/office/drawing/2014/main" id="{E516C739-C378-8A73-5FFC-6C441D1C54D3}"/>
                </a:ext>
              </a:extLst>
            </p:cNvPr>
            <p:cNvPicPr>
              <a:picLocks noChangeAspect="1"/>
            </p:cNvPicPr>
            <p:nvPr/>
          </p:nvPicPr>
          <p:blipFill>
            <a:blip r:embed="rId5"/>
            <a:srcRect l="2399" t="18877"/>
            <a:stretch>
              <a:fillRect/>
            </a:stretch>
          </p:blipFill>
          <p:spPr>
            <a:xfrm>
              <a:off x="1575134" y="2370652"/>
              <a:ext cx="1078484" cy="355470"/>
            </a:xfrm>
            <a:prstGeom prst="rect">
              <a:avLst/>
            </a:prstGeom>
          </p:spPr>
        </p:pic>
      </p:grpSp>
      <p:pic>
        <p:nvPicPr>
          <p:cNvPr id="6" name="Picture 5">
            <a:extLst>
              <a:ext uri="{FF2B5EF4-FFF2-40B4-BE49-F238E27FC236}">
                <a16:creationId xmlns:a16="http://schemas.microsoft.com/office/drawing/2014/main" id="{C4B67CBB-042D-6425-0E88-90C19EDEFB3F}"/>
              </a:ext>
            </a:extLst>
          </p:cNvPr>
          <p:cNvPicPr>
            <a:picLocks noChangeAspect="1"/>
          </p:cNvPicPr>
          <p:nvPr/>
        </p:nvPicPr>
        <p:blipFill>
          <a:blip r:embed="rId6"/>
          <a:stretch>
            <a:fillRect/>
          </a:stretch>
        </p:blipFill>
        <p:spPr>
          <a:xfrm>
            <a:off x="3518815" y="992724"/>
            <a:ext cx="2806753" cy="2217100"/>
          </a:xfrm>
          <a:prstGeom prst="rect">
            <a:avLst/>
          </a:prstGeom>
        </p:spPr>
      </p:pic>
      <p:sp>
        <p:nvSpPr>
          <p:cNvPr id="11" name="Title 1">
            <a:extLst>
              <a:ext uri="{FF2B5EF4-FFF2-40B4-BE49-F238E27FC236}">
                <a16:creationId xmlns:a16="http://schemas.microsoft.com/office/drawing/2014/main" id="{6DF53A4A-B3F1-0F04-70AF-C648C1667078}"/>
              </a:ext>
            </a:extLst>
          </p:cNvPr>
          <p:cNvSpPr>
            <a:spLocks noGrp="1"/>
          </p:cNvSpPr>
          <p:nvPr>
            <p:ph type="title"/>
          </p:nvPr>
        </p:nvSpPr>
        <p:spPr>
          <a:xfrm>
            <a:off x="1221260" y="155456"/>
            <a:ext cx="10515600" cy="1325563"/>
          </a:xfrm>
        </p:spPr>
        <p:txBody>
          <a:bodyPr/>
          <a:lstStyle/>
          <a:p>
            <a:pPr algn="r" rtl="1"/>
            <a:r>
              <a:rPr lang="fa-IR" b="1" dirty="0">
                <a:solidFill>
                  <a:schemeClr val="tx2">
                    <a:lumMod val="75000"/>
                    <a:lumOff val="25000"/>
                  </a:schemeClr>
                </a:solidFill>
                <a:cs typeface="B Nazanin" panose="00000400000000000000" pitchFamily="2" charset="-78"/>
              </a:rPr>
              <a:t>حالت های همدوس</a:t>
            </a:r>
            <a:br>
              <a:rPr lang="en-US" b="1" dirty="0">
                <a:solidFill>
                  <a:schemeClr val="tx2">
                    <a:lumMod val="75000"/>
                    <a:lumOff val="25000"/>
                  </a:schemeClr>
                </a:solidFill>
              </a:rPr>
            </a:br>
            <a:endParaRPr lang="en-US" dirty="0"/>
          </a:p>
        </p:txBody>
      </p:sp>
      <p:pic>
        <p:nvPicPr>
          <p:cNvPr id="12" name="Picture 11">
            <a:extLst>
              <a:ext uri="{FF2B5EF4-FFF2-40B4-BE49-F238E27FC236}">
                <a16:creationId xmlns:a16="http://schemas.microsoft.com/office/drawing/2014/main" id="{138136B1-824A-5485-A125-A9B63F28E5B7}"/>
              </a:ext>
            </a:extLst>
          </p:cNvPr>
          <p:cNvPicPr>
            <a:picLocks noChangeAspect="1"/>
          </p:cNvPicPr>
          <p:nvPr/>
        </p:nvPicPr>
        <p:blipFill>
          <a:blip r:embed="rId7"/>
          <a:stretch>
            <a:fillRect/>
          </a:stretch>
        </p:blipFill>
        <p:spPr>
          <a:xfrm>
            <a:off x="6418015" y="992724"/>
            <a:ext cx="2831207" cy="2269460"/>
          </a:xfrm>
          <a:prstGeom prst="rect">
            <a:avLst/>
          </a:prstGeom>
        </p:spPr>
      </p:pic>
      <p:pic>
        <p:nvPicPr>
          <p:cNvPr id="13" name="Picture 12">
            <a:extLst>
              <a:ext uri="{FF2B5EF4-FFF2-40B4-BE49-F238E27FC236}">
                <a16:creationId xmlns:a16="http://schemas.microsoft.com/office/drawing/2014/main" id="{CE1A5871-BB96-038F-96C7-56C509F3C234}"/>
              </a:ext>
            </a:extLst>
          </p:cNvPr>
          <p:cNvPicPr>
            <a:picLocks noChangeAspect="1"/>
          </p:cNvPicPr>
          <p:nvPr/>
        </p:nvPicPr>
        <p:blipFill>
          <a:blip r:embed="rId8"/>
          <a:stretch>
            <a:fillRect/>
          </a:stretch>
        </p:blipFill>
        <p:spPr>
          <a:xfrm>
            <a:off x="704335" y="3566174"/>
            <a:ext cx="2889704" cy="2473588"/>
          </a:xfrm>
          <a:prstGeom prst="rect">
            <a:avLst/>
          </a:prstGeom>
        </p:spPr>
      </p:pic>
      <p:grpSp>
        <p:nvGrpSpPr>
          <p:cNvPr id="16" name="Group 15">
            <a:extLst>
              <a:ext uri="{FF2B5EF4-FFF2-40B4-BE49-F238E27FC236}">
                <a16:creationId xmlns:a16="http://schemas.microsoft.com/office/drawing/2014/main" id="{5EEFB1B9-45FD-684A-27F7-A0BE018975BE}"/>
              </a:ext>
            </a:extLst>
          </p:cNvPr>
          <p:cNvGrpSpPr/>
          <p:nvPr/>
        </p:nvGrpSpPr>
        <p:grpSpPr>
          <a:xfrm>
            <a:off x="3682315" y="4099452"/>
            <a:ext cx="3935626" cy="2014151"/>
            <a:chOff x="4149671" y="4390030"/>
            <a:chExt cx="3200677" cy="1277538"/>
          </a:xfrm>
        </p:grpSpPr>
        <p:pic>
          <p:nvPicPr>
            <p:cNvPr id="14" name="Picture 13">
              <a:extLst>
                <a:ext uri="{FF2B5EF4-FFF2-40B4-BE49-F238E27FC236}">
                  <a16:creationId xmlns:a16="http://schemas.microsoft.com/office/drawing/2014/main" id="{3D2B61B1-4356-28D0-F6D7-3A65BD6CAE14}"/>
                </a:ext>
              </a:extLst>
            </p:cNvPr>
            <p:cNvPicPr>
              <a:picLocks noChangeAspect="1"/>
            </p:cNvPicPr>
            <p:nvPr/>
          </p:nvPicPr>
          <p:blipFill>
            <a:blip r:embed="rId9"/>
            <a:stretch>
              <a:fillRect/>
            </a:stretch>
          </p:blipFill>
          <p:spPr>
            <a:xfrm>
              <a:off x="4400442" y="5126501"/>
              <a:ext cx="2476715" cy="541067"/>
            </a:xfrm>
            <a:prstGeom prst="rect">
              <a:avLst/>
            </a:prstGeom>
          </p:spPr>
        </p:pic>
        <p:pic>
          <p:nvPicPr>
            <p:cNvPr id="15" name="Picture 14">
              <a:extLst>
                <a:ext uri="{FF2B5EF4-FFF2-40B4-BE49-F238E27FC236}">
                  <a16:creationId xmlns:a16="http://schemas.microsoft.com/office/drawing/2014/main" id="{5CDC7DA8-A52C-6CED-74EB-53CFD378B4E6}"/>
                </a:ext>
              </a:extLst>
            </p:cNvPr>
            <p:cNvPicPr>
              <a:picLocks noChangeAspect="1"/>
            </p:cNvPicPr>
            <p:nvPr/>
          </p:nvPicPr>
          <p:blipFill>
            <a:blip r:embed="rId10"/>
            <a:stretch>
              <a:fillRect/>
            </a:stretch>
          </p:blipFill>
          <p:spPr>
            <a:xfrm>
              <a:off x="4149671" y="4390030"/>
              <a:ext cx="3200677" cy="388654"/>
            </a:xfrm>
            <a:prstGeom prst="rect">
              <a:avLst/>
            </a:prstGeom>
          </p:spPr>
        </p:pic>
      </p:grpSp>
      <p:sp>
        <p:nvSpPr>
          <p:cNvPr id="17" name="Arrow: Right 16">
            <a:extLst>
              <a:ext uri="{FF2B5EF4-FFF2-40B4-BE49-F238E27FC236}">
                <a16:creationId xmlns:a16="http://schemas.microsoft.com/office/drawing/2014/main" id="{454CE1E3-9537-F9EA-DE70-90F671DFF90A}"/>
              </a:ext>
            </a:extLst>
          </p:cNvPr>
          <p:cNvSpPr/>
          <p:nvPr/>
        </p:nvSpPr>
        <p:spPr>
          <a:xfrm>
            <a:off x="7871255" y="4634435"/>
            <a:ext cx="1037967" cy="6734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43A5D69-71EC-A1C8-CAD3-48105A431B9A}"/>
              </a:ext>
            </a:extLst>
          </p:cNvPr>
          <p:cNvPicPr>
            <a:picLocks noChangeAspect="1"/>
          </p:cNvPicPr>
          <p:nvPr/>
        </p:nvPicPr>
        <p:blipFill>
          <a:blip r:embed="rId11"/>
          <a:stretch>
            <a:fillRect/>
          </a:stretch>
        </p:blipFill>
        <p:spPr>
          <a:xfrm>
            <a:off x="9576757" y="4433303"/>
            <a:ext cx="1358973" cy="756897"/>
          </a:xfrm>
          <a:prstGeom prst="rect">
            <a:avLst/>
          </a:prstGeom>
        </p:spPr>
      </p:pic>
    </p:spTree>
    <p:extLst>
      <p:ext uri="{BB962C8B-B14F-4D97-AF65-F5344CB8AC3E}">
        <p14:creationId xmlns:p14="http://schemas.microsoft.com/office/powerpoint/2010/main" val="1455243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50EA-E9DC-BC37-347B-68351424767B}"/>
              </a:ext>
            </a:extLst>
          </p:cNvPr>
          <p:cNvSpPr>
            <a:spLocks noGrp="1"/>
          </p:cNvSpPr>
          <p:nvPr>
            <p:ph type="title"/>
          </p:nvPr>
        </p:nvSpPr>
        <p:spPr>
          <a:xfrm>
            <a:off x="1266261" y="59012"/>
            <a:ext cx="10515600" cy="1325563"/>
          </a:xfrm>
        </p:spPr>
        <p:txBody>
          <a:bodyPr/>
          <a:lstStyle/>
          <a:p>
            <a:pPr algn="r" rtl="1"/>
            <a:r>
              <a:rPr lang="fa-IR" b="1" dirty="0">
                <a:solidFill>
                  <a:schemeClr val="tx2">
                    <a:lumMod val="75000"/>
                    <a:lumOff val="25000"/>
                  </a:schemeClr>
                </a:solidFill>
                <a:cs typeface="B Nazanin" panose="00000400000000000000" pitchFamily="2" charset="-78"/>
              </a:rPr>
              <a:t>حالت های چلانده</a:t>
            </a:r>
            <a:br>
              <a:rPr lang="en-US" b="1" dirty="0">
                <a:solidFill>
                  <a:schemeClr val="tx2">
                    <a:lumMod val="75000"/>
                    <a:lumOff val="25000"/>
                  </a:schemeClr>
                </a:solidFill>
              </a:rPr>
            </a:br>
            <a:endParaRPr lang="en-US" dirty="0"/>
          </a:p>
        </p:txBody>
      </p:sp>
      <p:sp>
        <p:nvSpPr>
          <p:cNvPr id="10" name="TextBox 9">
            <a:extLst>
              <a:ext uri="{FF2B5EF4-FFF2-40B4-BE49-F238E27FC236}">
                <a16:creationId xmlns:a16="http://schemas.microsoft.com/office/drawing/2014/main" id="{B1CDF4FA-793C-7744-F5D4-0F07E859D4C0}"/>
              </a:ext>
            </a:extLst>
          </p:cNvPr>
          <p:cNvSpPr txBox="1"/>
          <p:nvPr/>
        </p:nvSpPr>
        <p:spPr>
          <a:xfrm>
            <a:off x="5432127" y="3988999"/>
            <a:ext cx="6094970" cy="461665"/>
          </a:xfrm>
          <a:prstGeom prst="rect">
            <a:avLst/>
          </a:prstGeom>
          <a:noFill/>
        </p:spPr>
        <p:txBody>
          <a:bodyPr wrap="square">
            <a:spAutoFit/>
          </a:bodyPr>
          <a:lstStyle/>
          <a:p>
            <a:pPr algn="r" rtl="1"/>
            <a:endParaRPr lang="en-US" sz="2400" b="1" dirty="0">
              <a:solidFill>
                <a:schemeClr val="tx2">
                  <a:lumMod val="75000"/>
                  <a:lumOff val="25000"/>
                </a:schemeClr>
              </a:solidFill>
            </a:endParaRPr>
          </a:p>
        </p:txBody>
      </p:sp>
      <p:grpSp>
        <p:nvGrpSpPr>
          <p:cNvPr id="24" name="Group 23">
            <a:extLst>
              <a:ext uri="{FF2B5EF4-FFF2-40B4-BE49-F238E27FC236}">
                <a16:creationId xmlns:a16="http://schemas.microsoft.com/office/drawing/2014/main" id="{3BC06A38-4E36-A4C5-9649-479DA1E79940}"/>
              </a:ext>
            </a:extLst>
          </p:cNvPr>
          <p:cNvGrpSpPr/>
          <p:nvPr/>
        </p:nvGrpSpPr>
        <p:grpSpPr>
          <a:xfrm>
            <a:off x="1884368" y="2222877"/>
            <a:ext cx="7897840" cy="3953091"/>
            <a:chOff x="921029" y="880953"/>
            <a:chExt cx="7897840" cy="3953091"/>
          </a:xfrm>
        </p:grpSpPr>
        <p:pic>
          <p:nvPicPr>
            <p:cNvPr id="5" name="Picture 4">
              <a:extLst>
                <a:ext uri="{FF2B5EF4-FFF2-40B4-BE49-F238E27FC236}">
                  <a16:creationId xmlns:a16="http://schemas.microsoft.com/office/drawing/2014/main" id="{EA73902C-1700-E852-613A-9516636F0DB4}"/>
                </a:ext>
              </a:extLst>
            </p:cNvPr>
            <p:cNvPicPr>
              <a:picLocks noChangeAspect="1"/>
            </p:cNvPicPr>
            <p:nvPr/>
          </p:nvPicPr>
          <p:blipFill>
            <a:blip r:embed="rId2"/>
            <a:stretch>
              <a:fillRect/>
            </a:stretch>
          </p:blipFill>
          <p:spPr>
            <a:xfrm>
              <a:off x="921029" y="941178"/>
              <a:ext cx="2298764" cy="1856390"/>
            </a:xfrm>
            <a:prstGeom prst="rect">
              <a:avLst/>
            </a:prstGeom>
          </p:spPr>
        </p:pic>
        <p:pic>
          <p:nvPicPr>
            <p:cNvPr id="6" name="Picture 5">
              <a:extLst>
                <a:ext uri="{FF2B5EF4-FFF2-40B4-BE49-F238E27FC236}">
                  <a16:creationId xmlns:a16="http://schemas.microsoft.com/office/drawing/2014/main" id="{F6DD0522-9B9A-4CC5-AD9E-30F23EE188E6}"/>
                </a:ext>
              </a:extLst>
            </p:cNvPr>
            <p:cNvPicPr>
              <a:picLocks noChangeAspect="1"/>
            </p:cNvPicPr>
            <p:nvPr/>
          </p:nvPicPr>
          <p:blipFill>
            <a:blip r:embed="rId3"/>
            <a:stretch>
              <a:fillRect/>
            </a:stretch>
          </p:blipFill>
          <p:spPr>
            <a:xfrm>
              <a:off x="3467201" y="880954"/>
              <a:ext cx="2149127" cy="1856389"/>
            </a:xfrm>
            <a:prstGeom prst="rect">
              <a:avLst/>
            </a:prstGeom>
          </p:spPr>
        </p:pic>
        <p:pic>
          <p:nvPicPr>
            <p:cNvPr id="7" name="Picture 6">
              <a:extLst>
                <a:ext uri="{FF2B5EF4-FFF2-40B4-BE49-F238E27FC236}">
                  <a16:creationId xmlns:a16="http://schemas.microsoft.com/office/drawing/2014/main" id="{AEBE9AB9-2BCB-3ED6-639D-A97AD42FC361}"/>
                </a:ext>
              </a:extLst>
            </p:cNvPr>
            <p:cNvPicPr>
              <a:picLocks noChangeAspect="1"/>
            </p:cNvPicPr>
            <p:nvPr/>
          </p:nvPicPr>
          <p:blipFill>
            <a:blip r:embed="rId4"/>
            <a:stretch>
              <a:fillRect/>
            </a:stretch>
          </p:blipFill>
          <p:spPr>
            <a:xfrm>
              <a:off x="6243490" y="880953"/>
              <a:ext cx="2014527" cy="1856390"/>
            </a:xfrm>
            <a:prstGeom prst="rect">
              <a:avLst/>
            </a:prstGeom>
          </p:spPr>
        </p:pic>
        <p:sp>
          <p:nvSpPr>
            <p:cNvPr id="8" name="Rectangle 7">
              <a:extLst>
                <a:ext uri="{FF2B5EF4-FFF2-40B4-BE49-F238E27FC236}">
                  <a16:creationId xmlns:a16="http://schemas.microsoft.com/office/drawing/2014/main" id="{B3ACCBB8-6A4B-4AFC-15D3-8F019B74B57C}"/>
                </a:ext>
              </a:extLst>
            </p:cNvPr>
            <p:cNvSpPr/>
            <p:nvPr/>
          </p:nvSpPr>
          <p:spPr>
            <a:xfrm>
              <a:off x="1033909" y="2738232"/>
              <a:ext cx="2365914" cy="338554"/>
            </a:xfrm>
            <a:prstGeom prst="rect">
              <a:avLst/>
            </a:prstGeom>
          </p:spPr>
          <p:txBody>
            <a:bodyPr wrap="square">
              <a:spAutoFit/>
            </a:bodyPr>
            <a:lstStyle/>
            <a:p>
              <a:pPr algn="ctr"/>
              <a:r>
                <a:rPr lang="en-US" sz="1600" b="1" dirty="0">
                  <a:solidFill>
                    <a:schemeClr val="tx1">
                      <a:lumMod val="95000"/>
                      <a:lumOff val="5000"/>
                    </a:schemeClr>
                  </a:solidFill>
                  <a:latin typeface="Cambria" panose="02040503050406030204" pitchFamily="18" charset="0"/>
                  <a:ea typeface="Cambria" panose="02040503050406030204" pitchFamily="18" charset="0"/>
                </a:rPr>
                <a:t>Squeezed vacuum state</a:t>
              </a:r>
              <a:endParaRPr lang="fa-IR" sz="1600" b="1"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FC07FDB5-E39F-4CA6-BA9F-ADD934357073}"/>
                </a:ext>
              </a:extLst>
            </p:cNvPr>
            <p:cNvSpPr/>
            <p:nvPr/>
          </p:nvSpPr>
          <p:spPr>
            <a:xfrm>
              <a:off x="3526058" y="2751299"/>
              <a:ext cx="2266107" cy="338554"/>
            </a:xfrm>
            <a:prstGeom prst="rect">
              <a:avLst/>
            </a:prstGeom>
          </p:spPr>
          <p:txBody>
            <a:bodyPr wrap="square">
              <a:spAutoFit/>
            </a:bodyPr>
            <a:lstStyle/>
            <a:p>
              <a:pPr algn="ctr"/>
              <a:r>
                <a:rPr lang="en-US" sz="1600" b="1" dirty="0">
                  <a:latin typeface="Cambria" panose="02040503050406030204" pitchFamily="18" charset="0"/>
                  <a:ea typeface="Cambria" panose="02040503050406030204" pitchFamily="18" charset="0"/>
                </a:rPr>
                <a:t>Phase-squeezed state</a:t>
              </a:r>
              <a:endParaRPr lang="fa-IR" sz="1600" b="1" dirty="0">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8C1098A0-A497-7952-2FEE-6121F61CF16A}"/>
                </a:ext>
              </a:extLst>
            </p:cNvPr>
            <p:cNvSpPr/>
            <p:nvPr/>
          </p:nvSpPr>
          <p:spPr>
            <a:xfrm>
              <a:off x="5851158" y="2737343"/>
              <a:ext cx="2616783" cy="338554"/>
            </a:xfrm>
            <a:prstGeom prst="rect">
              <a:avLst/>
            </a:prstGeom>
          </p:spPr>
          <p:txBody>
            <a:bodyPr wrap="square">
              <a:spAutoFit/>
            </a:bodyPr>
            <a:lstStyle/>
            <a:p>
              <a:pPr algn="ctr"/>
              <a:r>
                <a:rPr lang="en-US" sz="1600" b="1" dirty="0">
                  <a:latin typeface="Cambria" panose="02040503050406030204" pitchFamily="18" charset="0"/>
                  <a:ea typeface="Cambria" panose="02040503050406030204" pitchFamily="18" charset="0"/>
                </a:rPr>
                <a:t>Amplitude-squeezed state</a:t>
              </a:r>
              <a:endParaRPr lang="fa-IR" sz="1600" b="1" dirty="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663EBCB4-BF59-084F-3F22-271A099DC7B6}"/>
                </a:ext>
              </a:extLst>
            </p:cNvPr>
            <p:cNvPicPr>
              <a:picLocks noChangeAspect="1"/>
            </p:cNvPicPr>
            <p:nvPr/>
          </p:nvPicPr>
          <p:blipFill>
            <a:blip r:embed="rId5"/>
            <a:stretch>
              <a:fillRect/>
            </a:stretch>
          </p:blipFill>
          <p:spPr>
            <a:xfrm>
              <a:off x="1003794" y="3724124"/>
              <a:ext cx="2400417" cy="1069900"/>
            </a:xfrm>
            <a:prstGeom prst="rect">
              <a:avLst/>
            </a:prstGeom>
          </p:spPr>
        </p:pic>
        <p:pic>
          <p:nvPicPr>
            <p:cNvPr id="13" name="Picture 12">
              <a:extLst>
                <a:ext uri="{FF2B5EF4-FFF2-40B4-BE49-F238E27FC236}">
                  <a16:creationId xmlns:a16="http://schemas.microsoft.com/office/drawing/2014/main" id="{3A91D67C-9198-403B-09F9-BD24519B5595}"/>
                </a:ext>
              </a:extLst>
            </p:cNvPr>
            <p:cNvPicPr>
              <a:picLocks noChangeAspect="1"/>
            </p:cNvPicPr>
            <p:nvPr/>
          </p:nvPicPr>
          <p:blipFill>
            <a:blip r:embed="rId6"/>
            <a:stretch>
              <a:fillRect/>
            </a:stretch>
          </p:blipFill>
          <p:spPr>
            <a:xfrm>
              <a:off x="3467201" y="3738134"/>
              <a:ext cx="2400417" cy="1020007"/>
            </a:xfrm>
            <a:prstGeom prst="rect">
              <a:avLst/>
            </a:prstGeom>
          </p:spPr>
        </p:pic>
        <p:pic>
          <p:nvPicPr>
            <p:cNvPr id="14" name="Picture 13">
              <a:extLst>
                <a:ext uri="{FF2B5EF4-FFF2-40B4-BE49-F238E27FC236}">
                  <a16:creationId xmlns:a16="http://schemas.microsoft.com/office/drawing/2014/main" id="{9544288F-0EFE-2D46-5898-2B4C87770B49}"/>
                </a:ext>
              </a:extLst>
            </p:cNvPr>
            <p:cNvPicPr>
              <a:picLocks noChangeAspect="1"/>
            </p:cNvPicPr>
            <p:nvPr/>
          </p:nvPicPr>
          <p:blipFill>
            <a:blip r:embed="rId7"/>
            <a:stretch>
              <a:fillRect/>
            </a:stretch>
          </p:blipFill>
          <p:spPr>
            <a:xfrm>
              <a:off x="5993598" y="3792483"/>
              <a:ext cx="2400418" cy="1041561"/>
            </a:xfrm>
            <a:prstGeom prst="rect">
              <a:avLst/>
            </a:prstGeom>
          </p:spPr>
        </p:pic>
        <p:sp>
          <p:nvSpPr>
            <p:cNvPr id="15" name="Rectangle 14">
              <a:extLst>
                <a:ext uri="{FF2B5EF4-FFF2-40B4-BE49-F238E27FC236}">
                  <a16:creationId xmlns:a16="http://schemas.microsoft.com/office/drawing/2014/main" id="{4D8863D7-3137-DF27-25E6-BE3F398964BD}"/>
                </a:ext>
              </a:extLst>
            </p:cNvPr>
            <p:cNvSpPr/>
            <p:nvPr/>
          </p:nvSpPr>
          <p:spPr>
            <a:xfrm>
              <a:off x="3168328" y="3247393"/>
              <a:ext cx="5650541" cy="338554"/>
            </a:xfrm>
            <a:prstGeom prst="rect">
              <a:avLst/>
            </a:prstGeom>
          </p:spPr>
          <p:txBody>
            <a:bodyPr wrap="square">
              <a:spAutoFit/>
            </a:bodyPr>
            <a:lstStyle/>
            <a:p>
              <a:pPr algn="ctr"/>
              <a:r>
                <a:rPr lang="en-US" sz="1600" b="1" dirty="0">
                  <a:solidFill>
                    <a:srgbClr val="FF0000"/>
                  </a:solidFill>
                  <a:latin typeface="Cambria" panose="02040503050406030204" pitchFamily="18" charset="0"/>
                  <a:ea typeface="Cambria" panose="02040503050406030204" pitchFamily="18" charset="0"/>
                </a:rPr>
                <a:t>Squeezed coherent state </a:t>
              </a:r>
              <a:r>
                <a:rPr lang="en-US" sz="1600" b="1" dirty="0">
                  <a:solidFill>
                    <a:schemeClr val="tx1">
                      <a:lumMod val="95000"/>
                      <a:lumOff val="5000"/>
                    </a:schemeClr>
                  </a:solidFill>
                  <a:latin typeface="Cambria" panose="02040503050406030204" pitchFamily="18" charset="0"/>
                  <a:ea typeface="Cambria" panose="02040503050406030204" pitchFamily="18" charset="0"/>
                </a:rPr>
                <a:t>or</a:t>
              </a:r>
              <a:r>
                <a:rPr lang="en-US" sz="1600" b="1" dirty="0">
                  <a:solidFill>
                    <a:srgbClr val="FF0000"/>
                  </a:solidFill>
                  <a:latin typeface="Cambria" panose="02040503050406030204" pitchFamily="18" charset="0"/>
                  <a:ea typeface="Cambria" panose="02040503050406030204" pitchFamily="18" charset="0"/>
                </a:rPr>
                <a:t> Quadrature squeezed state</a:t>
              </a:r>
              <a:endParaRPr lang="fa-IR" sz="1600" b="1" dirty="0">
                <a:solidFill>
                  <a:srgbClr val="FF0000"/>
                </a:solidFill>
                <a:latin typeface="Cambria" panose="02040503050406030204" pitchFamily="18" charset="0"/>
                <a:ea typeface="Cambria" panose="02040503050406030204" pitchFamily="18" charset="0"/>
              </a:endParaRPr>
            </a:p>
          </p:txBody>
        </p:sp>
        <p:cxnSp>
          <p:nvCxnSpPr>
            <p:cNvPr id="16" name="Straight Arrow Connector 15">
              <a:extLst>
                <a:ext uri="{FF2B5EF4-FFF2-40B4-BE49-F238E27FC236}">
                  <a16:creationId xmlns:a16="http://schemas.microsoft.com/office/drawing/2014/main" id="{42CFAE05-FFBB-E417-B1C9-E0158ACA0E87}"/>
                </a:ext>
              </a:extLst>
            </p:cNvPr>
            <p:cNvCxnSpPr>
              <a:cxnSpLocks/>
            </p:cNvCxnSpPr>
            <p:nvPr/>
          </p:nvCxnSpPr>
          <p:spPr>
            <a:xfrm>
              <a:off x="3566533" y="3213773"/>
              <a:ext cx="4901408" cy="0"/>
            </a:xfrm>
            <a:prstGeom prst="straightConnector1">
              <a:avLst/>
            </a:prstGeom>
            <a:ln w="28575">
              <a:solidFill>
                <a:srgbClr val="FF0000"/>
              </a:solidFill>
              <a:prstDash val="sysDash"/>
              <a:headEnd type="arrow" w="med" len="med"/>
              <a:tailEnd type="arrow" w="med" len="med"/>
            </a:ln>
          </p:spPr>
          <p:style>
            <a:lnRef idx="1">
              <a:schemeClr val="dk1"/>
            </a:lnRef>
            <a:fillRef idx="0">
              <a:schemeClr val="dk1"/>
            </a:fillRef>
            <a:effectRef idx="0">
              <a:schemeClr val="dk1"/>
            </a:effectRef>
            <a:fontRef idx="minor">
              <a:schemeClr val="tx1"/>
            </a:fontRef>
          </p:style>
        </p:cxnSp>
      </p:grpSp>
      <p:sp>
        <p:nvSpPr>
          <p:cNvPr id="17" name="Footer Placeholder 3">
            <a:extLst>
              <a:ext uri="{FF2B5EF4-FFF2-40B4-BE49-F238E27FC236}">
                <a16:creationId xmlns:a16="http://schemas.microsoft.com/office/drawing/2014/main" id="{0DDA6970-BD6A-1D5E-5DAB-08DAE95C1C17}"/>
              </a:ext>
            </a:extLst>
          </p:cNvPr>
          <p:cNvSpPr>
            <a:spLocks noGrp="1"/>
          </p:cNvSpPr>
          <p:nvPr>
            <p:ph type="ftr" sz="quarter" idx="11"/>
          </p:nvPr>
        </p:nvSpPr>
        <p:spPr>
          <a:xfrm>
            <a:off x="2755556" y="6398310"/>
            <a:ext cx="5075483" cy="478719"/>
          </a:xfrm>
        </p:spPr>
        <p:txBody>
          <a:bodyPr/>
          <a:lstStyle/>
          <a:p>
            <a:r>
              <a:rPr lang="en-US" dirty="0">
                <a:solidFill>
                  <a:schemeClr val="tx1"/>
                </a:solidFill>
              </a:rPr>
              <a:t> M. Fox, Quantum optics, 2006; M. Orszag ,Quantum optics, 2007.</a:t>
            </a:r>
          </a:p>
        </p:txBody>
      </p:sp>
      <p:grpSp>
        <p:nvGrpSpPr>
          <p:cNvPr id="25" name="Group 24">
            <a:extLst>
              <a:ext uri="{FF2B5EF4-FFF2-40B4-BE49-F238E27FC236}">
                <a16:creationId xmlns:a16="http://schemas.microsoft.com/office/drawing/2014/main" id="{CD6925FF-5BA4-3666-1D13-7FF8EFBBB503}"/>
              </a:ext>
            </a:extLst>
          </p:cNvPr>
          <p:cNvGrpSpPr/>
          <p:nvPr/>
        </p:nvGrpSpPr>
        <p:grpSpPr>
          <a:xfrm>
            <a:off x="2711152" y="590425"/>
            <a:ext cx="4679722" cy="1503025"/>
            <a:chOff x="163723" y="4691682"/>
            <a:chExt cx="4595150" cy="1453591"/>
          </a:xfrm>
        </p:grpSpPr>
        <p:graphicFrame>
          <p:nvGraphicFramePr>
            <p:cNvPr id="19" name="Object 18">
              <a:extLst>
                <a:ext uri="{FF2B5EF4-FFF2-40B4-BE49-F238E27FC236}">
                  <a16:creationId xmlns:a16="http://schemas.microsoft.com/office/drawing/2014/main" id="{C5F94B82-ACEC-26CB-E744-9E6738CAACD9}"/>
                </a:ext>
              </a:extLst>
            </p:cNvPr>
            <p:cNvGraphicFramePr>
              <a:graphicFrameLocks noChangeAspect="1"/>
            </p:cNvGraphicFramePr>
            <p:nvPr>
              <p:extLst>
                <p:ext uri="{D42A27DB-BD31-4B8C-83A1-F6EECF244321}">
                  <p14:modId xmlns:p14="http://schemas.microsoft.com/office/powerpoint/2010/main" val="3152233795"/>
                </p:ext>
              </p:extLst>
            </p:nvPr>
          </p:nvGraphicFramePr>
          <p:xfrm>
            <a:off x="279155" y="4691682"/>
            <a:ext cx="1841500" cy="355600"/>
          </p:xfrm>
          <a:graphic>
            <a:graphicData uri="http://schemas.openxmlformats.org/presentationml/2006/ole">
              <mc:AlternateContent xmlns:mc="http://schemas.openxmlformats.org/markup-compatibility/2006">
                <mc:Choice xmlns:v="urn:schemas-microsoft-com:vml" Requires="v">
                  <p:oleObj name="Equation" r:id="rId8" imgW="1841400" imgH="355320" progId="Equation.DSMT4">
                    <p:embed/>
                  </p:oleObj>
                </mc:Choice>
                <mc:Fallback>
                  <p:oleObj name="Equation" r:id="rId8" imgW="1841400" imgH="355320" progId="Equation.DSMT4">
                    <p:embed/>
                    <p:pic>
                      <p:nvPicPr>
                        <p:cNvPr id="16" name="Object 15">
                          <a:extLst>
                            <a:ext uri="{FF2B5EF4-FFF2-40B4-BE49-F238E27FC236}">
                              <a16:creationId xmlns:a16="http://schemas.microsoft.com/office/drawing/2014/main" id="{F1F1F74D-DFEB-42BF-88F9-B517FB715DD0}"/>
                            </a:ext>
                          </a:extLst>
                        </p:cNvPr>
                        <p:cNvPicPr/>
                        <p:nvPr/>
                      </p:nvPicPr>
                      <p:blipFill>
                        <a:blip r:embed="rId9"/>
                        <a:stretch>
                          <a:fillRect/>
                        </a:stretch>
                      </p:blipFill>
                      <p:spPr>
                        <a:xfrm>
                          <a:off x="279155" y="4691682"/>
                          <a:ext cx="1841500" cy="3556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63D7100F-CFD2-7119-8137-9B19C48DB81A}"/>
                </a:ext>
              </a:extLst>
            </p:cNvPr>
            <p:cNvGraphicFramePr>
              <a:graphicFrameLocks noChangeAspect="1"/>
            </p:cNvGraphicFramePr>
            <p:nvPr>
              <p:extLst>
                <p:ext uri="{D42A27DB-BD31-4B8C-83A1-F6EECF244321}">
                  <p14:modId xmlns:p14="http://schemas.microsoft.com/office/powerpoint/2010/main" val="1698353316"/>
                </p:ext>
              </p:extLst>
            </p:nvPr>
          </p:nvGraphicFramePr>
          <p:xfrm>
            <a:off x="272924" y="5151611"/>
            <a:ext cx="2116138" cy="388937"/>
          </p:xfrm>
          <a:graphic>
            <a:graphicData uri="http://schemas.openxmlformats.org/presentationml/2006/ole">
              <mc:AlternateContent xmlns:mc="http://schemas.openxmlformats.org/markup-compatibility/2006">
                <mc:Choice xmlns:v="urn:schemas-microsoft-com:vml" Requires="v">
                  <p:oleObj name="Equation" r:id="rId10" imgW="2108160" imgH="368280" progId="Equation.DSMT4">
                    <p:embed/>
                  </p:oleObj>
                </mc:Choice>
                <mc:Fallback>
                  <p:oleObj name="Equation" r:id="rId10" imgW="2108160" imgH="368280" progId="Equation.DSMT4">
                    <p:embed/>
                    <p:pic>
                      <p:nvPicPr>
                        <p:cNvPr id="17" name="Object 16">
                          <a:extLst>
                            <a:ext uri="{FF2B5EF4-FFF2-40B4-BE49-F238E27FC236}">
                              <a16:creationId xmlns:a16="http://schemas.microsoft.com/office/drawing/2014/main" id="{D8CDD4DA-F1C4-426B-935E-59CACAADF0F3}"/>
                            </a:ext>
                          </a:extLst>
                        </p:cNvPr>
                        <p:cNvPicPr>
                          <a:picLocks noChangeAspect="1" noChangeArrowheads="1"/>
                        </p:cNvPicPr>
                        <p:nvPr/>
                      </p:nvPicPr>
                      <p:blipFill>
                        <a:blip r:embed="rId11"/>
                        <a:srcRect/>
                        <a:stretch>
                          <a:fillRect/>
                        </a:stretch>
                      </p:blipFill>
                      <p:spPr bwMode="auto">
                        <a:xfrm>
                          <a:off x="272924" y="5151611"/>
                          <a:ext cx="2116138" cy="388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a:extLst>
                <a:ext uri="{FF2B5EF4-FFF2-40B4-BE49-F238E27FC236}">
                  <a16:creationId xmlns:a16="http://schemas.microsoft.com/office/drawing/2014/main" id="{B4F717AC-D3E6-E19A-CEF6-1843E7742D2D}"/>
                </a:ext>
              </a:extLst>
            </p:cNvPr>
            <p:cNvGraphicFramePr>
              <a:graphicFrameLocks noChangeAspect="1"/>
            </p:cNvGraphicFramePr>
            <p:nvPr>
              <p:extLst>
                <p:ext uri="{D42A27DB-BD31-4B8C-83A1-F6EECF244321}">
                  <p14:modId xmlns:p14="http://schemas.microsoft.com/office/powerpoint/2010/main" val="1789732281"/>
                </p:ext>
              </p:extLst>
            </p:nvPr>
          </p:nvGraphicFramePr>
          <p:xfrm>
            <a:off x="3511098" y="5691441"/>
            <a:ext cx="1247775" cy="314325"/>
          </p:xfrm>
          <a:graphic>
            <a:graphicData uri="http://schemas.openxmlformats.org/presentationml/2006/ole">
              <mc:AlternateContent xmlns:mc="http://schemas.openxmlformats.org/markup-compatibility/2006">
                <mc:Choice xmlns:v="urn:schemas-microsoft-com:vml" Requires="v">
                  <p:oleObj name="Equation" r:id="rId12" imgW="1244520" imgH="317160" progId="Equation.DSMT4">
                    <p:embed/>
                  </p:oleObj>
                </mc:Choice>
                <mc:Fallback>
                  <p:oleObj name="Equation" r:id="rId12" imgW="1244520" imgH="317160" progId="Equation.DSMT4">
                    <p:embed/>
                    <p:pic>
                      <p:nvPicPr>
                        <p:cNvPr id="18" name="Object 17">
                          <a:extLst>
                            <a:ext uri="{FF2B5EF4-FFF2-40B4-BE49-F238E27FC236}">
                              <a16:creationId xmlns:a16="http://schemas.microsoft.com/office/drawing/2014/main" id="{D172332E-E4C2-45A3-84E3-D9629C6C0FF6}"/>
                            </a:ext>
                          </a:extLst>
                        </p:cNvPr>
                        <p:cNvPicPr>
                          <a:picLocks noChangeAspect="1" noChangeArrowheads="1"/>
                        </p:cNvPicPr>
                        <p:nvPr/>
                      </p:nvPicPr>
                      <p:blipFill>
                        <a:blip r:embed="rId13"/>
                        <a:srcRect/>
                        <a:stretch>
                          <a:fillRect/>
                        </a:stretch>
                      </p:blipFill>
                      <p:spPr bwMode="auto">
                        <a:xfrm>
                          <a:off x="3511098" y="5691441"/>
                          <a:ext cx="124777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a:extLst>
                <a:ext uri="{FF2B5EF4-FFF2-40B4-BE49-F238E27FC236}">
                  <a16:creationId xmlns:a16="http://schemas.microsoft.com/office/drawing/2014/main" id="{8E3D2A07-3E43-5D9E-8A8A-CBE5BC753530}"/>
                </a:ext>
              </a:extLst>
            </p:cNvPr>
            <p:cNvGraphicFramePr>
              <a:graphicFrameLocks noChangeAspect="1"/>
            </p:cNvGraphicFramePr>
            <p:nvPr>
              <p:extLst>
                <p:ext uri="{D42A27DB-BD31-4B8C-83A1-F6EECF244321}">
                  <p14:modId xmlns:p14="http://schemas.microsoft.com/office/powerpoint/2010/main" val="2450578053"/>
                </p:ext>
              </p:extLst>
            </p:nvPr>
          </p:nvGraphicFramePr>
          <p:xfrm>
            <a:off x="163723" y="5535673"/>
            <a:ext cx="2609850" cy="609600"/>
          </p:xfrm>
          <a:graphic>
            <a:graphicData uri="http://schemas.openxmlformats.org/presentationml/2006/ole">
              <mc:AlternateContent xmlns:mc="http://schemas.openxmlformats.org/markup-compatibility/2006">
                <mc:Choice xmlns:v="urn:schemas-microsoft-com:vml" Requires="v">
                  <p:oleObj name="Equation" r:id="rId14" imgW="2603160" imgH="596880" progId="Equation.DSMT4">
                    <p:embed/>
                  </p:oleObj>
                </mc:Choice>
                <mc:Fallback>
                  <p:oleObj name="Equation" r:id="rId14" imgW="2603160" imgH="596880" progId="Equation.DSMT4">
                    <p:embed/>
                    <p:pic>
                      <p:nvPicPr>
                        <p:cNvPr id="22" name="Object 21">
                          <a:extLst>
                            <a:ext uri="{FF2B5EF4-FFF2-40B4-BE49-F238E27FC236}">
                              <a16:creationId xmlns:a16="http://schemas.microsoft.com/office/drawing/2014/main" id="{30E49FAB-CE92-4790-AD7D-B18414C1592E}"/>
                            </a:ext>
                          </a:extLst>
                        </p:cNvPr>
                        <p:cNvPicPr>
                          <a:picLocks noChangeAspect="1" noChangeArrowheads="1"/>
                        </p:cNvPicPr>
                        <p:nvPr/>
                      </p:nvPicPr>
                      <p:blipFill>
                        <a:blip r:embed="rId15"/>
                        <a:srcRect/>
                        <a:stretch>
                          <a:fillRect/>
                        </a:stretch>
                      </p:blipFill>
                      <p:spPr bwMode="auto">
                        <a:xfrm>
                          <a:off x="163723" y="5535673"/>
                          <a:ext cx="26098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86159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267784-9DFE-B317-4053-ADFCA2815AA2}"/>
              </a:ext>
            </a:extLst>
          </p:cNvPr>
          <p:cNvPicPr>
            <a:picLocks noChangeAspect="1"/>
          </p:cNvPicPr>
          <p:nvPr/>
        </p:nvPicPr>
        <p:blipFill>
          <a:blip r:embed="rId2"/>
          <a:stretch>
            <a:fillRect/>
          </a:stretch>
        </p:blipFill>
        <p:spPr>
          <a:xfrm>
            <a:off x="3484605" y="117979"/>
            <a:ext cx="5046043" cy="3604316"/>
          </a:xfrm>
          <a:prstGeom prst="rect">
            <a:avLst/>
          </a:prstGeom>
        </p:spPr>
      </p:pic>
      <p:pic>
        <p:nvPicPr>
          <p:cNvPr id="5" name="Picture 4">
            <a:extLst>
              <a:ext uri="{FF2B5EF4-FFF2-40B4-BE49-F238E27FC236}">
                <a16:creationId xmlns:a16="http://schemas.microsoft.com/office/drawing/2014/main" id="{2D32AB3F-CB00-213F-00FB-04DD5AF62001}"/>
              </a:ext>
            </a:extLst>
          </p:cNvPr>
          <p:cNvPicPr>
            <a:picLocks noChangeAspect="1"/>
          </p:cNvPicPr>
          <p:nvPr/>
        </p:nvPicPr>
        <p:blipFill>
          <a:blip r:embed="rId3"/>
          <a:stretch>
            <a:fillRect/>
          </a:stretch>
        </p:blipFill>
        <p:spPr>
          <a:xfrm>
            <a:off x="1199474" y="3897360"/>
            <a:ext cx="4376146" cy="2682613"/>
          </a:xfrm>
          <a:prstGeom prst="rect">
            <a:avLst/>
          </a:prstGeom>
        </p:spPr>
      </p:pic>
      <p:pic>
        <p:nvPicPr>
          <p:cNvPr id="6" name="Picture 5">
            <a:extLst>
              <a:ext uri="{FF2B5EF4-FFF2-40B4-BE49-F238E27FC236}">
                <a16:creationId xmlns:a16="http://schemas.microsoft.com/office/drawing/2014/main" id="{88F638AD-87BF-009C-B6B3-3E07A57FFBFF}"/>
              </a:ext>
            </a:extLst>
          </p:cNvPr>
          <p:cNvPicPr>
            <a:picLocks noChangeAspect="1"/>
          </p:cNvPicPr>
          <p:nvPr/>
        </p:nvPicPr>
        <p:blipFill>
          <a:blip r:embed="rId4"/>
          <a:stretch>
            <a:fillRect/>
          </a:stretch>
        </p:blipFill>
        <p:spPr>
          <a:xfrm>
            <a:off x="6786642" y="4080232"/>
            <a:ext cx="3488011" cy="2499741"/>
          </a:xfrm>
          <a:prstGeom prst="rect">
            <a:avLst/>
          </a:prstGeom>
        </p:spPr>
      </p:pic>
      <p:sp>
        <p:nvSpPr>
          <p:cNvPr id="8" name="TextBox 7">
            <a:extLst>
              <a:ext uri="{FF2B5EF4-FFF2-40B4-BE49-F238E27FC236}">
                <a16:creationId xmlns:a16="http://schemas.microsoft.com/office/drawing/2014/main" id="{FC58FA5A-53D5-C2F7-0D79-110F8CAC4E13}"/>
              </a:ext>
            </a:extLst>
          </p:cNvPr>
          <p:cNvSpPr txBox="1"/>
          <p:nvPr/>
        </p:nvSpPr>
        <p:spPr>
          <a:xfrm>
            <a:off x="7335279" y="6439241"/>
            <a:ext cx="6094970" cy="369332"/>
          </a:xfrm>
          <a:prstGeom prst="rect">
            <a:avLst/>
          </a:prstGeom>
          <a:noFill/>
        </p:spPr>
        <p:txBody>
          <a:bodyPr wrap="square">
            <a:spAutoFit/>
          </a:bodyPr>
          <a:lstStyle/>
          <a:p>
            <a:r>
              <a:rPr lang="en-US" b="0" i="0" dirty="0">
                <a:effectLst/>
                <a:latin typeface="g_d0_f1"/>
              </a:rPr>
              <a:t>New J. Phys. </a:t>
            </a:r>
            <a:r>
              <a:rPr lang="en-US" b="1" i="0" dirty="0">
                <a:effectLst/>
                <a:latin typeface="g_d0_f2"/>
              </a:rPr>
              <a:t>22</a:t>
            </a:r>
            <a:r>
              <a:rPr lang="en-US" b="0" i="0" dirty="0">
                <a:effectLst/>
                <a:latin typeface="g_d0_f2"/>
              </a:rPr>
              <a:t>, </a:t>
            </a:r>
            <a:r>
              <a:rPr lang="en-US" dirty="0">
                <a:latin typeface="g_d0_f3"/>
              </a:rPr>
              <a:t>123011</a:t>
            </a:r>
            <a:r>
              <a:rPr lang="en-US" b="0" i="0" dirty="0">
                <a:effectLst/>
                <a:latin typeface="g_d0_f2"/>
              </a:rPr>
              <a:t> </a:t>
            </a:r>
            <a:r>
              <a:rPr lang="en-US" b="0" i="0" dirty="0">
                <a:effectLst/>
                <a:latin typeface="g_d0_f3"/>
              </a:rPr>
              <a:t>(2020)</a:t>
            </a:r>
            <a:endParaRPr lang="en-US" dirty="0"/>
          </a:p>
        </p:txBody>
      </p:sp>
    </p:spTree>
    <p:extLst>
      <p:ext uri="{BB962C8B-B14F-4D97-AF65-F5344CB8AC3E}">
        <p14:creationId xmlns:p14="http://schemas.microsoft.com/office/powerpoint/2010/main" val="803787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946CE9C-8A5C-16DF-CFEC-E8EF520913C4}"/>
              </a:ext>
            </a:extLst>
          </p:cNvPr>
          <p:cNvGrpSpPr/>
          <p:nvPr/>
        </p:nvGrpSpPr>
        <p:grpSpPr>
          <a:xfrm>
            <a:off x="1198605" y="2065121"/>
            <a:ext cx="8157517" cy="4240943"/>
            <a:chOff x="1068860" y="1360786"/>
            <a:chExt cx="8157517" cy="4240943"/>
          </a:xfrm>
        </p:grpSpPr>
        <p:sp>
          <p:nvSpPr>
            <p:cNvPr id="12" name="Oval 11">
              <a:extLst>
                <a:ext uri="{FF2B5EF4-FFF2-40B4-BE49-F238E27FC236}">
                  <a16:creationId xmlns:a16="http://schemas.microsoft.com/office/drawing/2014/main" id="{FE8EF4CB-5344-C6A8-8CB6-72C40883BB41}"/>
                </a:ext>
              </a:extLst>
            </p:cNvPr>
            <p:cNvSpPr/>
            <p:nvPr/>
          </p:nvSpPr>
          <p:spPr>
            <a:xfrm>
              <a:off x="3083011" y="1459382"/>
              <a:ext cx="5863281" cy="3768811"/>
            </a:xfrm>
            <a:prstGeom prst="ellips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ADBDB14-27B3-2B13-312D-CED889DAF236}"/>
                </a:ext>
              </a:extLst>
            </p:cNvPr>
            <p:cNvSpPr txBox="1"/>
            <p:nvPr/>
          </p:nvSpPr>
          <p:spPr>
            <a:xfrm>
              <a:off x="4077730" y="3084038"/>
              <a:ext cx="2971800" cy="553998"/>
            </a:xfrm>
            <a:prstGeom prst="rect">
              <a:avLst/>
            </a:prstGeom>
            <a:noFill/>
          </p:spPr>
          <p:txBody>
            <a:bodyPr wrap="square" rtlCol="0">
              <a:spAutoFit/>
            </a:bodyPr>
            <a:lstStyle/>
            <a:p>
              <a:pPr algn="r" rtl="1"/>
              <a:r>
                <a:rPr lang="fa-IR" sz="3000" b="1" dirty="0">
                  <a:solidFill>
                    <a:schemeClr val="tx2">
                      <a:lumMod val="75000"/>
                      <a:lumOff val="25000"/>
                    </a:schemeClr>
                  </a:solidFill>
                  <a:cs typeface="B Nazanin" panose="00000400000000000000" pitchFamily="2" charset="-78"/>
                </a:rPr>
                <a:t>اپتیک کوانتومی </a:t>
              </a:r>
              <a:endParaRPr lang="en-US" sz="3000" b="1" dirty="0">
                <a:solidFill>
                  <a:schemeClr val="tx2">
                    <a:lumMod val="75000"/>
                    <a:lumOff val="25000"/>
                  </a:schemeClr>
                </a:solidFill>
                <a:cs typeface="B Nazanin" panose="00000400000000000000" pitchFamily="2" charset="-78"/>
              </a:endParaRPr>
            </a:p>
          </p:txBody>
        </p:sp>
        <p:sp>
          <p:nvSpPr>
            <p:cNvPr id="15" name="Oval 14">
              <a:extLst>
                <a:ext uri="{FF2B5EF4-FFF2-40B4-BE49-F238E27FC236}">
                  <a16:creationId xmlns:a16="http://schemas.microsoft.com/office/drawing/2014/main" id="{00049E2E-D186-D3E6-85E8-68DE84873F27}"/>
                </a:ext>
              </a:extLst>
            </p:cNvPr>
            <p:cNvSpPr/>
            <p:nvPr/>
          </p:nvSpPr>
          <p:spPr>
            <a:xfrm>
              <a:off x="2659793" y="1360786"/>
              <a:ext cx="1723767" cy="148281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C3EF333-2A73-0E9B-9BAB-ECBF67EAB84D}"/>
                </a:ext>
              </a:extLst>
            </p:cNvPr>
            <p:cNvSpPr/>
            <p:nvPr/>
          </p:nvSpPr>
          <p:spPr>
            <a:xfrm>
              <a:off x="2895601" y="4118918"/>
              <a:ext cx="1723767" cy="148281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B635B83-D3D1-52CB-63F4-13F2DFCC1D0E}"/>
                </a:ext>
              </a:extLst>
            </p:cNvPr>
            <p:cNvSpPr/>
            <p:nvPr/>
          </p:nvSpPr>
          <p:spPr>
            <a:xfrm>
              <a:off x="7467599" y="1760732"/>
              <a:ext cx="1723767" cy="148281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16A5B35-B769-B58F-B604-A0E50D26B9C6}"/>
                </a:ext>
              </a:extLst>
            </p:cNvPr>
            <p:cNvSpPr/>
            <p:nvPr/>
          </p:nvSpPr>
          <p:spPr>
            <a:xfrm>
              <a:off x="7467600" y="4013886"/>
              <a:ext cx="1723767" cy="148281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28EED3E-2717-BC2B-487F-D8CE3CCEE5A7}"/>
                </a:ext>
              </a:extLst>
            </p:cNvPr>
            <p:cNvSpPr txBox="1"/>
            <p:nvPr/>
          </p:nvSpPr>
          <p:spPr>
            <a:xfrm>
              <a:off x="6161902" y="2276447"/>
              <a:ext cx="2971800" cy="400110"/>
            </a:xfrm>
            <a:prstGeom prst="rect">
              <a:avLst/>
            </a:prstGeom>
            <a:noFill/>
          </p:spPr>
          <p:txBody>
            <a:bodyPr wrap="square" rtlCol="0">
              <a:spAutoFit/>
            </a:bodyPr>
            <a:lstStyle/>
            <a:p>
              <a:pPr algn="r" rtl="1"/>
              <a:r>
                <a:rPr lang="fa-IR" sz="2000" b="1" dirty="0">
                  <a:solidFill>
                    <a:schemeClr val="tx2">
                      <a:lumMod val="75000"/>
                      <a:lumOff val="25000"/>
                    </a:schemeClr>
                  </a:solidFill>
                  <a:cs typeface="B Nazanin" panose="00000400000000000000" pitchFamily="2" charset="-78"/>
                </a:rPr>
                <a:t>مطالعات بنیادی</a:t>
              </a:r>
              <a:endParaRPr lang="en-US" sz="2000" b="1" dirty="0">
                <a:solidFill>
                  <a:schemeClr val="tx2">
                    <a:lumMod val="75000"/>
                    <a:lumOff val="25000"/>
                  </a:schemeClr>
                </a:solidFill>
                <a:cs typeface="B Nazanin" panose="00000400000000000000" pitchFamily="2" charset="-78"/>
              </a:endParaRPr>
            </a:p>
          </p:txBody>
        </p:sp>
        <p:sp>
          <p:nvSpPr>
            <p:cNvPr id="20" name="TextBox 19">
              <a:extLst>
                <a:ext uri="{FF2B5EF4-FFF2-40B4-BE49-F238E27FC236}">
                  <a16:creationId xmlns:a16="http://schemas.microsoft.com/office/drawing/2014/main" id="{8EC91EB6-4EEE-6D0B-DCC0-8C2106ED7F9E}"/>
                </a:ext>
              </a:extLst>
            </p:cNvPr>
            <p:cNvSpPr txBox="1"/>
            <p:nvPr/>
          </p:nvSpPr>
          <p:spPr>
            <a:xfrm>
              <a:off x="1068860" y="1793683"/>
              <a:ext cx="2971800" cy="400110"/>
            </a:xfrm>
            <a:prstGeom prst="rect">
              <a:avLst/>
            </a:prstGeom>
            <a:noFill/>
          </p:spPr>
          <p:txBody>
            <a:bodyPr wrap="square" rtlCol="0">
              <a:spAutoFit/>
            </a:bodyPr>
            <a:lstStyle/>
            <a:p>
              <a:pPr algn="r" rtl="1"/>
              <a:r>
                <a:rPr lang="fa-IR" sz="2000" b="1" dirty="0">
                  <a:solidFill>
                    <a:schemeClr val="tx2">
                      <a:lumMod val="75000"/>
                      <a:lumOff val="25000"/>
                    </a:schemeClr>
                  </a:solidFill>
                  <a:cs typeface="B Nazanin" panose="00000400000000000000" pitchFamily="2" charset="-78"/>
                </a:rPr>
                <a:t>مترولوژی</a:t>
              </a:r>
              <a:endParaRPr lang="en-US" sz="2000" b="1" dirty="0">
                <a:solidFill>
                  <a:schemeClr val="tx2">
                    <a:lumMod val="75000"/>
                    <a:lumOff val="25000"/>
                  </a:schemeClr>
                </a:solidFill>
                <a:cs typeface="B Nazanin" panose="00000400000000000000" pitchFamily="2" charset="-78"/>
              </a:endParaRPr>
            </a:p>
          </p:txBody>
        </p:sp>
        <p:sp>
          <p:nvSpPr>
            <p:cNvPr id="21" name="TextBox 20">
              <a:extLst>
                <a:ext uri="{FF2B5EF4-FFF2-40B4-BE49-F238E27FC236}">
                  <a16:creationId xmlns:a16="http://schemas.microsoft.com/office/drawing/2014/main" id="{1CE9A759-00BA-A185-BFD6-8A91355D9567}"/>
                </a:ext>
              </a:extLst>
            </p:cNvPr>
            <p:cNvSpPr txBox="1"/>
            <p:nvPr/>
          </p:nvSpPr>
          <p:spPr>
            <a:xfrm>
              <a:off x="6254577" y="4555236"/>
              <a:ext cx="2971800" cy="400110"/>
            </a:xfrm>
            <a:prstGeom prst="rect">
              <a:avLst/>
            </a:prstGeom>
            <a:noFill/>
          </p:spPr>
          <p:txBody>
            <a:bodyPr wrap="square" rtlCol="0">
              <a:spAutoFit/>
            </a:bodyPr>
            <a:lstStyle/>
            <a:p>
              <a:pPr algn="r" rtl="1"/>
              <a:r>
                <a:rPr lang="fa-IR" sz="2000" b="1" dirty="0">
                  <a:solidFill>
                    <a:schemeClr val="tx2">
                      <a:lumMod val="75000"/>
                      <a:lumOff val="25000"/>
                    </a:schemeClr>
                  </a:solidFill>
                  <a:cs typeface="B Nazanin" panose="00000400000000000000" pitchFamily="2" charset="-78"/>
                </a:rPr>
                <a:t>محاسبات کوانتومی</a:t>
              </a:r>
              <a:endParaRPr lang="en-US" sz="2000" b="1" dirty="0">
                <a:solidFill>
                  <a:schemeClr val="tx2">
                    <a:lumMod val="75000"/>
                    <a:lumOff val="25000"/>
                  </a:schemeClr>
                </a:solidFill>
                <a:cs typeface="B Nazanin" panose="00000400000000000000" pitchFamily="2" charset="-78"/>
              </a:endParaRPr>
            </a:p>
          </p:txBody>
        </p:sp>
        <p:sp>
          <p:nvSpPr>
            <p:cNvPr id="22" name="TextBox 21">
              <a:extLst>
                <a:ext uri="{FF2B5EF4-FFF2-40B4-BE49-F238E27FC236}">
                  <a16:creationId xmlns:a16="http://schemas.microsoft.com/office/drawing/2014/main" id="{0CD1ECD4-050E-49E7-7203-B0F112632F27}"/>
                </a:ext>
              </a:extLst>
            </p:cNvPr>
            <p:cNvSpPr txBox="1"/>
            <p:nvPr/>
          </p:nvSpPr>
          <p:spPr>
            <a:xfrm>
              <a:off x="1647568" y="4664208"/>
              <a:ext cx="2971800" cy="400110"/>
            </a:xfrm>
            <a:prstGeom prst="rect">
              <a:avLst/>
            </a:prstGeom>
            <a:noFill/>
          </p:spPr>
          <p:txBody>
            <a:bodyPr wrap="square" rtlCol="0">
              <a:spAutoFit/>
            </a:bodyPr>
            <a:lstStyle/>
            <a:p>
              <a:pPr algn="r" rtl="1"/>
              <a:r>
                <a:rPr lang="fa-IR" sz="2000" b="1" dirty="0">
                  <a:solidFill>
                    <a:schemeClr val="tx2">
                      <a:lumMod val="75000"/>
                      <a:lumOff val="25000"/>
                    </a:schemeClr>
                  </a:solidFill>
                  <a:cs typeface="B Nazanin" panose="00000400000000000000" pitchFamily="2" charset="-78"/>
                </a:rPr>
                <a:t>مخابرات کوانتومی</a:t>
              </a:r>
              <a:endParaRPr lang="en-US" sz="2000" b="1" dirty="0">
                <a:solidFill>
                  <a:schemeClr val="tx2">
                    <a:lumMod val="75000"/>
                    <a:lumOff val="25000"/>
                  </a:schemeClr>
                </a:solidFill>
                <a:cs typeface="B Nazanin" panose="00000400000000000000" pitchFamily="2" charset="-78"/>
              </a:endParaRPr>
            </a:p>
          </p:txBody>
        </p:sp>
      </p:grpSp>
      <p:sp>
        <p:nvSpPr>
          <p:cNvPr id="24" name="TextBox 23">
            <a:extLst>
              <a:ext uri="{FF2B5EF4-FFF2-40B4-BE49-F238E27FC236}">
                <a16:creationId xmlns:a16="http://schemas.microsoft.com/office/drawing/2014/main" id="{C7DA270D-63E0-5601-95E1-577FC01ECF96}"/>
              </a:ext>
            </a:extLst>
          </p:cNvPr>
          <p:cNvSpPr txBox="1"/>
          <p:nvPr/>
        </p:nvSpPr>
        <p:spPr>
          <a:xfrm>
            <a:off x="2737022" y="110463"/>
            <a:ext cx="9204239" cy="769441"/>
          </a:xfrm>
          <a:prstGeom prst="rect">
            <a:avLst/>
          </a:prstGeom>
          <a:noFill/>
        </p:spPr>
        <p:txBody>
          <a:bodyPr wrap="square">
            <a:spAutoFit/>
          </a:bodyPr>
          <a:lstStyle/>
          <a:p>
            <a:pPr algn="r" rtl="1"/>
            <a:r>
              <a:rPr lang="fa-IR" sz="4400" b="1" dirty="0">
                <a:cs typeface="B Nazanin" panose="00000400000000000000" pitchFamily="2" charset="-78"/>
              </a:rPr>
              <a:t>اشاره ای بر برخی از کاربردهای اپتیک کوانتومی </a:t>
            </a:r>
            <a:endParaRPr lang="en-US" sz="4400" dirty="0"/>
          </a:p>
        </p:txBody>
      </p:sp>
      <p:sp>
        <p:nvSpPr>
          <p:cNvPr id="2" name="Oval 1">
            <a:extLst>
              <a:ext uri="{FF2B5EF4-FFF2-40B4-BE49-F238E27FC236}">
                <a16:creationId xmlns:a16="http://schemas.microsoft.com/office/drawing/2014/main" id="{7B1C2FB7-C310-D2EA-1A9C-218196DEBBF1}"/>
              </a:ext>
            </a:extLst>
          </p:cNvPr>
          <p:cNvSpPr/>
          <p:nvPr/>
        </p:nvSpPr>
        <p:spPr>
          <a:xfrm>
            <a:off x="5693375" y="1514859"/>
            <a:ext cx="1723767" cy="148281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457AA59-57FC-1D1B-A189-7114A0489A1A}"/>
              </a:ext>
            </a:extLst>
          </p:cNvPr>
          <p:cNvSpPr txBox="1"/>
          <p:nvPr/>
        </p:nvSpPr>
        <p:spPr>
          <a:xfrm>
            <a:off x="4513305" y="1938766"/>
            <a:ext cx="2971800" cy="400110"/>
          </a:xfrm>
          <a:prstGeom prst="rect">
            <a:avLst/>
          </a:prstGeom>
          <a:noFill/>
        </p:spPr>
        <p:txBody>
          <a:bodyPr wrap="square" rtlCol="0">
            <a:spAutoFit/>
          </a:bodyPr>
          <a:lstStyle/>
          <a:p>
            <a:pPr algn="r" rtl="1"/>
            <a:r>
              <a:rPr lang="fa-IR" sz="2000" b="1" dirty="0">
                <a:solidFill>
                  <a:schemeClr val="tx2">
                    <a:lumMod val="75000"/>
                    <a:lumOff val="25000"/>
                  </a:schemeClr>
                </a:solidFill>
                <a:cs typeface="B Nazanin" panose="00000400000000000000" pitchFamily="2" charset="-78"/>
              </a:rPr>
              <a:t>کوانتوم پلاسمون ها</a:t>
            </a:r>
            <a:endParaRPr lang="en-US" sz="2000" b="1" dirty="0">
              <a:solidFill>
                <a:schemeClr val="tx2">
                  <a:lumMod val="75000"/>
                  <a:lumOff val="25000"/>
                </a:schemeClr>
              </a:solidFill>
              <a:cs typeface="B Nazanin" panose="00000400000000000000" pitchFamily="2" charset="-78"/>
            </a:endParaRPr>
          </a:p>
        </p:txBody>
      </p:sp>
    </p:spTree>
    <p:extLst>
      <p:ext uri="{BB962C8B-B14F-4D97-AF65-F5344CB8AC3E}">
        <p14:creationId xmlns:p14="http://schemas.microsoft.com/office/powerpoint/2010/main" val="1311860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6FF6-DFC1-F653-0033-979510C3D5B4}"/>
              </a:ext>
            </a:extLst>
          </p:cNvPr>
          <p:cNvSpPr>
            <a:spLocks noGrp="1"/>
          </p:cNvSpPr>
          <p:nvPr>
            <p:ph type="title"/>
          </p:nvPr>
        </p:nvSpPr>
        <p:spPr>
          <a:xfrm>
            <a:off x="1015314" y="0"/>
            <a:ext cx="10515600" cy="1325563"/>
          </a:xfrm>
        </p:spPr>
        <p:txBody>
          <a:bodyPr/>
          <a:lstStyle/>
          <a:p>
            <a:pPr algn="r" rtl="1"/>
            <a:r>
              <a:rPr lang="fa-IR" dirty="0">
                <a:cs typeface="B Nazanin" panose="00000400000000000000" pitchFamily="2" charset="-78"/>
              </a:rPr>
              <a:t>تداخل سنج ماخ زندر</a:t>
            </a:r>
            <a:endParaRPr lang="en-US" dirty="0">
              <a:cs typeface="B Nazanin" panose="00000400000000000000" pitchFamily="2" charset="-78"/>
            </a:endParaRPr>
          </a:p>
        </p:txBody>
      </p:sp>
      <p:grpSp>
        <p:nvGrpSpPr>
          <p:cNvPr id="9" name="Group 8">
            <a:extLst>
              <a:ext uri="{FF2B5EF4-FFF2-40B4-BE49-F238E27FC236}">
                <a16:creationId xmlns:a16="http://schemas.microsoft.com/office/drawing/2014/main" id="{814AED5A-6178-A410-4013-7606A5EE2D82}"/>
              </a:ext>
            </a:extLst>
          </p:cNvPr>
          <p:cNvGrpSpPr/>
          <p:nvPr/>
        </p:nvGrpSpPr>
        <p:grpSpPr>
          <a:xfrm>
            <a:off x="460805" y="649543"/>
            <a:ext cx="5294871" cy="3121499"/>
            <a:chOff x="494270" y="1586224"/>
            <a:chExt cx="5294871" cy="3121499"/>
          </a:xfrm>
        </p:grpSpPr>
        <p:pic>
          <p:nvPicPr>
            <p:cNvPr id="5" name="Picture 4">
              <a:extLst>
                <a:ext uri="{FF2B5EF4-FFF2-40B4-BE49-F238E27FC236}">
                  <a16:creationId xmlns:a16="http://schemas.microsoft.com/office/drawing/2014/main" id="{F292D265-F264-B5DF-5827-B75DD8DB3141}"/>
                </a:ext>
              </a:extLst>
            </p:cNvPr>
            <p:cNvPicPr>
              <a:picLocks noChangeAspect="1"/>
            </p:cNvPicPr>
            <p:nvPr/>
          </p:nvPicPr>
          <p:blipFill>
            <a:blip r:embed="rId2"/>
            <a:stretch>
              <a:fillRect/>
            </a:stretch>
          </p:blipFill>
          <p:spPr>
            <a:xfrm>
              <a:off x="494270" y="1586224"/>
              <a:ext cx="3002692" cy="2579633"/>
            </a:xfrm>
            <a:prstGeom prst="rect">
              <a:avLst/>
            </a:prstGeom>
          </p:spPr>
        </p:pic>
        <p:sp>
          <p:nvSpPr>
            <p:cNvPr id="7" name="TextBox 6">
              <a:extLst>
                <a:ext uri="{FF2B5EF4-FFF2-40B4-BE49-F238E27FC236}">
                  <a16:creationId xmlns:a16="http://schemas.microsoft.com/office/drawing/2014/main" id="{657F451C-6DBB-35B1-BCD1-04CCC244F9AA}"/>
                </a:ext>
              </a:extLst>
            </p:cNvPr>
            <p:cNvSpPr txBox="1"/>
            <p:nvPr/>
          </p:nvSpPr>
          <p:spPr>
            <a:xfrm>
              <a:off x="3496962" y="2969711"/>
              <a:ext cx="2292179" cy="646331"/>
            </a:xfrm>
            <a:prstGeom prst="rect">
              <a:avLst/>
            </a:prstGeom>
            <a:noFill/>
          </p:spPr>
          <p:txBody>
            <a:bodyPr wrap="square">
              <a:spAutoFit/>
            </a:bodyPr>
            <a:lstStyle/>
            <a:p>
              <a:r>
                <a:rPr lang="en-US" b="0" i="0" dirty="0">
                  <a:effectLst/>
                  <a:latin typeface="Times" panose="02020603050405020304" pitchFamily="18" charset="0"/>
                </a:rPr>
                <a:t>p(D) </a:t>
              </a:r>
              <a:r>
                <a:rPr lang="en-US" b="0" i="0" dirty="0">
                  <a:effectLst/>
                  <a:latin typeface="g_d0_f3"/>
                </a:rPr>
                <a:t>= 1+</a:t>
              </a:r>
              <a:r>
                <a:rPr lang="en-US" b="0" i="0" dirty="0">
                  <a:effectLst/>
                  <a:latin typeface="Times" panose="02020603050405020304" pitchFamily="18" charset="0"/>
                </a:rPr>
                <a:t>2 (1 </a:t>
              </a:r>
              <a:r>
                <a:rPr lang="en-US" b="0" i="0" dirty="0">
                  <a:effectLst/>
                  <a:latin typeface="g_d0_f3"/>
                </a:rPr>
                <a:t>+ </a:t>
              </a:r>
              <a:r>
                <a:rPr lang="en-US" b="0" i="0" dirty="0">
                  <a:effectLst/>
                  <a:latin typeface="Times" panose="02020603050405020304" pitchFamily="18" charset="0"/>
                </a:rPr>
                <a:t>sin </a:t>
              </a:r>
              <a:r>
                <a:rPr lang="el-GR" b="0" i="0" dirty="0">
                  <a:effectLst/>
                  <a:latin typeface="g_d0_f4"/>
                </a:rPr>
                <a:t>θ</a:t>
              </a:r>
              <a:r>
                <a:rPr lang="en-US" b="0" i="0" dirty="0">
                  <a:effectLst/>
                  <a:latin typeface="g_d0_f4"/>
                </a:rPr>
                <a:t>)</a:t>
              </a:r>
              <a:br>
                <a:rPr lang="el-GR" dirty="0"/>
              </a:br>
              <a:endParaRPr lang="en-US" dirty="0"/>
            </a:p>
          </p:txBody>
        </p:sp>
        <p:sp>
          <p:nvSpPr>
            <p:cNvPr id="8" name="TextBox 7">
              <a:extLst>
                <a:ext uri="{FF2B5EF4-FFF2-40B4-BE49-F238E27FC236}">
                  <a16:creationId xmlns:a16="http://schemas.microsoft.com/office/drawing/2014/main" id="{16DD77C9-5C8B-A0E2-74BF-6DDA21236512}"/>
                </a:ext>
              </a:extLst>
            </p:cNvPr>
            <p:cNvSpPr txBox="1"/>
            <p:nvPr/>
          </p:nvSpPr>
          <p:spPr>
            <a:xfrm>
              <a:off x="1456039" y="4061392"/>
              <a:ext cx="2337485" cy="646331"/>
            </a:xfrm>
            <a:prstGeom prst="rect">
              <a:avLst/>
            </a:prstGeom>
            <a:noFill/>
          </p:spPr>
          <p:txBody>
            <a:bodyPr wrap="square">
              <a:spAutoFit/>
            </a:bodyPr>
            <a:lstStyle/>
            <a:p>
              <a:r>
                <a:rPr lang="en-US" b="0" i="0" dirty="0">
                  <a:effectLst/>
                  <a:latin typeface="Times" panose="02020603050405020304" pitchFamily="18" charset="0"/>
                </a:rPr>
                <a:t>p(D) </a:t>
              </a:r>
              <a:r>
                <a:rPr lang="en-US" b="0" i="0" dirty="0">
                  <a:effectLst/>
                  <a:latin typeface="g_d0_f3"/>
                </a:rPr>
                <a:t>= 1+</a:t>
              </a:r>
              <a:r>
                <a:rPr lang="en-US" b="0" i="0" dirty="0">
                  <a:effectLst/>
                  <a:latin typeface="Times" panose="02020603050405020304" pitchFamily="18" charset="0"/>
                </a:rPr>
                <a:t>2 (1 </a:t>
              </a:r>
              <a:r>
                <a:rPr lang="en-US" b="0" i="0" dirty="0">
                  <a:effectLst/>
                  <a:latin typeface="g_d0_f3"/>
                </a:rPr>
                <a:t>- </a:t>
              </a:r>
              <a:r>
                <a:rPr lang="en-US" b="0" i="0" dirty="0">
                  <a:effectLst/>
                  <a:latin typeface="Times" panose="02020603050405020304" pitchFamily="18" charset="0"/>
                </a:rPr>
                <a:t>sin </a:t>
              </a:r>
              <a:r>
                <a:rPr lang="el-GR" b="0" i="0" dirty="0">
                  <a:effectLst/>
                  <a:latin typeface="g_d0_f4"/>
                </a:rPr>
                <a:t>θ</a:t>
              </a:r>
              <a:r>
                <a:rPr lang="en-US" b="0" i="0" dirty="0">
                  <a:effectLst/>
                  <a:latin typeface="g_d0_f4"/>
                </a:rPr>
                <a:t>)</a:t>
              </a:r>
              <a:br>
                <a:rPr lang="el-GR" dirty="0"/>
              </a:br>
              <a:endParaRPr lang="en-US" dirty="0"/>
            </a:p>
          </p:txBody>
        </p:sp>
      </p:grpSp>
      <p:pic>
        <p:nvPicPr>
          <p:cNvPr id="10" name="Picture 9" descr="A diagram of a diagram of a diagram&#10;&#10;AI-generated content may be incorrect.">
            <a:extLst>
              <a:ext uri="{FF2B5EF4-FFF2-40B4-BE49-F238E27FC236}">
                <a16:creationId xmlns:a16="http://schemas.microsoft.com/office/drawing/2014/main" id="{6DFC195C-BB6E-7FFF-0241-2DB0529A5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49" y="4178640"/>
            <a:ext cx="3224403" cy="1956062"/>
          </a:xfrm>
          <a:prstGeom prst="rect">
            <a:avLst/>
          </a:prstGeom>
        </p:spPr>
      </p:pic>
      <p:pic>
        <p:nvPicPr>
          <p:cNvPr id="11" name="Picture 10">
            <a:extLst>
              <a:ext uri="{FF2B5EF4-FFF2-40B4-BE49-F238E27FC236}">
                <a16:creationId xmlns:a16="http://schemas.microsoft.com/office/drawing/2014/main" id="{E7DA5E1D-E3FA-A96D-1E1C-8939C7079008}"/>
              </a:ext>
            </a:extLst>
          </p:cNvPr>
          <p:cNvPicPr>
            <a:picLocks noChangeAspect="1"/>
          </p:cNvPicPr>
          <p:nvPr/>
        </p:nvPicPr>
        <p:blipFill>
          <a:blip r:embed="rId4"/>
          <a:stretch>
            <a:fillRect/>
          </a:stretch>
        </p:blipFill>
        <p:spPr>
          <a:xfrm>
            <a:off x="4138322" y="3913222"/>
            <a:ext cx="2812030" cy="2599356"/>
          </a:xfrm>
          <a:prstGeom prst="rect">
            <a:avLst/>
          </a:prstGeom>
        </p:spPr>
      </p:pic>
      <p:sp>
        <p:nvSpPr>
          <p:cNvPr id="13" name="TextBox 12">
            <a:extLst>
              <a:ext uri="{FF2B5EF4-FFF2-40B4-BE49-F238E27FC236}">
                <a16:creationId xmlns:a16="http://schemas.microsoft.com/office/drawing/2014/main" id="{6552BB09-60BD-7655-9CD1-FFCC6BF0C49E}"/>
              </a:ext>
            </a:extLst>
          </p:cNvPr>
          <p:cNvSpPr txBox="1"/>
          <p:nvPr/>
        </p:nvSpPr>
        <p:spPr>
          <a:xfrm>
            <a:off x="4738816" y="945464"/>
            <a:ext cx="6992379" cy="2462213"/>
          </a:xfrm>
          <a:prstGeom prst="rect">
            <a:avLst/>
          </a:prstGeom>
          <a:noFill/>
        </p:spPr>
        <p:txBody>
          <a:bodyPr wrap="square">
            <a:spAutoFit/>
          </a:bodyPr>
          <a:lstStyle/>
          <a:p>
            <a:pPr marL="342900" indent="-342900" algn="just" rtl="1">
              <a:buFont typeface="Arial" panose="020B0604020202020204" pitchFamily="34" charset="0"/>
              <a:buChar char="•"/>
            </a:pPr>
            <a:r>
              <a:rPr lang="fa-IR" sz="2200" dirty="0">
                <a:solidFill>
                  <a:schemeClr val="tx2">
                    <a:lumMod val="75000"/>
                    <a:lumOff val="25000"/>
                  </a:schemeClr>
                </a:solidFill>
                <a:cs typeface="B Nazanin" panose="00000400000000000000" pitchFamily="2" charset="-78"/>
              </a:rPr>
              <a:t>حتی اگر فوتون‌ها یکی‌یکی وارد دستگاه شوند، آمار آشکارسازی در خروجی‌ها به صورت نوارهای تداخلی ظاهر می‌شود — این نشان می‌دهد که </a:t>
            </a:r>
            <a:r>
              <a:rPr lang="fa-IR" sz="2200" b="1" dirty="0">
                <a:solidFill>
                  <a:schemeClr val="tx2">
                    <a:lumMod val="75000"/>
                    <a:lumOff val="25000"/>
                  </a:schemeClr>
                </a:solidFill>
                <a:cs typeface="B Nazanin" panose="00000400000000000000" pitchFamily="2" charset="-78"/>
              </a:rPr>
              <a:t>هر فوتون با خودش تداخل می‌کند</a:t>
            </a:r>
            <a:r>
              <a:rPr lang="fa-IR" sz="2200" dirty="0">
                <a:solidFill>
                  <a:schemeClr val="tx2">
                    <a:lumMod val="75000"/>
                    <a:lumOff val="25000"/>
                  </a:schemeClr>
                </a:solidFill>
                <a:cs typeface="B Nazanin" panose="00000400000000000000" pitchFamily="2" charset="-78"/>
              </a:rPr>
              <a:t> و مسیر مشخصی طی نکرده، بلکه در برهم‌نهی دو مسیر بوده است.</a:t>
            </a:r>
          </a:p>
          <a:p>
            <a:pPr marL="342900" indent="-342900" algn="just" rtl="1">
              <a:buFont typeface="Arial" panose="020B0604020202020204" pitchFamily="34" charset="0"/>
              <a:buChar char="•"/>
            </a:pPr>
            <a:endParaRPr lang="fa-IR" sz="2200" dirty="0">
              <a:solidFill>
                <a:schemeClr val="tx2">
                  <a:lumMod val="75000"/>
                  <a:lumOff val="25000"/>
                </a:schemeClr>
              </a:solidFill>
              <a:cs typeface="B Nazanin" panose="00000400000000000000" pitchFamily="2" charset="-78"/>
            </a:endParaRPr>
          </a:p>
          <a:p>
            <a:pPr marL="342900" indent="-342900" algn="just" rtl="1">
              <a:buFont typeface="Arial" panose="020B0604020202020204" pitchFamily="34" charset="0"/>
              <a:buChar char="•"/>
            </a:pPr>
            <a:r>
              <a:rPr lang="fa-IR" sz="2200" dirty="0">
                <a:solidFill>
                  <a:schemeClr val="tx2">
                    <a:lumMod val="75000"/>
                    <a:lumOff val="25000"/>
                  </a:schemeClr>
                </a:solidFill>
                <a:cs typeface="B Nazanin" panose="00000400000000000000" pitchFamily="2" charset="-78"/>
              </a:rPr>
              <a:t>نور ویژگی موجی نشان می دهد.</a:t>
            </a:r>
            <a:endParaRPr lang="en-US" sz="2200" dirty="0">
              <a:solidFill>
                <a:schemeClr val="tx2">
                  <a:lumMod val="75000"/>
                  <a:lumOff val="25000"/>
                </a:schemeClr>
              </a:solidFill>
              <a:cs typeface="B Nazanin" panose="00000400000000000000" pitchFamily="2" charset="-78"/>
            </a:endParaRPr>
          </a:p>
          <a:p>
            <a:pPr algn="just" rtl="1"/>
            <a:endParaRPr lang="en-US" sz="2200" dirty="0">
              <a:solidFill>
                <a:schemeClr val="tx2">
                  <a:lumMod val="75000"/>
                  <a:lumOff val="25000"/>
                </a:schemeClr>
              </a:solidFill>
              <a:cs typeface="B Nazanin" panose="00000400000000000000" pitchFamily="2" charset="-78"/>
            </a:endParaRPr>
          </a:p>
        </p:txBody>
      </p:sp>
      <p:sp>
        <p:nvSpPr>
          <p:cNvPr id="14" name="TextBox 13">
            <a:extLst>
              <a:ext uri="{FF2B5EF4-FFF2-40B4-BE49-F238E27FC236}">
                <a16:creationId xmlns:a16="http://schemas.microsoft.com/office/drawing/2014/main" id="{75B71D5E-1A3C-F233-A9BC-D20F582B0C20}"/>
              </a:ext>
            </a:extLst>
          </p:cNvPr>
          <p:cNvSpPr txBox="1"/>
          <p:nvPr/>
        </p:nvSpPr>
        <p:spPr>
          <a:xfrm>
            <a:off x="9115006" y="5830647"/>
            <a:ext cx="2514762" cy="430887"/>
          </a:xfrm>
          <a:prstGeom prst="rect">
            <a:avLst/>
          </a:prstGeom>
          <a:noFill/>
        </p:spPr>
        <p:txBody>
          <a:bodyPr wrap="square">
            <a:spAutoFit/>
          </a:bodyPr>
          <a:lstStyle/>
          <a:p>
            <a:pPr marL="342900" indent="-342900" algn="just" rtl="1">
              <a:buFont typeface="Arial" panose="020B0604020202020204" pitchFamily="34" charset="0"/>
              <a:buChar char="•"/>
            </a:pPr>
            <a:r>
              <a:rPr lang="fa-IR" sz="2200" dirty="0">
                <a:solidFill>
                  <a:schemeClr val="tx2">
                    <a:lumMod val="75000"/>
                    <a:lumOff val="25000"/>
                  </a:schemeClr>
                </a:solidFill>
                <a:cs typeface="B Nazanin" panose="00000400000000000000" pitchFamily="2" charset="-78"/>
              </a:rPr>
              <a:t>نور ویژگی ذره ای دارد</a:t>
            </a:r>
            <a:endParaRPr lang="en-US" sz="2200" dirty="0">
              <a:solidFill>
                <a:schemeClr val="tx2">
                  <a:lumMod val="75000"/>
                  <a:lumOff val="25000"/>
                </a:schemeClr>
              </a:solidFill>
              <a:cs typeface="B Nazanin" panose="00000400000000000000" pitchFamily="2" charset="-78"/>
            </a:endParaRPr>
          </a:p>
        </p:txBody>
      </p:sp>
      <p:sp>
        <p:nvSpPr>
          <p:cNvPr id="17" name="TextBox 16">
            <a:extLst>
              <a:ext uri="{FF2B5EF4-FFF2-40B4-BE49-F238E27FC236}">
                <a16:creationId xmlns:a16="http://schemas.microsoft.com/office/drawing/2014/main" id="{D0279A70-182D-1E82-F66A-56E8168E4D28}"/>
              </a:ext>
            </a:extLst>
          </p:cNvPr>
          <p:cNvSpPr txBox="1"/>
          <p:nvPr/>
        </p:nvSpPr>
        <p:spPr>
          <a:xfrm>
            <a:off x="1283044" y="6453015"/>
            <a:ext cx="10126361" cy="369332"/>
          </a:xfrm>
          <a:prstGeom prst="rect">
            <a:avLst/>
          </a:prstGeom>
          <a:noFill/>
        </p:spPr>
        <p:txBody>
          <a:bodyPr wrap="square">
            <a:spAutoFit/>
          </a:bodyPr>
          <a:lstStyle/>
          <a:p>
            <a:r>
              <a:rPr lang="en-US" b="0" i="1" dirty="0">
                <a:solidFill>
                  <a:srgbClr val="202122"/>
                </a:solidFill>
                <a:effectLst/>
                <a:latin typeface="Arial" panose="020B0604020202020204" pitchFamily="34" charset="0"/>
              </a:rPr>
              <a:t>Nature</a:t>
            </a:r>
            <a:r>
              <a:rPr lang="en-US" b="0" i="0" dirty="0">
                <a:solidFill>
                  <a:srgbClr val="202122"/>
                </a:solidFill>
                <a:effectLst/>
                <a:latin typeface="Arial" panose="020B0604020202020204" pitchFamily="34" charset="0"/>
              </a:rPr>
              <a:t>. </a:t>
            </a:r>
            <a:r>
              <a:rPr lang="en-US" b="1" i="0" dirty="0">
                <a:solidFill>
                  <a:srgbClr val="202122"/>
                </a:solidFill>
                <a:effectLst/>
                <a:latin typeface="Arial" panose="020B0604020202020204" pitchFamily="34" charset="0"/>
              </a:rPr>
              <a:t>178, </a:t>
            </a:r>
            <a:r>
              <a:rPr lang="en-US" dirty="0">
                <a:solidFill>
                  <a:srgbClr val="202122"/>
                </a:solidFill>
                <a:latin typeface="Arial" panose="020B0604020202020204" pitchFamily="34" charset="0"/>
              </a:rPr>
              <a:t>1046</a:t>
            </a:r>
            <a:r>
              <a:rPr lang="en-US" b="0" i="0" dirty="0">
                <a:solidFill>
                  <a:srgbClr val="202122"/>
                </a:solidFill>
                <a:effectLst/>
                <a:latin typeface="Arial" panose="020B0604020202020204" pitchFamily="34" charset="0"/>
              </a:rPr>
              <a:t> (4541</a:t>
            </a:r>
            <a:r>
              <a:rPr lang="en-US" dirty="0">
                <a:solidFill>
                  <a:srgbClr val="202122"/>
                </a:solidFill>
                <a:latin typeface="Arial" panose="020B0604020202020204" pitchFamily="34" charset="0"/>
              </a:rPr>
              <a:t>); V. Vedral, Vlatko, Introduction to Quantum Information Science (2006)</a:t>
            </a:r>
            <a:endParaRPr lang="en-US" dirty="0"/>
          </a:p>
        </p:txBody>
      </p:sp>
      <p:sp>
        <p:nvSpPr>
          <p:cNvPr id="4" name="TextBox 3">
            <a:extLst>
              <a:ext uri="{FF2B5EF4-FFF2-40B4-BE49-F238E27FC236}">
                <a16:creationId xmlns:a16="http://schemas.microsoft.com/office/drawing/2014/main" id="{66995930-86D1-AF22-3114-52964F372CD1}"/>
              </a:ext>
            </a:extLst>
          </p:cNvPr>
          <p:cNvSpPr txBox="1"/>
          <p:nvPr/>
        </p:nvSpPr>
        <p:spPr>
          <a:xfrm>
            <a:off x="7327557" y="3265565"/>
            <a:ext cx="4302211" cy="2462213"/>
          </a:xfrm>
          <a:prstGeom prst="rect">
            <a:avLst/>
          </a:prstGeom>
          <a:noFill/>
        </p:spPr>
        <p:txBody>
          <a:bodyPr wrap="square">
            <a:spAutoFit/>
          </a:bodyPr>
          <a:lstStyle/>
          <a:p>
            <a:pPr algn="r" rtl="1"/>
            <a:r>
              <a:rPr lang="fa-IR" sz="2200" dirty="0">
                <a:solidFill>
                  <a:srgbClr val="FF0000"/>
                </a:solidFill>
                <a:cs typeface="B Nazanin" panose="00000400000000000000" pitchFamily="2" charset="-78"/>
              </a:rPr>
              <a:t>در دیدگاه جدید، تمایز میان ذره و موج از بین رفته است، زیرا کشف شد که تمام ذرات خواص موجی هم دارند و برعکس. هیچ‌یک از این دو مفهوم نباید کنار گذاشته شود، بلکه باید با هم ترکیب شوند. این‌که کدام جنبه آشکار شود، نه به خود جسم فیزیکی، بلکه به دستگاه آزمایشی‌ای بستگی دارد که برای بررسی آن به کار می‌بریم.</a:t>
            </a:r>
            <a:endParaRPr lang="en-US" sz="22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1143763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B8A1D-4229-A6BB-6ABE-E76CEEAB1F89}"/>
              </a:ext>
            </a:extLst>
          </p:cNvPr>
          <p:cNvSpPr>
            <a:spLocks noGrp="1"/>
          </p:cNvSpPr>
          <p:nvPr>
            <p:ph type="title"/>
          </p:nvPr>
        </p:nvSpPr>
        <p:spPr/>
        <p:txBody>
          <a:bodyPr/>
          <a:lstStyle/>
          <a:p>
            <a:pPr algn="r" rtl="1"/>
            <a:r>
              <a:rPr lang="fa-IR" dirty="0">
                <a:cs typeface="B Nazanin" panose="00000400000000000000" pitchFamily="2" charset="-78"/>
              </a:rPr>
              <a:t>اثر </a:t>
            </a:r>
            <a:r>
              <a:rPr lang="en-US" dirty="0">
                <a:cs typeface="B Nazanin" panose="00000400000000000000" pitchFamily="2" charset="-78"/>
              </a:rPr>
              <a:t>Hong–Ou–Mandel</a:t>
            </a:r>
          </a:p>
        </p:txBody>
      </p:sp>
      <p:pic>
        <p:nvPicPr>
          <p:cNvPr id="4" name="Picture 3">
            <a:extLst>
              <a:ext uri="{FF2B5EF4-FFF2-40B4-BE49-F238E27FC236}">
                <a16:creationId xmlns:a16="http://schemas.microsoft.com/office/drawing/2014/main" id="{12798FCD-CBC8-78B5-62B8-8BC59ED65640}"/>
              </a:ext>
            </a:extLst>
          </p:cNvPr>
          <p:cNvPicPr>
            <a:picLocks noChangeAspect="1"/>
          </p:cNvPicPr>
          <p:nvPr/>
        </p:nvPicPr>
        <p:blipFill>
          <a:blip r:embed="rId2"/>
          <a:stretch>
            <a:fillRect/>
          </a:stretch>
        </p:blipFill>
        <p:spPr>
          <a:xfrm>
            <a:off x="169116" y="662321"/>
            <a:ext cx="5930763" cy="2087338"/>
          </a:xfrm>
          <a:prstGeom prst="rect">
            <a:avLst/>
          </a:prstGeom>
        </p:spPr>
      </p:pic>
      <p:pic>
        <p:nvPicPr>
          <p:cNvPr id="7" name="Picture 6" descr="A black and white image of arrows and numbers&#10;&#10;AI-generated content may be incorrect.">
            <a:extLst>
              <a:ext uri="{FF2B5EF4-FFF2-40B4-BE49-F238E27FC236}">
                <a16:creationId xmlns:a16="http://schemas.microsoft.com/office/drawing/2014/main" id="{B3A49C34-1853-59A4-D6AD-615DD16AB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36" y="5109985"/>
            <a:ext cx="5161117" cy="1338271"/>
          </a:xfrm>
          <a:prstGeom prst="rect">
            <a:avLst/>
          </a:prstGeom>
        </p:spPr>
      </p:pic>
      <p:pic>
        <p:nvPicPr>
          <p:cNvPr id="9" name="Picture 8" descr="A diagram of a signal&#10;&#10;AI-generated content may be incorrect.">
            <a:extLst>
              <a:ext uri="{FF2B5EF4-FFF2-40B4-BE49-F238E27FC236}">
                <a16:creationId xmlns:a16="http://schemas.microsoft.com/office/drawing/2014/main" id="{18163859-28DF-0555-79F4-BFD54DCD8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808" y="2796090"/>
            <a:ext cx="2576365" cy="2267464"/>
          </a:xfrm>
          <a:prstGeom prst="rect">
            <a:avLst/>
          </a:prstGeom>
        </p:spPr>
      </p:pic>
      <p:sp>
        <p:nvSpPr>
          <p:cNvPr id="11" name="TextBox 10">
            <a:extLst>
              <a:ext uri="{FF2B5EF4-FFF2-40B4-BE49-F238E27FC236}">
                <a16:creationId xmlns:a16="http://schemas.microsoft.com/office/drawing/2014/main" id="{15B64EF0-22D3-54B0-82A4-6964DB840F65}"/>
              </a:ext>
            </a:extLst>
          </p:cNvPr>
          <p:cNvSpPr txBox="1"/>
          <p:nvPr/>
        </p:nvSpPr>
        <p:spPr>
          <a:xfrm>
            <a:off x="4561187" y="6423022"/>
            <a:ext cx="6278209" cy="369332"/>
          </a:xfrm>
          <a:prstGeom prst="rect">
            <a:avLst/>
          </a:prstGeom>
          <a:noFill/>
        </p:spPr>
        <p:txBody>
          <a:bodyPr wrap="square">
            <a:spAutoFit/>
          </a:bodyPr>
          <a:lstStyle/>
          <a:p>
            <a:r>
              <a:rPr lang="en-US" dirty="0"/>
              <a:t>Phys. Rev. Lett. </a:t>
            </a:r>
            <a:r>
              <a:rPr lang="en-US" b="1" dirty="0"/>
              <a:t>59</a:t>
            </a:r>
            <a:r>
              <a:rPr lang="en-US" dirty="0"/>
              <a:t> , 2044 (1987)</a:t>
            </a:r>
          </a:p>
        </p:txBody>
      </p:sp>
      <p:sp>
        <p:nvSpPr>
          <p:cNvPr id="13" name="TextBox 12">
            <a:extLst>
              <a:ext uri="{FF2B5EF4-FFF2-40B4-BE49-F238E27FC236}">
                <a16:creationId xmlns:a16="http://schemas.microsoft.com/office/drawing/2014/main" id="{EF90EC5B-3501-61A6-6EFE-221E890446CB}"/>
              </a:ext>
            </a:extLst>
          </p:cNvPr>
          <p:cNvSpPr txBox="1"/>
          <p:nvPr/>
        </p:nvSpPr>
        <p:spPr>
          <a:xfrm>
            <a:off x="6326846" y="1513776"/>
            <a:ext cx="5411318" cy="4832092"/>
          </a:xfrm>
          <a:prstGeom prst="rect">
            <a:avLst/>
          </a:prstGeom>
          <a:noFill/>
        </p:spPr>
        <p:txBody>
          <a:bodyPr wrap="square">
            <a:spAutoFit/>
          </a:bodyPr>
          <a:lstStyle/>
          <a:p>
            <a:pPr marL="342900" indent="-342900" algn="just" rtl="1">
              <a:buFont typeface="Arial" panose="020B0604020202020204" pitchFamily="34" charset="0"/>
              <a:buChar char="•"/>
            </a:pPr>
            <a:r>
              <a:rPr lang="fa-IR" sz="2200" dirty="0">
                <a:solidFill>
                  <a:schemeClr val="tx2">
                    <a:lumMod val="75000"/>
                    <a:lumOff val="25000"/>
                  </a:schemeClr>
                </a:solidFill>
                <a:cs typeface="B Nazanin" panose="00000400000000000000" pitchFamily="2" charset="-78"/>
              </a:rPr>
              <a:t>اگر از پرتوهای کلاسیکی با شدت بالا استفاده کنیم، انتظار داریم که با جابه‌جایی تقسیم‌کننده پرتو، نوارهای روشن و تاریک در خروجی‌ها ظاهر شوند.</a:t>
            </a:r>
            <a:endParaRPr lang="en-US" sz="2200" dirty="0">
              <a:solidFill>
                <a:schemeClr val="tx2">
                  <a:lumMod val="75000"/>
                  <a:lumOff val="25000"/>
                </a:schemeClr>
              </a:solidFill>
              <a:cs typeface="B Nazanin" panose="00000400000000000000" pitchFamily="2" charset="-78"/>
            </a:endParaRPr>
          </a:p>
          <a:p>
            <a:pPr marL="342900" indent="-342900" algn="just" rtl="1">
              <a:buFont typeface="Arial" panose="020B0604020202020204" pitchFamily="34" charset="0"/>
              <a:buChar char="•"/>
            </a:pPr>
            <a:endParaRPr lang="en-US" sz="2200" dirty="0">
              <a:solidFill>
                <a:schemeClr val="tx2">
                  <a:lumMod val="75000"/>
                  <a:lumOff val="25000"/>
                </a:schemeClr>
              </a:solidFill>
              <a:cs typeface="B Nazanin" panose="00000400000000000000" pitchFamily="2" charset="-78"/>
            </a:endParaRPr>
          </a:p>
          <a:p>
            <a:pPr marL="342900" indent="-342900" algn="just" rtl="1">
              <a:buFont typeface="Arial" panose="020B0604020202020204" pitchFamily="34" charset="0"/>
              <a:buChar char="•"/>
            </a:pPr>
            <a:r>
              <a:rPr lang="fa-IR" sz="2200" dirty="0">
                <a:solidFill>
                  <a:schemeClr val="tx2">
                    <a:lumMod val="75000"/>
                    <a:lumOff val="25000"/>
                  </a:schemeClr>
                </a:solidFill>
                <a:cs typeface="B Nazanin" panose="00000400000000000000" pitchFamily="2" charset="-78"/>
              </a:rPr>
              <a:t>آزمایش زمانی جالب‌تر می‌شود که در سطح </a:t>
            </a:r>
            <a:r>
              <a:rPr lang="fa-IR" sz="2200" b="1" dirty="0">
                <a:solidFill>
                  <a:schemeClr val="tx2">
                    <a:lumMod val="75000"/>
                    <a:lumOff val="25000"/>
                  </a:schemeClr>
                </a:solidFill>
                <a:cs typeface="B Nazanin" panose="00000400000000000000" pitchFamily="2" charset="-78"/>
              </a:rPr>
              <a:t>تک‌فوتونی</a:t>
            </a:r>
            <a:r>
              <a:rPr lang="fa-IR" sz="2200" dirty="0">
                <a:solidFill>
                  <a:schemeClr val="tx2">
                    <a:lumMod val="75000"/>
                    <a:lumOff val="25000"/>
                  </a:schemeClr>
                </a:solidFill>
                <a:cs typeface="B Nazanin" panose="00000400000000000000" pitchFamily="2" charset="-78"/>
              </a:rPr>
              <a:t> انجام شود.</a:t>
            </a:r>
            <a:r>
              <a:rPr lang="en-US" sz="2200" dirty="0">
                <a:solidFill>
                  <a:schemeClr val="tx2">
                    <a:lumMod val="75000"/>
                    <a:lumOff val="25000"/>
                  </a:schemeClr>
                </a:solidFill>
                <a:cs typeface="B Nazanin" panose="00000400000000000000" pitchFamily="2" charset="-78"/>
              </a:rPr>
              <a:t> </a:t>
            </a:r>
            <a:r>
              <a:rPr lang="fa-IR" sz="2200" dirty="0">
                <a:solidFill>
                  <a:schemeClr val="tx2">
                    <a:lumMod val="75000"/>
                    <a:lumOff val="25000"/>
                  </a:schemeClr>
                </a:solidFill>
                <a:cs typeface="B Nazanin" panose="00000400000000000000" pitchFamily="2" charset="-78"/>
              </a:rPr>
              <a:t>وقتی طول مسیر دو پرتو یکسان باشد، هر دو فوتون هم‌زمان به تقسیم‌کننده پرتو می‌رسند و با هم </a:t>
            </a:r>
            <a:r>
              <a:rPr lang="fa-IR" sz="2200" b="1" dirty="0">
                <a:solidFill>
                  <a:schemeClr val="tx2">
                    <a:lumMod val="75000"/>
                    <a:lumOff val="25000"/>
                  </a:schemeClr>
                </a:solidFill>
                <a:cs typeface="B Nazanin" panose="00000400000000000000" pitchFamily="2" charset="-78"/>
              </a:rPr>
              <a:t>تداخل می‌کنند</a:t>
            </a:r>
            <a:r>
              <a:rPr lang="fa-IR" sz="2200" dirty="0">
                <a:solidFill>
                  <a:schemeClr val="tx2">
                    <a:lumMod val="75000"/>
                    <a:lumOff val="25000"/>
                  </a:schemeClr>
                </a:solidFill>
                <a:cs typeface="B Nazanin" panose="00000400000000000000" pitchFamily="2" charset="-78"/>
              </a:rPr>
              <a:t>.</a:t>
            </a:r>
            <a:r>
              <a:rPr lang="en-US" sz="2200" dirty="0">
                <a:solidFill>
                  <a:schemeClr val="tx2">
                    <a:lumMod val="75000"/>
                    <a:lumOff val="25000"/>
                  </a:schemeClr>
                </a:solidFill>
                <a:cs typeface="B Nazanin" panose="00000400000000000000" pitchFamily="2" charset="-78"/>
              </a:rPr>
              <a:t> </a:t>
            </a:r>
            <a:r>
              <a:rPr lang="fa-IR" sz="2200" dirty="0">
                <a:solidFill>
                  <a:schemeClr val="tx2">
                    <a:lumMod val="75000"/>
                    <a:lumOff val="25000"/>
                  </a:schemeClr>
                </a:solidFill>
                <a:cs typeface="B Nazanin" panose="00000400000000000000" pitchFamily="2" charset="-78"/>
              </a:rPr>
              <a:t>وقتی تک‌فوتون‌ها روی یک تقسیم‌کننده پرتو ۵۰:۵۰ تداخل می‌کنند، </a:t>
            </a:r>
            <a:r>
              <a:rPr lang="fa-IR" sz="2200" b="1" dirty="0">
                <a:solidFill>
                  <a:schemeClr val="tx2">
                    <a:lumMod val="75000"/>
                    <a:lumOff val="25000"/>
                  </a:schemeClr>
                </a:solidFill>
                <a:cs typeface="B Nazanin" panose="00000400000000000000" pitchFamily="2" charset="-78"/>
              </a:rPr>
              <a:t>تداخل مخرب</a:t>
            </a:r>
            <a:r>
              <a:rPr lang="fa-IR" sz="2200" dirty="0">
                <a:solidFill>
                  <a:schemeClr val="tx2">
                    <a:lumMod val="75000"/>
                    <a:lumOff val="25000"/>
                  </a:schemeClr>
                </a:solidFill>
                <a:cs typeface="B Nazanin" panose="00000400000000000000" pitchFamily="2" charset="-78"/>
              </a:rPr>
              <a:t> احتمال این‌که فوتون‌ها از دو خروجی متفاوت خارج شوند را از بین می‌برد، و بنابراین هر دو فوتون از یک خروجی بیرون می‌آیند.</a:t>
            </a:r>
            <a:endParaRPr lang="en-US" sz="2200" dirty="0">
              <a:solidFill>
                <a:schemeClr val="tx2">
                  <a:lumMod val="75000"/>
                  <a:lumOff val="25000"/>
                </a:schemeClr>
              </a:solidFill>
              <a:cs typeface="B Nazanin" panose="00000400000000000000" pitchFamily="2" charset="-78"/>
            </a:endParaRPr>
          </a:p>
          <a:p>
            <a:pPr marL="342900" indent="-342900" algn="just" rtl="1">
              <a:buFont typeface="Arial" panose="020B0604020202020204" pitchFamily="34" charset="0"/>
              <a:buChar char="•"/>
            </a:pPr>
            <a:endParaRPr lang="en-US" sz="2200" dirty="0">
              <a:solidFill>
                <a:schemeClr val="tx2">
                  <a:lumMod val="75000"/>
                  <a:lumOff val="25000"/>
                </a:schemeClr>
              </a:solidFill>
              <a:cs typeface="B Nazanin" panose="00000400000000000000" pitchFamily="2" charset="-78"/>
            </a:endParaRPr>
          </a:p>
          <a:p>
            <a:pPr marL="342900" indent="-342900" algn="just" rtl="1">
              <a:buFont typeface="Arial" panose="020B0604020202020204" pitchFamily="34" charset="0"/>
              <a:buChar char="•"/>
            </a:pPr>
            <a:r>
              <a:rPr lang="fa-IR" sz="2200" dirty="0">
                <a:solidFill>
                  <a:schemeClr val="tx2">
                    <a:lumMod val="75000"/>
                    <a:lumOff val="25000"/>
                  </a:schemeClr>
                </a:solidFill>
                <a:cs typeface="B Nazanin" panose="00000400000000000000" pitchFamily="2" charset="-78"/>
              </a:rPr>
              <a:t>ذرات نور همسان و بوزون هستند.</a:t>
            </a:r>
          </a:p>
        </p:txBody>
      </p:sp>
    </p:spTree>
    <p:extLst>
      <p:ext uri="{BB962C8B-B14F-4D97-AF65-F5344CB8AC3E}">
        <p14:creationId xmlns:p14="http://schemas.microsoft.com/office/powerpoint/2010/main" val="3981985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403C-BED7-A97C-324B-23E8F436DCE8}"/>
              </a:ext>
            </a:extLst>
          </p:cNvPr>
          <p:cNvSpPr>
            <a:spLocks noGrp="1"/>
          </p:cNvSpPr>
          <p:nvPr>
            <p:ph type="title"/>
          </p:nvPr>
        </p:nvSpPr>
        <p:spPr>
          <a:xfrm>
            <a:off x="1115299" y="-453387"/>
            <a:ext cx="10515600" cy="1325563"/>
          </a:xfrm>
        </p:spPr>
        <p:txBody>
          <a:bodyPr/>
          <a:lstStyle/>
          <a:p>
            <a:pPr algn="r" rtl="1"/>
            <a:r>
              <a:rPr lang="fa-IR" dirty="0">
                <a:cs typeface="B Nazanin" panose="00000400000000000000" pitchFamily="2" charset="-78"/>
              </a:rPr>
              <a:t>تداخل‌سنج گرانشی </a:t>
            </a:r>
            <a:r>
              <a:rPr lang="en-US" b="1" dirty="0">
                <a:cs typeface="B Nazanin" panose="00000400000000000000" pitchFamily="2" charset="-78"/>
              </a:rPr>
              <a:t>LIGO</a:t>
            </a:r>
            <a:endParaRPr lang="en-US" dirty="0">
              <a:cs typeface="B Nazanin" panose="00000400000000000000" pitchFamily="2" charset="-78"/>
            </a:endParaRPr>
          </a:p>
        </p:txBody>
      </p:sp>
      <p:pic>
        <p:nvPicPr>
          <p:cNvPr id="4" name="Picture 3">
            <a:extLst>
              <a:ext uri="{FF2B5EF4-FFF2-40B4-BE49-F238E27FC236}">
                <a16:creationId xmlns:a16="http://schemas.microsoft.com/office/drawing/2014/main" id="{5824A3FC-FAC1-CE4F-F534-37EBB7A209DD}"/>
              </a:ext>
            </a:extLst>
          </p:cNvPr>
          <p:cNvPicPr>
            <a:picLocks noChangeAspect="1"/>
          </p:cNvPicPr>
          <p:nvPr/>
        </p:nvPicPr>
        <p:blipFill>
          <a:blip r:embed="rId2"/>
          <a:stretch>
            <a:fillRect/>
          </a:stretch>
        </p:blipFill>
        <p:spPr>
          <a:xfrm>
            <a:off x="0" y="1491269"/>
            <a:ext cx="4534149" cy="3189067"/>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C628244-CC25-8FC6-2E9D-CD0B95F77F67}"/>
                  </a:ext>
                </a:extLst>
              </p:cNvPr>
              <p:cNvSpPr txBox="1"/>
              <p:nvPr/>
            </p:nvSpPr>
            <p:spPr>
              <a:xfrm>
                <a:off x="4404166" y="520445"/>
                <a:ext cx="7510180" cy="4154984"/>
              </a:xfrm>
              <a:prstGeom prst="rect">
                <a:avLst/>
              </a:prstGeom>
              <a:noFill/>
            </p:spPr>
            <p:txBody>
              <a:bodyPr wrap="square">
                <a:spAutoFit/>
              </a:bodyPr>
              <a:lstStyle/>
              <a:p>
                <a:pPr marL="342900" indent="-342900" algn="just" rtl="1">
                  <a:buFont typeface="Arial" panose="020B0604020202020204" pitchFamily="34" charset="0"/>
                  <a:buChar char="•"/>
                </a:pPr>
                <a:r>
                  <a:rPr lang="fa-IR" sz="2200" dirty="0">
                    <a:solidFill>
                      <a:schemeClr val="tx2">
                        <a:lumMod val="75000"/>
                        <a:lumOff val="25000"/>
                      </a:schemeClr>
                    </a:solidFill>
                    <a:cs typeface="B Nazanin" panose="00000400000000000000" pitchFamily="2" charset="-78"/>
                  </a:rPr>
                  <a:t>برای تشخیص امواج</a:t>
                </a:r>
                <a:r>
                  <a:rPr lang="en-US" sz="2200" dirty="0">
                    <a:solidFill>
                      <a:schemeClr val="tx2">
                        <a:lumMod val="75000"/>
                        <a:lumOff val="25000"/>
                      </a:schemeClr>
                    </a:solidFill>
                    <a:cs typeface="B Nazanin" panose="00000400000000000000" pitchFamily="2" charset="-78"/>
                  </a:rPr>
                  <a:t> </a:t>
                </a:r>
                <a:r>
                  <a:rPr lang="fa-IR" sz="2200" dirty="0">
                    <a:solidFill>
                      <a:schemeClr val="tx2">
                        <a:lumMod val="75000"/>
                        <a:lumOff val="25000"/>
                      </a:schemeClr>
                    </a:solidFill>
                    <a:cs typeface="B Nazanin" panose="00000400000000000000" pitchFamily="2" charset="-78"/>
                  </a:rPr>
                  <a:t> گرانشی که کرنش‌هایی در حد</a:t>
                </a:r>
                <a14:m>
                  <m:oMath xmlns:m="http://schemas.openxmlformats.org/officeDocument/2006/math">
                    <m:sSup>
                      <m:sSupPr>
                        <m:ctrlPr>
                          <a:rPr lang="en-US" sz="2200" b="0" i="1" smtClean="0">
                            <a:solidFill>
                              <a:schemeClr val="tx2">
                                <a:lumMod val="75000"/>
                                <a:lumOff val="25000"/>
                              </a:schemeClr>
                            </a:solidFill>
                            <a:latin typeface="Cambria Math" panose="02040503050406030204" pitchFamily="18" charset="0"/>
                            <a:cs typeface="B Nazanin" panose="00000400000000000000" pitchFamily="2" charset="-78"/>
                          </a:rPr>
                        </m:ctrlPr>
                      </m:sSupPr>
                      <m:e>
                        <m:r>
                          <a:rPr lang="en-US" sz="2200" b="0" i="1" smtClean="0">
                            <a:solidFill>
                              <a:schemeClr val="tx2">
                                <a:lumMod val="75000"/>
                                <a:lumOff val="25000"/>
                              </a:schemeClr>
                            </a:solidFill>
                            <a:latin typeface="Cambria Math" panose="02040503050406030204" pitchFamily="18" charset="0"/>
                            <a:cs typeface="B Nazanin" panose="00000400000000000000" pitchFamily="2" charset="-78"/>
                          </a:rPr>
                          <m:t>10</m:t>
                        </m:r>
                      </m:e>
                      <m:sup>
                        <m:r>
                          <a:rPr lang="en-US" sz="2200" b="0" i="1" smtClean="0">
                            <a:solidFill>
                              <a:schemeClr val="tx2">
                                <a:lumMod val="75000"/>
                                <a:lumOff val="25000"/>
                              </a:schemeClr>
                            </a:solidFill>
                            <a:latin typeface="Cambria Math" panose="02040503050406030204" pitchFamily="18" charset="0"/>
                            <a:cs typeface="B Nazanin" panose="00000400000000000000" pitchFamily="2" charset="-78"/>
                          </a:rPr>
                          <m:t>−</m:t>
                        </m:r>
                        <m:r>
                          <a:rPr lang="en-US" sz="2200" b="0" i="1" smtClean="0">
                            <a:solidFill>
                              <a:schemeClr val="tx2">
                                <a:lumMod val="75000"/>
                                <a:lumOff val="25000"/>
                              </a:schemeClr>
                            </a:solidFill>
                            <a:latin typeface="Cambria Math" panose="02040503050406030204" pitchFamily="18" charset="0"/>
                            <a:cs typeface="B Nazanin" panose="00000400000000000000" pitchFamily="2" charset="-78"/>
                          </a:rPr>
                          <m:t>21</m:t>
                        </m:r>
                      </m:sup>
                    </m:sSup>
                  </m:oMath>
                </a14:m>
                <a:r>
                  <a:rPr lang="en-US" sz="2200" dirty="0">
                    <a:solidFill>
                      <a:schemeClr val="tx2">
                        <a:lumMod val="75000"/>
                        <a:lumOff val="25000"/>
                      </a:schemeClr>
                    </a:solidFill>
                    <a:cs typeface="B Nazanin" panose="00000400000000000000" pitchFamily="2" charset="-78"/>
                  </a:rPr>
                  <a:t> </a:t>
                </a:r>
                <a:r>
                  <a:rPr lang="fa-IR" sz="2200" dirty="0">
                    <a:solidFill>
                      <a:schemeClr val="tx2">
                        <a:lumMod val="75000"/>
                        <a:lumOff val="25000"/>
                      </a:schemeClr>
                    </a:solidFill>
                    <a:cs typeface="B Nazanin" panose="00000400000000000000" pitchFamily="2" charset="-78"/>
                  </a:rPr>
                  <a:t> ایجاد می‌کنند، به ابزارهای فوق‌العاده حساسی مانند </a:t>
                </a:r>
                <a:r>
                  <a:rPr lang="fa-IR" sz="2200" b="1" dirty="0">
                    <a:solidFill>
                      <a:schemeClr val="tx2">
                        <a:lumMod val="75000"/>
                        <a:lumOff val="25000"/>
                      </a:schemeClr>
                    </a:solidFill>
                    <a:cs typeface="B Nazanin" panose="00000400000000000000" pitchFamily="2" charset="-78"/>
                  </a:rPr>
                  <a:t>آزمایش لیگو (</a:t>
                </a:r>
                <a:r>
                  <a:rPr lang="en-US" sz="2200" b="1" dirty="0">
                    <a:solidFill>
                      <a:schemeClr val="tx2">
                        <a:lumMod val="75000"/>
                        <a:lumOff val="25000"/>
                      </a:schemeClr>
                    </a:solidFill>
                    <a:cs typeface="B Nazanin" panose="00000400000000000000" pitchFamily="2" charset="-78"/>
                  </a:rPr>
                  <a:t>LIGO</a:t>
                </a:r>
                <a:r>
                  <a:rPr lang="fa-IR" sz="2200" b="1" dirty="0">
                    <a:solidFill>
                      <a:schemeClr val="tx2">
                        <a:lumMod val="75000"/>
                        <a:lumOff val="25000"/>
                      </a:schemeClr>
                    </a:solidFill>
                    <a:cs typeface="B Nazanin" panose="00000400000000000000" pitchFamily="2" charset="-78"/>
                  </a:rPr>
                  <a:t>)</a:t>
                </a:r>
                <a:r>
                  <a:rPr lang="en-US" sz="2200" dirty="0">
                    <a:solidFill>
                      <a:schemeClr val="tx2">
                        <a:lumMod val="75000"/>
                        <a:lumOff val="25000"/>
                      </a:schemeClr>
                    </a:solidFill>
                    <a:cs typeface="B Nazanin" panose="00000400000000000000" pitchFamily="2" charset="-78"/>
                  </a:rPr>
                  <a:t> </a:t>
                </a:r>
                <a:r>
                  <a:rPr lang="fa-IR" sz="2200" dirty="0">
                    <a:solidFill>
                      <a:schemeClr val="tx2">
                        <a:lumMod val="75000"/>
                        <a:lumOff val="25000"/>
                      </a:schemeClr>
                    </a:solidFill>
                    <a:cs typeface="B Nazanin" panose="00000400000000000000" pitchFamily="2" charset="-78"/>
                  </a:rPr>
                  <a:t>نیاز است.</a:t>
                </a:r>
                <a:endParaRPr lang="en-US" sz="2200" dirty="0">
                  <a:solidFill>
                    <a:schemeClr val="tx2">
                      <a:lumMod val="75000"/>
                      <a:lumOff val="25000"/>
                    </a:schemeClr>
                  </a:solidFill>
                  <a:cs typeface="B Nazanin" panose="00000400000000000000" pitchFamily="2" charset="-78"/>
                </a:endParaRPr>
              </a:p>
              <a:p>
                <a:pPr marL="342900" indent="-342900" algn="just" rtl="1">
                  <a:buFont typeface="Arial" panose="020B0604020202020204" pitchFamily="34" charset="0"/>
                  <a:buChar char="•"/>
                </a:pPr>
                <a:endParaRPr lang="fa-IR" sz="2200" dirty="0">
                  <a:solidFill>
                    <a:schemeClr val="tx2">
                      <a:lumMod val="75000"/>
                      <a:lumOff val="25000"/>
                    </a:schemeClr>
                  </a:solidFill>
                  <a:cs typeface="B Nazanin" panose="00000400000000000000" pitchFamily="2" charset="-78"/>
                </a:endParaRPr>
              </a:p>
              <a:p>
                <a:pPr marL="342900" indent="-342900" algn="just" rtl="1">
                  <a:buFont typeface="Arial" panose="020B0604020202020204" pitchFamily="34" charset="0"/>
                  <a:buChar char="•"/>
                </a:pPr>
                <a:r>
                  <a:rPr lang="fa-IR" sz="2200" dirty="0">
                    <a:solidFill>
                      <a:schemeClr val="tx2">
                        <a:lumMod val="75000"/>
                        <a:lumOff val="25000"/>
                      </a:schemeClr>
                    </a:solidFill>
                    <a:cs typeface="B Nazanin" panose="00000400000000000000" pitchFamily="2" charset="-78"/>
                  </a:rPr>
                  <a:t>موج گرانشی جابه‌جایی‌های </a:t>
                </a:r>
                <a:r>
                  <a:rPr lang="el-GR" sz="2200" dirty="0">
                    <a:solidFill>
                      <a:schemeClr val="tx2">
                        <a:lumMod val="75000"/>
                        <a:lumOff val="25000"/>
                      </a:schemeClr>
                    </a:solidFill>
                    <a:cs typeface="B Nazanin" panose="00000400000000000000" pitchFamily="2" charset="-78"/>
                  </a:rPr>
                  <a:t>δ</a:t>
                </a:r>
                <a:r>
                  <a:rPr lang="en-US" sz="2200" dirty="0">
                    <a:solidFill>
                      <a:schemeClr val="tx2">
                        <a:lumMod val="75000"/>
                        <a:lumOff val="25000"/>
                      </a:schemeClr>
                    </a:solidFill>
                    <a:cs typeface="B Nazanin" panose="00000400000000000000" pitchFamily="2" charset="-78"/>
                  </a:rPr>
                  <a:t>L</a:t>
                </a:r>
                <a:r>
                  <a:rPr lang="fa-IR" sz="2200" dirty="0">
                    <a:solidFill>
                      <a:schemeClr val="tx2">
                        <a:lumMod val="75000"/>
                        <a:lumOff val="25000"/>
                      </a:schemeClr>
                    </a:solidFill>
                    <a:cs typeface="B Nazanin" panose="00000400000000000000" pitchFamily="2" charset="-78"/>
                  </a:rPr>
                  <a:t>متضادی در این جرم‌ها که دو آینه روی آن ها هستند، ایجاد می‌کند و باعث جابه‌جایی نوارهای تداخل در خروجی می‌شود؛ همین تغییر برای آشکارسازی موج گرانشی استفاده می‌شود.</a:t>
                </a:r>
                <a:endParaRPr lang="en-US" sz="2200" dirty="0">
                  <a:solidFill>
                    <a:schemeClr val="tx2">
                      <a:lumMod val="75000"/>
                      <a:lumOff val="25000"/>
                    </a:schemeClr>
                  </a:solidFill>
                  <a:cs typeface="B Nazanin" panose="00000400000000000000" pitchFamily="2" charset="-78"/>
                </a:endParaRPr>
              </a:p>
              <a:p>
                <a:pPr algn="just" rtl="1"/>
                <a:endParaRPr lang="fa-IR" sz="2200" dirty="0">
                  <a:solidFill>
                    <a:schemeClr val="tx2">
                      <a:lumMod val="75000"/>
                      <a:lumOff val="25000"/>
                    </a:schemeClr>
                  </a:solidFill>
                  <a:cs typeface="B Nazanin" panose="00000400000000000000" pitchFamily="2" charset="-78"/>
                </a:endParaRPr>
              </a:p>
              <a:p>
                <a:pPr marL="342900" indent="-342900" algn="just" rtl="1">
                  <a:buFont typeface="Arial" panose="020B0604020202020204" pitchFamily="34" charset="0"/>
                  <a:buChar char="•"/>
                </a:pPr>
                <a:r>
                  <a:rPr lang="en-US" sz="2200" dirty="0">
                    <a:solidFill>
                      <a:schemeClr val="tx2">
                        <a:lumMod val="75000"/>
                        <a:lumOff val="25000"/>
                      </a:schemeClr>
                    </a:solidFill>
                    <a:cs typeface="B Nazanin" panose="00000400000000000000" pitchFamily="2" charset="-78"/>
                  </a:rPr>
                  <a:t> LIGO </a:t>
                </a:r>
                <a:r>
                  <a:rPr lang="fa-IR" sz="2200" dirty="0">
                    <a:solidFill>
                      <a:schemeClr val="tx2">
                        <a:lumMod val="75000"/>
                        <a:lumOff val="25000"/>
                      </a:schemeClr>
                    </a:solidFill>
                    <a:cs typeface="B Nazanin" panose="00000400000000000000" pitchFamily="2" charset="-78"/>
                  </a:rPr>
                  <a:t>از لیزر </a:t>
                </a:r>
                <a:r>
                  <a:rPr lang="en-US" sz="2200" dirty="0" err="1">
                    <a:solidFill>
                      <a:schemeClr val="tx2">
                        <a:lumMod val="75000"/>
                        <a:lumOff val="25000"/>
                      </a:schemeClr>
                    </a:solidFill>
                  </a:rPr>
                  <a:t>Nd:YAG</a:t>
                </a:r>
                <a:r>
                  <a:rPr lang="en-US" sz="2200" dirty="0">
                    <a:solidFill>
                      <a:schemeClr val="tx2">
                        <a:lumMod val="75000"/>
                        <a:lumOff val="25000"/>
                      </a:schemeClr>
                    </a:solidFill>
                    <a:cs typeface="B Nazanin" panose="00000400000000000000" pitchFamily="2" charset="-78"/>
                  </a:rPr>
                  <a:t> </a:t>
                </a:r>
                <a:r>
                  <a:rPr lang="fa-IR" sz="2200" dirty="0">
                    <a:solidFill>
                      <a:schemeClr val="tx2">
                        <a:lumMod val="75000"/>
                        <a:lumOff val="25000"/>
                      </a:schemeClr>
                    </a:solidFill>
                    <a:cs typeface="B Nazanin" panose="00000400000000000000" pitchFamily="2" charset="-78"/>
                  </a:rPr>
                  <a:t> با طول‌موج ۱۰۶۴ نانومتر و توان ۵ وات استفاده می‌کند. آینه</a:t>
                </a:r>
                <a:r>
                  <a:rPr lang="en-US" sz="2200" dirty="0">
                    <a:solidFill>
                      <a:schemeClr val="tx2">
                        <a:lumMod val="75000"/>
                        <a:lumOff val="25000"/>
                      </a:schemeClr>
                    </a:solidFill>
                    <a:cs typeface="B Nazanin" panose="00000400000000000000" pitchFamily="2" charset="-78"/>
                  </a:rPr>
                  <a:t> </a:t>
                </a:r>
                <a:r>
                  <a:rPr lang="fa-IR" sz="2200" dirty="0">
                    <a:solidFill>
                      <a:schemeClr val="tx2">
                        <a:lumMod val="75000"/>
                        <a:lumOff val="25000"/>
                      </a:schemeClr>
                    </a:solidFill>
                    <a:cs typeface="B Nazanin" panose="00000400000000000000" pitchFamily="2" charset="-78"/>
                  </a:rPr>
                  <a:t> بازیافت توان </a:t>
                </a:r>
                <a:r>
                  <a:rPr lang="en-US" sz="2200" dirty="0">
                    <a:solidFill>
                      <a:schemeClr val="tx2">
                        <a:lumMod val="75000"/>
                        <a:lumOff val="25000"/>
                      </a:schemeClr>
                    </a:solidFill>
                    <a:cs typeface="B Nazanin" panose="00000400000000000000" pitchFamily="2" charset="-78"/>
                  </a:rPr>
                  <a:t>( MR) </a:t>
                </a:r>
                <a:r>
                  <a:rPr lang="fa-IR" sz="2200" dirty="0">
                    <a:solidFill>
                      <a:schemeClr val="tx2">
                        <a:lumMod val="75000"/>
                        <a:lumOff val="25000"/>
                      </a:schemeClr>
                    </a:solidFill>
                    <a:cs typeface="B Nazanin" panose="00000400000000000000" pitchFamily="2" charset="-78"/>
                  </a:rPr>
                  <a:t>که توان مؤثر را تا حدود ۳۰۰ وات (۶۰ برابر) تقویت می‌کند.</a:t>
                </a:r>
                <a:endParaRPr lang="en-US" sz="2200" dirty="0">
                  <a:solidFill>
                    <a:schemeClr val="tx2">
                      <a:lumMod val="75000"/>
                      <a:lumOff val="25000"/>
                    </a:schemeClr>
                  </a:solidFill>
                  <a:cs typeface="B Nazanin" panose="00000400000000000000" pitchFamily="2" charset="-78"/>
                </a:endParaRPr>
              </a:p>
              <a:p>
                <a:pPr algn="just" rtl="1"/>
                <a:endParaRPr lang="en-US" sz="2200" dirty="0">
                  <a:solidFill>
                    <a:schemeClr val="tx2">
                      <a:lumMod val="75000"/>
                      <a:lumOff val="25000"/>
                    </a:schemeClr>
                  </a:solidFill>
                  <a:cs typeface="B Nazanin" panose="00000400000000000000" pitchFamily="2" charset="-78"/>
                </a:endParaRPr>
              </a:p>
              <a:p>
                <a:pPr marL="342900" indent="-342900" algn="just" rtl="1">
                  <a:buFont typeface="Arial" panose="020B0604020202020204" pitchFamily="34" charset="0"/>
                  <a:buChar char="•"/>
                </a:pPr>
                <a:r>
                  <a:rPr lang="fa-IR" sz="2200" dirty="0">
                    <a:solidFill>
                      <a:schemeClr val="tx2">
                        <a:lumMod val="75000"/>
                        <a:lumOff val="25000"/>
                      </a:schemeClr>
                    </a:solidFill>
                    <a:cs typeface="B Nazanin" panose="00000400000000000000" pitchFamily="2" charset="-78"/>
                  </a:rPr>
                  <a:t>آینه‌های کاواک </a:t>
                </a:r>
                <a:r>
                  <a:rPr lang="en-US" sz="2200" dirty="0">
                    <a:solidFill>
                      <a:schemeClr val="tx2">
                        <a:lumMod val="75000"/>
                        <a:lumOff val="25000"/>
                      </a:schemeClr>
                    </a:solidFill>
                    <a:cs typeface="B Nazanin" panose="00000400000000000000" pitchFamily="2" charset="-78"/>
                  </a:rPr>
                  <a:t>( MC) </a:t>
                </a:r>
                <a:r>
                  <a:rPr lang="fa-IR" sz="2200" dirty="0">
                    <a:solidFill>
                      <a:schemeClr val="tx2">
                        <a:lumMod val="75000"/>
                        <a:lumOff val="25000"/>
                      </a:schemeClr>
                    </a:solidFill>
                    <a:cs typeface="B Nazanin" panose="00000400000000000000" pitchFamily="2" charset="-78"/>
                  </a:rPr>
                  <a:t>که طول مؤثر بازوها را ۵۰ برابر افزایش می‌دهند (</a:t>
                </a:r>
                <a:r>
                  <a:rPr lang="en-US" sz="2200" dirty="0">
                    <a:solidFill>
                      <a:schemeClr val="tx2">
                        <a:lumMod val="75000"/>
                        <a:lumOff val="25000"/>
                      </a:schemeClr>
                    </a:solidFill>
                    <a:cs typeface="B Nazanin" panose="00000400000000000000" pitchFamily="2" charset="-78"/>
                  </a:rPr>
                  <a:t>L</a:t>
                </a:r>
                <a:r>
                  <a:rPr lang="fa-IR" sz="2200" dirty="0">
                    <a:solidFill>
                      <a:schemeClr val="tx2">
                        <a:lumMod val="75000"/>
                        <a:lumOff val="25000"/>
                      </a:schemeClr>
                    </a:solidFill>
                    <a:cs typeface="B Nazanin" panose="00000400000000000000" pitchFamily="2" charset="-78"/>
                  </a:rPr>
                  <a:t>۵۰</a:t>
                </a:r>
                <a:r>
                  <a:rPr lang="en-US" sz="2200" dirty="0">
                    <a:solidFill>
                      <a:schemeClr val="tx2">
                        <a:lumMod val="75000"/>
                        <a:lumOff val="25000"/>
                      </a:schemeClr>
                    </a:solidFill>
                    <a:cs typeface="B Nazanin" panose="00000400000000000000" pitchFamily="2" charset="-78"/>
                  </a:rPr>
                  <a:t>(</a:t>
                </a:r>
              </a:p>
            </p:txBody>
          </p:sp>
        </mc:Choice>
        <mc:Fallback xmlns="">
          <p:sp>
            <p:nvSpPr>
              <p:cNvPr id="6" name="TextBox 5">
                <a:extLst>
                  <a:ext uri="{FF2B5EF4-FFF2-40B4-BE49-F238E27FC236}">
                    <a16:creationId xmlns:a16="http://schemas.microsoft.com/office/drawing/2014/main" id="{0C628244-CC25-8FC6-2E9D-CD0B95F77F67}"/>
                  </a:ext>
                </a:extLst>
              </p:cNvPr>
              <p:cNvSpPr txBox="1">
                <a:spLocks noRot="1" noChangeAspect="1" noMove="1" noResize="1" noEditPoints="1" noAdjustHandles="1" noChangeArrowheads="1" noChangeShapeType="1" noTextEdit="1"/>
              </p:cNvSpPr>
              <p:nvPr/>
            </p:nvSpPr>
            <p:spPr>
              <a:xfrm>
                <a:off x="4404166" y="520445"/>
                <a:ext cx="7510180" cy="4154984"/>
              </a:xfrm>
              <a:prstGeom prst="rect">
                <a:avLst/>
              </a:prstGeom>
              <a:blipFill>
                <a:blip r:embed="rId3"/>
                <a:stretch>
                  <a:fillRect l="-2029" t="-1320" r="-1055" b="-2346"/>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F34B9FD5-2CC9-4744-33E8-7C3330C6A3A8}"/>
              </a:ext>
            </a:extLst>
          </p:cNvPr>
          <p:cNvGrpSpPr/>
          <p:nvPr/>
        </p:nvGrpSpPr>
        <p:grpSpPr>
          <a:xfrm>
            <a:off x="169921" y="4675429"/>
            <a:ext cx="3343672" cy="1932294"/>
            <a:chOff x="576679" y="4885947"/>
            <a:chExt cx="3069734" cy="1735736"/>
          </a:xfrm>
        </p:grpSpPr>
        <p:pic>
          <p:nvPicPr>
            <p:cNvPr id="7" name="Picture 6">
              <a:extLst>
                <a:ext uri="{FF2B5EF4-FFF2-40B4-BE49-F238E27FC236}">
                  <a16:creationId xmlns:a16="http://schemas.microsoft.com/office/drawing/2014/main" id="{1FB5D4D0-5FBD-D28A-637A-D09AB3F4014B}"/>
                </a:ext>
              </a:extLst>
            </p:cNvPr>
            <p:cNvPicPr>
              <a:picLocks noChangeAspect="1"/>
            </p:cNvPicPr>
            <p:nvPr/>
          </p:nvPicPr>
          <p:blipFill>
            <a:blip r:embed="rId4"/>
            <a:srcRect b="74389"/>
            <a:stretch>
              <a:fillRect/>
            </a:stretch>
          </p:blipFill>
          <p:spPr>
            <a:xfrm>
              <a:off x="838200" y="4885947"/>
              <a:ext cx="2808213" cy="590393"/>
            </a:xfrm>
            <a:prstGeom prst="rect">
              <a:avLst/>
            </a:prstGeom>
          </p:spPr>
        </p:pic>
        <p:pic>
          <p:nvPicPr>
            <p:cNvPr id="8" name="Picture 7">
              <a:extLst>
                <a:ext uri="{FF2B5EF4-FFF2-40B4-BE49-F238E27FC236}">
                  <a16:creationId xmlns:a16="http://schemas.microsoft.com/office/drawing/2014/main" id="{30FB629A-8DC7-6326-1602-BAA01CC97E21}"/>
                </a:ext>
              </a:extLst>
            </p:cNvPr>
            <p:cNvPicPr>
              <a:picLocks noChangeAspect="1"/>
            </p:cNvPicPr>
            <p:nvPr/>
          </p:nvPicPr>
          <p:blipFill>
            <a:blip r:embed="rId4"/>
            <a:srcRect t="36649" r="10766" b="51022"/>
            <a:stretch>
              <a:fillRect/>
            </a:stretch>
          </p:blipFill>
          <p:spPr>
            <a:xfrm>
              <a:off x="576679" y="5582933"/>
              <a:ext cx="2505887" cy="284205"/>
            </a:xfrm>
            <a:prstGeom prst="rect">
              <a:avLst/>
            </a:prstGeom>
          </p:spPr>
        </p:pic>
        <p:pic>
          <p:nvPicPr>
            <p:cNvPr id="9" name="Picture 8">
              <a:extLst>
                <a:ext uri="{FF2B5EF4-FFF2-40B4-BE49-F238E27FC236}">
                  <a16:creationId xmlns:a16="http://schemas.microsoft.com/office/drawing/2014/main" id="{53B0AAC2-242F-1E29-E4D2-940648CF7DF3}"/>
                </a:ext>
              </a:extLst>
            </p:cNvPr>
            <p:cNvPicPr>
              <a:picLocks noChangeAspect="1"/>
            </p:cNvPicPr>
            <p:nvPr/>
          </p:nvPicPr>
          <p:blipFill>
            <a:blip r:embed="rId4"/>
            <a:srcRect t="80079"/>
            <a:stretch>
              <a:fillRect/>
            </a:stretch>
          </p:blipFill>
          <p:spPr>
            <a:xfrm>
              <a:off x="729131" y="6162445"/>
              <a:ext cx="2808213" cy="459238"/>
            </a:xfrm>
            <a:prstGeom prst="rect">
              <a:avLst/>
            </a:prstGeom>
          </p:spPr>
        </p:pic>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73227CE-FECB-34AC-6F42-E8F7ACD4FB76}"/>
                  </a:ext>
                </a:extLst>
              </p:cNvPr>
              <p:cNvSpPr txBox="1"/>
              <p:nvPr/>
            </p:nvSpPr>
            <p:spPr>
              <a:xfrm>
                <a:off x="5418540" y="4749740"/>
                <a:ext cx="6094970" cy="680123"/>
              </a:xfrm>
              <a:prstGeom prst="rect">
                <a:avLst/>
              </a:prstGeom>
              <a:noFill/>
            </p:spPr>
            <p:txBody>
              <a:bodyPr wrap="square">
                <a:spAutoFit/>
              </a:bodyPr>
              <a:lstStyle/>
              <a:p>
                <a:pPr algn="r" rtl="1">
                  <a:buNone/>
                </a:pPr>
                <a:r>
                  <a:rPr lang="fa-IR" dirty="0">
                    <a:solidFill>
                      <a:srgbClr val="FF0000"/>
                    </a:solidFill>
                  </a:rPr>
                  <a:t>با </a:t>
                </a:r>
                <a14:m>
                  <m:oMath xmlns:m="http://schemas.openxmlformats.org/officeDocument/2006/math">
                    <m:r>
                      <m:rPr>
                        <m:sty m:val="p"/>
                      </m:rPr>
                      <a:rPr lang="el-GR">
                        <a:solidFill>
                          <a:srgbClr val="FF0000"/>
                        </a:solidFill>
                        <a:latin typeface="Cambria Math" panose="02040503050406030204" pitchFamily="18" charset="0"/>
                      </a:rPr>
                      <m:t>Δ</m:t>
                    </m:r>
                    <m:r>
                      <a:rPr lang="el-GR" i="1">
                        <a:solidFill>
                          <a:srgbClr val="FF0000"/>
                        </a:solidFill>
                        <a:latin typeface="Cambria Math" panose="02040503050406030204" pitchFamily="18" charset="0"/>
                      </a:rPr>
                      <m:t>𝜑</m:t>
                    </m:r>
                    <m:r>
                      <a:rPr lang="el-GR" i="0">
                        <a:solidFill>
                          <a:srgbClr val="FF0000"/>
                        </a:solidFill>
                        <a:latin typeface="Cambria Math" panose="02040503050406030204" pitchFamily="18" charset="0"/>
                      </a:rPr>
                      <m:t>=</m:t>
                    </m:r>
                    <m:r>
                      <a:rPr lang="el-GR" i="0">
                        <a:solidFill>
                          <a:srgbClr val="FF0000"/>
                        </a:solidFill>
                        <a:latin typeface="Cambria Math" panose="02040503050406030204" pitchFamily="18" charset="0"/>
                      </a:rPr>
                      <m:t>1</m:t>
                    </m:r>
                    <m:r>
                      <a:rPr lang="el-GR" i="0">
                        <a:solidFill>
                          <a:srgbClr val="FF0000"/>
                        </a:solidFill>
                        <a:latin typeface="Cambria Math" panose="02040503050406030204" pitchFamily="18" charset="0"/>
                      </a:rPr>
                      <m:t>.</m:t>
                    </m:r>
                    <m:r>
                      <a:rPr lang="el-GR" i="0">
                        <a:solidFill>
                          <a:srgbClr val="FF0000"/>
                        </a:solidFill>
                        <a:latin typeface="Cambria Math" panose="02040503050406030204" pitchFamily="18" charset="0"/>
                      </a:rPr>
                      <m:t>3</m:t>
                    </m:r>
                    <m:r>
                      <a:rPr lang="el-GR" i="0">
                        <a:solidFill>
                          <a:srgbClr val="FF0000"/>
                        </a:solidFill>
                        <a:latin typeface="Cambria Math" panose="02040503050406030204" pitchFamily="18" charset="0"/>
                      </a:rPr>
                      <m:t>×</m:t>
                    </m:r>
                    <m:sSup>
                      <m:sSupPr>
                        <m:ctrlPr>
                          <a:rPr lang="fa-IR" i="1">
                            <a:solidFill>
                              <a:srgbClr val="FF0000"/>
                            </a:solidFill>
                            <a:latin typeface="Cambria Math" panose="02040503050406030204" pitchFamily="18" charset="0"/>
                          </a:rPr>
                        </m:ctrlPr>
                      </m:sSupPr>
                      <m:e>
                        <m:r>
                          <a:rPr lang="fa-IR" i="0">
                            <a:solidFill>
                              <a:srgbClr val="FF0000"/>
                            </a:solidFill>
                            <a:latin typeface="Cambria Math" panose="02040503050406030204" pitchFamily="18" charset="0"/>
                          </a:rPr>
                          <m:t>10</m:t>
                        </m:r>
                      </m:e>
                      <m:sup>
                        <m:r>
                          <a:rPr lang="fa-IR" i="0">
                            <a:solidFill>
                              <a:srgbClr val="FF0000"/>
                            </a:solidFill>
                            <a:latin typeface="Cambria Math" panose="02040503050406030204" pitchFamily="18" charset="0"/>
                          </a:rPr>
                          <m:t>−</m:t>
                        </m:r>
                        <m:r>
                          <a:rPr lang="fa-IR" i="0">
                            <a:solidFill>
                              <a:srgbClr val="FF0000"/>
                            </a:solidFill>
                            <a:latin typeface="Cambria Math" panose="02040503050406030204" pitchFamily="18" charset="0"/>
                          </a:rPr>
                          <m:t>11</m:t>
                        </m:r>
                      </m:sup>
                    </m:sSup>
                  </m:oMath>
                </a14:m>
                <a:r>
                  <a:rPr lang="fa-IR" dirty="0">
                    <a:solidFill>
                      <a:srgbClr val="FF0000"/>
                    </a:solidFill>
                  </a:rPr>
                  <a:t>رادیان و </a:t>
                </a:r>
                <a14:m>
                  <m:oMath xmlns:m="http://schemas.openxmlformats.org/officeDocument/2006/math">
                    <m:r>
                      <a:rPr lang="fa-IR" i="1">
                        <a:solidFill>
                          <a:srgbClr val="FF0000"/>
                        </a:solidFill>
                        <a:latin typeface="Cambria Math" panose="02040503050406030204" pitchFamily="18" charset="0"/>
                      </a:rPr>
                      <m:t>𝜆</m:t>
                    </m:r>
                    <m:r>
                      <a:rPr lang="fa-IR" i="0">
                        <a:solidFill>
                          <a:srgbClr val="FF0000"/>
                        </a:solidFill>
                        <a:latin typeface="Cambria Math" panose="02040503050406030204" pitchFamily="18" charset="0"/>
                      </a:rPr>
                      <m:t>=</m:t>
                    </m:r>
                    <m:r>
                      <a:rPr lang="fa-IR" i="0">
                        <a:solidFill>
                          <a:srgbClr val="FF0000"/>
                        </a:solidFill>
                        <a:latin typeface="Cambria Math" panose="02040503050406030204" pitchFamily="18" charset="0"/>
                      </a:rPr>
                      <m:t>1064</m:t>
                    </m:r>
                    <m:r>
                      <m:rPr>
                        <m:nor/>
                      </m:rPr>
                      <a:rPr lang="fa-IR" b="0" i="1">
                        <a:solidFill>
                          <a:srgbClr val="FF0000"/>
                        </a:solidFill>
                        <a:latin typeface="Cambria Math" panose="02040503050406030204" pitchFamily="18" charset="0"/>
                      </a:rPr>
                      <m:t> </m:t>
                    </m:r>
                    <m:r>
                      <m:rPr>
                        <m:nor/>
                      </m:rPr>
                      <a:rPr lang="en-US" b="0" i="1">
                        <a:solidFill>
                          <a:srgbClr val="FF0000"/>
                        </a:solidFill>
                        <a:latin typeface="Cambria Math" panose="02040503050406030204" pitchFamily="18" charset="0"/>
                      </a:rPr>
                      <m:t>nm</m:t>
                    </m:r>
                  </m:oMath>
                </a14:m>
                <a:r>
                  <a:rPr lang="en-US" dirty="0">
                    <a:solidFill>
                      <a:srgbClr val="FF0000"/>
                    </a:solidFill>
                  </a:rPr>
                  <a:t>، </a:t>
                </a:r>
                <a:r>
                  <a:rPr lang="fa-IR" dirty="0">
                    <a:solidFill>
                      <a:srgbClr val="FF0000"/>
                    </a:solidFill>
                  </a:rPr>
                  <a:t>به دست می‌آوریم:</a:t>
                </a:r>
              </a:p>
              <a:p>
                <a:pPr algn="r" rtl="1">
                  <a:buNone/>
                </a:pPr>
                <a14:m>
                  <m:oMathPara xmlns:m="http://schemas.openxmlformats.org/officeDocument/2006/math">
                    <m:oMathParaPr>
                      <m:jc m:val="centerGroup"/>
                    </m:oMathParaPr>
                    <m:oMath xmlns:m="http://schemas.openxmlformats.org/officeDocument/2006/math">
                      <m:r>
                        <a:rPr lang="fa-IR" i="1">
                          <a:solidFill>
                            <a:srgbClr val="FF0000"/>
                          </a:solidFill>
                          <a:latin typeface="Cambria Math" panose="02040503050406030204" pitchFamily="18" charset="0"/>
                        </a:rPr>
                        <m:t>𝛿</m:t>
                      </m:r>
                      <m:r>
                        <a:rPr lang="fa-IR" i="1">
                          <a:solidFill>
                            <a:srgbClr val="FF0000"/>
                          </a:solidFill>
                          <a:latin typeface="Cambria Math" panose="02040503050406030204" pitchFamily="18" charset="0"/>
                        </a:rPr>
                        <m:t>𝐿</m:t>
                      </m:r>
                      <m:r>
                        <a:rPr lang="fa-IR" i="0">
                          <a:solidFill>
                            <a:srgbClr val="FF0000"/>
                          </a:solidFill>
                          <a:latin typeface="Cambria Math" panose="02040503050406030204" pitchFamily="18" charset="0"/>
                        </a:rPr>
                        <m:t>=</m:t>
                      </m:r>
                      <m:r>
                        <a:rPr lang="fa-IR" i="0">
                          <a:solidFill>
                            <a:srgbClr val="FF0000"/>
                          </a:solidFill>
                          <a:latin typeface="Cambria Math" panose="02040503050406030204" pitchFamily="18" charset="0"/>
                        </a:rPr>
                        <m:t>2</m:t>
                      </m:r>
                      <m:r>
                        <a:rPr lang="fa-IR" i="0">
                          <a:solidFill>
                            <a:srgbClr val="FF0000"/>
                          </a:solidFill>
                          <a:latin typeface="Cambria Math" panose="02040503050406030204" pitchFamily="18" charset="0"/>
                        </a:rPr>
                        <m:t>.×</m:t>
                      </m:r>
                      <m:sSup>
                        <m:sSupPr>
                          <m:ctrlPr>
                            <a:rPr lang="fa-IR" i="1">
                              <a:solidFill>
                                <a:srgbClr val="FF0000"/>
                              </a:solidFill>
                              <a:latin typeface="Cambria Math" panose="02040503050406030204" pitchFamily="18" charset="0"/>
                            </a:rPr>
                          </m:ctrlPr>
                        </m:sSupPr>
                        <m:e>
                          <m:r>
                            <a:rPr lang="fa-IR" i="0">
                              <a:solidFill>
                                <a:srgbClr val="FF0000"/>
                              </a:solidFill>
                              <a:latin typeface="Cambria Math" panose="02040503050406030204" pitchFamily="18" charset="0"/>
                            </a:rPr>
                            <m:t>10</m:t>
                          </m:r>
                        </m:e>
                        <m:sup>
                          <m:r>
                            <a:rPr lang="fa-IR" i="0">
                              <a:solidFill>
                                <a:srgbClr val="FF0000"/>
                              </a:solidFill>
                              <a:latin typeface="Cambria Math" panose="02040503050406030204" pitchFamily="18" charset="0"/>
                            </a:rPr>
                            <m:t>−</m:t>
                          </m:r>
                          <m:r>
                            <a:rPr lang="fa-IR" i="0">
                              <a:solidFill>
                                <a:srgbClr val="FF0000"/>
                              </a:solidFill>
                              <a:latin typeface="Cambria Math" panose="02040503050406030204" pitchFamily="18" charset="0"/>
                            </a:rPr>
                            <m:t>18</m:t>
                          </m:r>
                        </m:sup>
                      </m:sSup>
                      <m:r>
                        <m:rPr>
                          <m:nor/>
                        </m:rPr>
                        <a:rPr lang="fa-IR" b="0" i="1">
                          <a:solidFill>
                            <a:srgbClr val="FF0000"/>
                          </a:solidFill>
                          <a:latin typeface="Cambria Math" panose="02040503050406030204" pitchFamily="18" charset="0"/>
                        </a:rPr>
                        <m:t> متر</m:t>
                      </m:r>
                    </m:oMath>
                  </m:oMathPara>
                </a14:m>
                <a:endParaRPr lang="fa-IR" b="0" dirty="0">
                  <a:solidFill>
                    <a:srgbClr val="FF0000"/>
                  </a:solidFill>
                </a:endParaRPr>
              </a:p>
            </p:txBody>
          </p:sp>
        </mc:Choice>
        <mc:Fallback xmlns="">
          <p:sp>
            <p:nvSpPr>
              <p:cNvPr id="17" name="TextBox 16">
                <a:extLst>
                  <a:ext uri="{FF2B5EF4-FFF2-40B4-BE49-F238E27FC236}">
                    <a16:creationId xmlns:a16="http://schemas.microsoft.com/office/drawing/2014/main" id="{773227CE-FECB-34AC-6F42-E8F7ACD4FB76}"/>
                  </a:ext>
                </a:extLst>
              </p:cNvPr>
              <p:cNvSpPr txBox="1">
                <a:spLocks noRot="1" noChangeAspect="1" noMove="1" noResize="1" noEditPoints="1" noAdjustHandles="1" noChangeArrowheads="1" noChangeShapeType="1" noTextEdit="1"/>
              </p:cNvSpPr>
              <p:nvPr/>
            </p:nvSpPr>
            <p:spPr>
              <a:xfrm>
                <a:off x="5418540" y="4749740"/>
                <a:ext cx="6094970" cy="680123"/>
              </a:xfrm>
              <a:prstGeom prst="rect">
                <a:avLst/>
              </a:prstGeom>
              <a:blipFill>
                <a:blip r:embed="rId5"/>
                <a:stretch>
                  <a:fillRect t="-5357" r="-800" b="-13393"/>
                </a:stretch>
              </a:blipFill>
            </p:spPr>
            <p:txBody>
              <a:bodyPr/>
              <a:lstStyle/>
              <a:p>
                <a:r>
                  <a:rPr lang="en-US">
                    <a:noFill/>
                  </a:rPr>
                  <a:t> </a:t>
                </a:r>
              </a:p>
            </p:txBody>
          </p:sp>
        </mc:Fallback>
      </mc:AlternateContent>
      <p:sp>
        <p:nvSpPr>
          <p:cNvPr id="3" name="Arrow: Right 2">
            <a:extLst>
              <a:ext uri="{FF2B5EF4-FFF2-40B4-BE49-F238E27FC236}">
                <a16:creationId xmlns:a16="http://schemas.microsoft.com/office/drawing/2014/main" id="{28B8903C-C234-7FB5-0A18-DB8EF1600AC4}"/>
              </a:ext>
            </a:extLst>
          </p:cNvPr>
          <p:cNvSpPr/>
          <p:nvPr/>
        </p:nvSpPr>
        <p:spPr>
          <a:xfrm>
            <a:off x="4029667" y="5486864"/>
            <a:ext cx="748999" cy="3769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A25D568-A3D6-7A76-0176-64A06DB3DE47}"/>
                  </a:ext>
                </a:extLst>
              </p:cNvPr>
              <p:cNvSpPr txBox="1"/>
              <p:nvPr/>
            </p:nvSpPr>
            <p:spPr>
              <a:xfrm>
                <a:off x="5507817" y="5458526"/>
                <a:ext cx="6094970" cy="646331"/>
              </a:xfrm>
              <a:prstGeom prst="rect">
                <a:avLst/>
              </a:prstGeom>
              <a:noFill/>
            </p:spPr>
            <p:txBody>
              <a:bodyPr wrap="square">
                <a:spAutoFit/>
              </a:bodyPr>
              <a:lstStyle/>
              <a:p>
                <a:pPr algn="r" rtl="1"/>
                <a:r>
                  <a:rPr lang="fa-IR" dirty="0">
                    <a:solidFill>
                      <a:srgbClr val="FF0000"/>
                    </a:solidFill>
                  </a:rPr>
                  <a:t>کرنش برابر است با نسبت تغییر طول به طول اولیه. با در نظر گرفتن تقویت کاواک، کرنش </a:t>
                </a:r>
                <a14:m>
                  <m:oMath xmlns:m="http://schemas.openxmlformats.org/officeDocument/2006/math">
                    <m:r>
                      <a:rPr lang="fa-IR" i="1">
                        <a:solidFill>
                          <a:srgbClr val="FF0000"/>
                        </a:solidFill>
                        <a:latin typeface="Cambria Math" panose="02040503050406030204" pitchFamily="18" charset="0"/>
                      </a:rPr>
                      <m:t>h</m:t>
                    </m:r>
                  </m:oMath>
                </a14:m>
                <a:r>
                  <a:rPr lang="fa-IR" dirty="0">
                    <a:solidFill>
                      <a:srgbClr val="FF0000"/>
                    </a:solidFill>
                  </a:rPr>
                  <a:t>  به دست می‌آید:</a:t>
                </a:r>
                <a:endParaRPr lang="en-US" dirty="0">
                  <a:solidFill>
                    <a:srgbClr val="FF0000"/>
                  </a:solidFill>
                </a:endParaRPr>
              </a:p>
            </p:txBody>
          </p:sp>
        </mc:Choice>
        <mc:Fallback xmlns="">
          <p:sp>
            <p:nvSpPr>
              <p:cNvPr id="12" name="TextBox 11">
                <a:extLst>
                  <a:ext uri="{FF2B5EF4-FFF2-40B4-BE49-F238E27FC236}">
                    <a16:creationId xmlns:a16="http://schemas.microsoft.com/office/drawing/2014/main" id="{9A25D568-A3D6-7A76-0176-64A06DB3DE47}"/>
                  </a:ext>
                </a:extLst>
              </p:cNvPr>
              <p:cNvSpPr txBox="1">
                <a:spLocks noRot="1" noChangeAspect="1" noMove="1" noResize="1" noEditPoints="1" noAdjustHandles="1" noChangeArrowheads="1" noChangeShapeType="1" noTextEdit="1"/>
              </p:cNvSpPr>
              <p:nvPr/>
            </p:nvSpPr>
            <p:spPr>
              <a:xfrm>
                <a:off x="5507817" y="5458526"/>
                <a:ext cx="6094970" cy="646331"/>
              </a:xfrm>
              <a:prstGeom prst="rect">
                <a:avLst/>
              </a:prstGeom>
              <a:blipFill>
                <a:blip r:embed="rId6"/>
                <a:stretch>
                  <a:fillRect t="-4717" r="-901" b="-13208"/>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8B1BE25F-028B-2C93-932E-01E359DC40A7}"/>
              </a:ext>
            </a:extLst>
          </p:cNvPr>
          <p:cNvPicPr>
            <a:picLocks noChangeAspect="1"/>
          </p:cNvPicPr>
          <p:nvPr/>
        </p:nvPicPr>
        <p:blipFill>
          <a:blip r:embed="rId7"/>
          <a:stretch>
            <a:fillRect/>
          </a:stretch>
        </p:blipFill>
        <p:spPr>
          <a:xfrm>
            <a:off x="6003179" y="5797883"/>
            <a:ext cx="2867901" cy="731841"/>
          </a:xfrm>
          <a:prstGeom prst="rect">
            <a:avLst/>
          </a:prstGeom>
        </p:spPr>
      </p:pic>
      <p:pic>
        <p:nvPicPr>
          <p:cNvPr id="18" name="Picture 17">
            <a:extLst>
              <a:ext uri="{FF2B5EF4-FFF2-40B4-BE49-F238E27FC236}">
                <a16:creationId xmlns:a16="http://schemas.microsoft.com/office/drawing/2014/main" id="{FFFFF4BD-3F21-FCF4-4B7E-4A293C4B92EB}"/>
              </a:ext>
            </a:extLst>
          </p:cNvPr>
          <p:cNvPicPr>
            <a:picLocks noChangeAspect="1"/>
          </p:cNvPicPr>
          <p:nvPr/>
        </p:nvPicPr>
        <p:blipFill>
          <a:blip r:embed="rId8"/>
          <a:stretch>
            <a:fillRect/>
          </a:stretch>
        </p:blipFill>
        <p:spPr>
          <a:xfrm>
            <a:off x="2306753" y="2100649"/>
            <a:ext cx="1867739" cy="1478191"/>
          </a:xfrm>
          <a:prstGeom prst="rect">
            <a:avLst/>
          </a:prstGeom>
        </p:spPr>
      </p:pic>
      <p:pic>
        <p:nvPicPr>
          <p:cNvPr id="21" name="Picture 20" descr="A spiraling blue and white spiral&#10;&#10;AI-generated content may be incorrect.">
            <a:extLst>
              <a:ext uri="{FF2B5EF4-FFF2-40B4-BE49-F238E27FC236}">
                <a16:creationId xmlns:a16="http://schemas.microsoft.com/office/drawing/2014/main" id="{697E808C-4044-00E6-C6EC-E4B7408044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1852" y="177719"/>
            <a:ext cx="2194560" cy="1234440"/>
          </a:xfrm>
          <a:prstGeom prst="rect">
            <a:avLst/>
          </a:prstGeom>
        </p:spPr>
      </p:pic>
    </p:spTree>
    <p:extLst>
      <p:ext uri="{BB962C8B-B14F-4D97-AF65-F5344CB8AC3E}">
        <p14:creationId xmlns:p14="http://schemas.microsoft.com/office/powerpoint/2010/main" val="370641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5AD11-2BCC-83D9-F132-4B8EAB807A87}"/>
              </a:ext>
            </a:extLst>
          </p:cNvPr>
          <p:cNvSpPr>
            <a:spLocks noGrp="1"/>
          </p:cNvSpPr>
          <p:nvPr>
            <p:ph type="title"/>
          </p:nvPr>
        </p:nvSpPr>
        <p:spPr>
          <a:xfrm>
            <a:off x="1134762" y="142703"/>
            <a:ext cx="10515600" cy="1325563"/>
          </a:xfrm>
        </p:spPr>
        <p:txBody>
          <a:bodyPr/>
          <a:lstStyle/>
          <a:p>
            <a:pPr algn="r" rtl="1"/>
            <a:r>
              <a:rPr lang="fa-IR" dirty="0">
                <a:cs typeface="B Nazanin" panose="00000400000000000000" pitchFamily="2" charset="-78"/>
              </a:rPr>
              <a:t>تصویر برداری شبحی تبهگن </a:t>
            </a:r>
            <a:endParaRPr lang="en-US" dirty="0">
              <a:cs typeface="B Nazanin" panose="00000400000000000000" pitchFamily="2" charset="-78"/>
            </a:endParaRPr>
          </a:p>
        </p:txBody>
      </p:sp>
      <p:sp>
        <p:nvSpPr>
          <p:cNvPr id="3" name="Content Placeholder 2">
            <a:extLst>
              <a:ext uri="{FF2B5EF4-FFF2-40B4-BE49-F238E27FC236}">
                <a16:creationId xmlns:a16="http://schemas.microsoft.com/office/drawing/2014/main" id="{116534B0-E786-D8A3-9CE4-FBBBF59D38CD}"/>
              </a:ext>
            </a:extLst>
          </p:cNvPr>
          <p:cNvSpPr>
            <a:spLocks noGrp="1"/>
          </p:cNvSpPr>
          <p:nvPr>
            <p:ph idx="1"/>
          </p:nvPr>
        </p:nvSpPr>
        <p:spPr>
          <a:xfrm>
            <a:off x="5925065" y="1627916"/>
            <a:ext cx="5916827" cy="4351338"/>
          </a:xfrm>
        </p:spPr>
        <p:txBody>
          <a:bodyPr>
            <a:normAutofit/>
          </a:bodyPr>
          <a:lstStyle/>
          <a:p>
            <a:pPr algn="just" rtl="1"/>
            <a:r>
              <a:rPr lang="fa-IR" sz="2400" dirty="0">
                <a:solidFill>
                  <a:schemeClr val="tx2">
                    <a:lumMod val="75000"/>
                    <a:lumOff val="25000"/>
                  </a:schemeClr>
                </a:solidFill>
                <a:cs typeface="B Nazanin" panose="00000400000000000000" pitchFamily="2" charset="-78"/>
              </a:rPr>
              <a:t>لیزر آرگون، بلور </a:t>
            </a:r>
            <a:r>
              <a:rPr lang="en-US" sz="2400" dirty="0">
                <a:solidFill>
                  <a:schemeClr val="tx2">
                    <a:lumMod val="75000"/>
                    <a:lumOff val="25000"/>
                  </a:schemeClr>
                </a:solidFill>
                <a:cs typeface="B Nazanin" panose="00000400000000000000" pitchFamily="2" charset="-78"/>
              </a:rPr>
              <a:t> BBO </a:t>
            </a:r>
            <a:r>
              <a:rPr lang="fa-IR" sz="2400" dirty="0">
                <a:solidFill>
                  <a:schemeClr val="tx2">
                    <a:lumMod val="75000"/>
                    <a:lumOff val="25000"/>
                  </a:schemeClr>
                </a:solidFill>
                <a:cs typeface="B Nazanin" panose="00000400000000000000" pitchFamily="2" charset="-78"/>
              </a:rPr>
              <a:t>نوع دوم را پمپاژ می‌کند. ثبت جداگانه فوتون‌های سیگنال و آیدلر تصویری ایجاد نمی‌کند؛ تنها انتخاب همزمان فوتون‌های همبسته تصویر را می‌سازد. یک تقسیم‌کننده قطبشی سیگنال و آیدلر را جدا می‌کند. فیبر نوری در بازوی آیدلر در راستای عرضی جابه‌جا شده و به آشکارساز </a:t>
            </a:r>
            <a:r>
              <a:rPr lang="en-US" sz="2400" dirty="0">
                <a:solidFill>
                  <a:schemeClr val="tx2">
                    <a:lumMod val="75000"/>
                    <a:lumOff val="25000"/>
                  </a:schemeClr>
                </a:solidFill>
                <a:cs typeface="B Nazanin" panose="00000400000000000000" pitchFamily="2" charset="-78"/>
              </a:rPr>
              <a:t> AP  </a:t>
            </a:r>
            <a:r>
              <a:rPr lang="fa-IR" sz="2400" dirty="0">
                <a:solidFill>
                  <a:schemeClr val="tx2">
                    <a:lumMod val="75000"/>
                    <a:lumOff val="25000"/>
                  </a:schemeClr>
                </a:solidFill>
                <a:cs typeface="B Nazanin" panose="00000400000000000000" pitchFamily="2" charset="-78"/>
              </a:rPr>
              <a:t>متصل است. سیگنال از روزنه عبور کرده و به آشکارساز </a:t>
            </a:r>
            <a:r>
              <a:rPr lang="en-US" sz="2400" dirty="0">
                <a:solidFill>
                  <a:schemeClr val="tx2">
                    <a:lumMod val="75000"/>
                    <a:lumOff val="25000"/>
                  </a:schemeClr>
                </a:solidFill>
                <a:cs typeface="B Nazanin" panose="00000400000000000000" pitchFamily="2" charset="-78"/>
              </a:rPr>
              <a:t> D2 </a:t>
            </a:r>
            <a:r>
              <a:rPr lang="fa-IR" sz="2400" dirty="0">
                <a:solidFill>
                  <a:schemeClr val="tx2">
                    <a:lumMod val="75000"/>
                    <a:lumOff val="25000"/>
                  </a:schemeClr>
                </a:solidFill>
                <a:cs typeface="B Nazanin" panose="00000400000000000000" pitchFamily="2" charset="-78"/>
              </a:rPr>
              <a:t>می‌رود. خروجی‌های </a:t>
            </a:r>
            <a:r>
              <a:rPr lang="en-US" sz="2400" dirty="0">
                <a:solidFill>
                  <a:schemeClr val="tx2">
                    <a:lumMod val="75000"/>
                    <a:lumOff val="25000"/>
                  </a:schemeClr>
                </a:solidFill>
                <a:cs typeface="B Nazanin" panose="00000400000000000000" pitchFamily="2" charset="-78"/>
              </a:rPr>
              <a:t> D1  </a:t>
            </a:r>
            <a:r>
              <a:rPr lang="fa-IR" sz="2400" dirty="0">
                <a:solidFill>
                  <a:schemeClr val="tx2">
                    <a:lumMod val="75000"/>
                    <a:lumOff val="25000"/>
                  </a:schemeClr>
                </a:solidFill>
                <a:cs typeface="B Nazanin" panose="00000400000000000000" pitchFamily="2" charset="-78"/>
              </a:rPr>
              <a:t>و </a:t>
            </a:r>
            <a:r>
              <a:rPr lang="en-US" sz="2400" dirty="0">
                <a:solidFill>
                  <a:schemeClr val="tx2">
                    <a:lumMod val="75000"/>
                    <a:lumOff val="25000"/>
                  </a:schemeClr>
                </a:solidFill>
                <a:cs typeface="B Nazanin" panose="00000400000000000000" pitchFamily="2" charset="-78"/>
              </a:rPr>
              <a:t> D2 </a:t>
            </a:r>
            <a:r>
              <a:rPr lang="fa-IR" sz="2400" dirty="0">
                <a:solidFill>
                  <a:schemeClr val="tx2">
                    <a:lumMod val="75000"/>
                    <a:lumOff val="25000"/>
                  </a:schemeClr>
                </a:solidFill>
                <a:cs typeface="B Nazanin" panose="00000400000000000000" pitchFamily="2" charset="-78"/>
              </a:rPr>
              <a:t>وارد مدار شمارش همزمان با پنجره ۱</a:t>
            </a:r>
            <a:r>
              <a:rPr lang="en-US" sz="2400" dirty="0">
                <a:solidFill>
                  <a:schemeClr val="tx2">
                    <a:lumMod val="75000"/>
                    <a:lumOff val="25000"/>
                  </a:schemeClr>
                </a:solidFill>
                <a:cs typeface="B Nazanin" panose="00000400000000000000" pitchFamily="2" charset="-78"/>
              </a:rPr>
              <a:t>.</a:t>
            </a:r>
            <a:r>
              <a:rPr lang="fa-IR" sz="2400" dirty="0">
                <a:solidFill>
                  <a:schemeClr val="tx2">
                    <a:lumMod val="75000"/>
                    <a:lumOff val="25000"/>
                  </a:schemeClr>
                </a:solidFill>
                <a:cs typeface="B Nazanin" panose="00000400000000000000" pitchFamily="2" charset="-78"/>
              </a:rPr>
              <a:t>۸ نانوثانیه‌ای می‌شوند و شمارش برحسب موقعیت عرضی فیبر ثبت می‌شود.</a:t>
            </a:r>
            <a:endParaRPr lang="en-US" sz="2400" dirty="0">
              <a:solidFill>
                <a:schemeClr val="tx2">
                  <a:lumMod val="75000"/>
                  <a:lumOff val="25000"/>
                </a:schemeClr>
              </a:solidFill>
              <a:cs typeface="B Nazanin" panose="00000400000000000000" pitchFamily="2" charset="-78"/>
            </a:endParaRPr>
          </a:p>
        </p:txBody>
      </p:sp>
      <p:sp>
        <p:nvSpPr>
          <p:cNvPr id="5" name="TextBox 4">
            <a:extLst>
              <a:ext uri="{FF2B5EF4-FFF2-40B4-BE49-F238E27FC236}">
                <a16:creationId xmlns:a16="http://schemas.microsoft.com/office/drawing/2014/main" id="{13BBA98F-BC62-8167-3E38-39E435A0A98E}"/>
              </a:ext>
            </a:extLst>
          </p:cNvPr>
          <p:cNvSpPr txBox="1"/>
          <p:nvPr/>
        </p:nvSpPr>
        <p:spPr>
          <a:xfrm>
            <a:off x="3887745" y="6345965"/>
            <a:ext cx="6094970" cy="369332"/>
          </a:xfrm>
          <a:prstGeom prst="rect">
            <a:avLst/>
          </a:prstGeom>
          <a:noFill/>
        </p:spPr>
        <p:txBody>
          <a:bodyPr wrap="square">
            <a:spAutoFit/>
          </a:bodyPr>
          <a:lstStyle/>
          <a:p>
            <a:r>
              <a:rPr lang="en-US" dirty="0"/>
              <a:t>Phys. Rev. A</a:t>
            </a:r>
            <a:r>
              <a:rPr lang="en-US" b="0" i="0" dirty="0">
                <a:solidFill>
                  <a:srgbClr val="1F1F1F"/>
                </a:solidFill>
                <a:effectLst/>
                <a:latin typeface="Arial" panose="020B0604020202020204" pitchFamily="34" charset="0"/>
              </a:rPr>
              <a:t> </a:t>
            </a:r>
            <a:r>
              <a:rPr lang="en-US" b="1" i="0" dirty="0">
                <a:solidFill>
                  <a:srgbClr val="1F1F1F"/>
                </a:solidFill>
                <a:effectLst/>
                <a:latin typeface="Arial" panose="020B0604020202020204" pitchFamily="34" charset="0"/>
              </a:rPr>
              <a:t>52</a:t>
            </a:r>
            <a:r>
              <a:rPr lang="en-US" b="0" i="0" dirty="0">
                <a:solidFill>
                  <a:srgbClr val="1F1F1F"/>
                </a:solidFill>
                <a:effectLst/>
                <a:latin typeface="Arial" panose="020B0604020202020204" pitchFamily="34" charset="0"/>
              </a:rPr>
              <a:t>(5), R3429, (1995)</a:t>
            </a:r>
            <a:endParaRPr lang="en-US" dirty="0"/>
          </a:p>
        </p:txBody>
      </p:sp>
      <p:pic>
        <p:nvPicPr>
          <p:cNvPr id="6" name="Picture 5">
            <a:extLst>
              <a:ext uri="{FF2B5EF4-FFF2-40B4-BE49-F238E27FC236}">
                <a16:creationId xmlns:a16="http://schemas.microsoft.com/office/drawing/2014/main" id="{B4B1FD82-1C64-D453-2DAB-ED15BCB01B10}"/>
              </a:ext>
            </a:extLst>
          </p:cNvPr>
          <p:cNvPicPr>
            <a:picLocks noChangeAspect="1"/>
          </p:cNvPicPr>
          <p:nvPr/>
        </p:nvPicPr>
        <p:blipFill>
          <a:blip r:embed="rId2"/>
          <a:stretch>
            <a:fillRect/>
          </a:stretch>
        </p:blipFill>
        <p:spPr>
          <a:xfrm>
            <a:off x="459819" y="739737"/>
            <a:ext cx="5263911" cy="3072322"/>
          </a:xfrm>
          <a:prstGeom prst="rect">
            <a:avLst/>
          </a:prstGeom>
        </p:spPr>
      </p:pic>
      <p:pic>
        <p:nvPicPr>
          <p:cNvPr id="7" name="Picture 6">
            <a:extLst>
              <a:ext uri="{FF2B5EF4-FFF2-40B4-BE49-F238E27FC236}">
                <a16:creationId xmlns:a16="http://schemas.microsoft.com/office/drawing/2014/main" id="{BB9B46F1-F301-8CD3-3217-23F75966A70E}"/>
              </a:ext>
            </a:extLst>
          </p:cNvPr>
          <p:cNvPicPr>
            <a:picLocks noChangeAspect="1"/>
          </p:cNvPicPr>
          <p:nvPr/>
        </p:nvPicPr>
        <p:blipFill>
          <a:blip r:embed="rId3"/>
          <a:stretch>
            <a:fillRect/>
          </a:stretch>
        </p:blipFill>
        <p:spPr>
          <a:xfrm>
            <a:off x="916107" y="3907915"/>
            <a:ext cx="3433472" cy="2342194"/>
          </a:xfrm>
          <a:prstGeom prst="rect">
            <a:avLst/>
          </a:prstGeom>
        </p:spPr>
      </p:pic>
      <p:pic>
        <p:nvPicPr>
          <p:cNvPr id="9" name="Picture 8">
            <a:extLst>
              <a:ext uri="{FF2B5EF4-FFF2-40B4-BE49-F238E27FC236}">
                <a16:creationId xmlns:a16="http://schemas.microsoft.com/office/drawing/2014/main" id="{E8EE8227-49E4-E325-1559-682FBC365971}"/>
              </a:ext>
            </a:extLst>
          </p:cNvPr>
          <p:cNvPicPr>
            <a:picLocks noChangeAspect="1"/>
          </p:cNvPicPr>
          <p:nvPr/>
        </p:nvPicPr>
        <p:blipFill>
          <a:blip r:embed="rId4"/>
          <a:stretch>
            <a:fillRect/>
          </a:stretch>
        </p:blipFill>
        <p:spPr>
          <a:xfrm>
            <a:off x="3188774" y="2171114"/>
            <a:ext cx="933531" cy="209568"/>
          </a:xfrm>
          <a:prstGeom prst="rect">
            <a:avLst/>
          </a:prstGeom>
        </p:spPr>
      </p:pic>
    </p:spTree>
    <p:extLst>
      <p:ext uri="{BB962C8B-B14F-4D97-AF65-F5344CB8AC3E}">
        <p14:creationId xmlns:p14="http://schemas.microsoft.com/office/powerpoint/2010/main" val="3923997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156-8A92-F83F-FD08-00233924B8DF}"/>
              </a:ext>
            </a:extLst>
          </p:cNvPr>
          <p:cNvSpPr>
            <a:spLocks noGrp="1"/>
          </p:cNvSpPr>
          <p:nvPr>
            <p:ph type="title"/>
          </p:nvPr>
        </p:nvSpPr>
        <p:spPr>
          <a:xfrm>
            <a:off x="974124" y="-5578"/>
            <a:ext cx="10515600" cy="1325563"/>
          </a:xfrm>
        </p:spPr>
        <p:txBody>
          <a:bodyPr/>
          <a:lstStyle/>
          <a:p>
            <a:pPr algn="r" rtl="1"/>
            <a:r>
              <a:rPr lang="fa-IR" b="1" dirty="0">
                <a:cs typeface="B Nazanin" panose="00000400000000000000" pitchFamily="2" charset="-78"/>
              </a:rPr>
              <a:t>پاک‌کننده</a:t>
            </a:r>
            <a:r>
              <a:rPr lang="en-US" b="1" dirty="0">
                <a:cs typeface="B Nazanin" panose="00000400000000000000" pitchFamily="2" charset="-78"/>
              </a:rPr>
              <a:t> </a:t>
            </a:r>
            <a:r>
              <a:rPr lang="fa-IR" b="1" dirty="0">
                <a:cs typeface="B Nazanin" panose="00000400000000000000" pitchFamily="2" charset="-78"/>
              </a:rPr>
              <a:t>کوانتومی</a:t>
            </a:r>
            <a:endParaRPr lang="en-US" b="1" dirty="0"/>
          </a:p>
        </p:txBody>
      </p:sp>
      <p:sp>
        <p:nvSpPr>
          <p:cNvPr id="3" name="Content Placeholder 2">
            <a:extLst>
              <a:ext uri="{FF2B5EF4-FFF2-40B4-BE49-F238E27FC236}">
                <a16:creationId xmlns:a16="http://schemas.microsoft.com/office/drawing/2014/main" id="{64AE30FF-C007-1F4C-555E-8CD4913BBA1F}"/>
              </a:ext>
            </a:extLst>
          </p:cNvPr>
          <p:cNvSpPr>
            <a:spLocks noGrp="1"/>
          </p:cNvSpPr>
          <p:nvPr>
            <p:ph idx="1"/>
          </p:nvPr>
        </p:nvSpPr>
        <p:spPr>
          <a:xfrm>
            <a:off x="5128373" y="1319985"/>
            <a:ext cx="6614984" cy="4351338"/>
          </a:xfrm>
        </p:spPr>
        <p:txBody>
          <a:bodyPr>
            <a:noAutofit/>
          </a:bodyPr>
          <a:lstStyle/>
          <a:p>
            <a:pPr algn="just" rtl="1"/>
            <a:r>
              <a:rPr lang="fa-IR" sz="2200" dirty="0">
                <a:solidFill>
                  <a:schemeClr val="tx2">
                    <a:lumMod val="75000"/>
                    <a:lumOff val="25000"/>
                  </a:schemeClr>
                </a:solidFill>
                <a:cs typeface="B Nazanin" panose="00000400000000000000" pitchFamily="2" charset="-78"/>
              </a:rPr>
              <a:t>این آزمایش نشان می‌دهد که هرگاه کاری انجام شود تا معلوم شود فوتون از کدام یک از دو شکاف گذشته است، آن فوتون دیگر نمی‌تواند با خودش تداخل کند.</a:t>
            </a:r>
            <a:endParaRPr lang="en-US" sz="2200" dirty="0">
              <a:solidFill>
                <a:schemeClr val="tx2">
                  <a:lumMod val="75000"/>
                  <a:lumOff val="25000"/>
                </a:schemeClr>
              </a:solidFill>
              <a:cs typeface="B Nazanin" panose="00000400000000000000" pitchFamily="2" charset="-78"/>
            </a:endParaRPr>
          </a:p>
          <a:p>
            <a:pPr algn="just" rtl="1"/>
            <a:r>
              <a:rPr lang="fa-IR" sz="2200" dirty="0">
                <a:solidFill>
                  <a:schemeClr val="tx2">
                    <a:lumMod val="75000"/>
                    <a:lumOff val="25000"/>
                  </a:schemeClr>
                </a:solidFill>
                <a:cs typeface="B Nazanin" panose="00000400000000000000" pitchFamily="2" charset="-78"/>
              </a:rPr>
              <a:t>اگر جریانی از فوتون‌ها به این شکل «نشان‌دار» شوند، دیگر نوارهای تداخل مشخصه آزمایش یانگ دیده نخواهند شد.</a:t>
            </a:r>
            <a:endParaRPr lang="en-US" sz="2200" dirty="0">
              <a:solidFill>
                <a:schemeClr val="tx2">
                  <a:lumMod val="75000"/>
                  <a:lumOff val="25000"/>
                </a:schemeClr>
              </a:solidFill>
              <a:cs typeface="B Nazanin" panose="00000400000000000000" pitchFamily="2" charset="-78"/>
            </a:endParaRPr>
          </a:p>
          <a:p>
            <a:pPr algn="just" rtl="1"/>
            <a:r>
              <a:rPr lang="fa-IR" sz="2200" dirty="0">
                <a:solidFill>
                  <a:schemeClr val="tx2">
                    <a:lumMod val="75000"/>
                    <a:lumOff val="25000"/>
                  </a:schemeClr>
                </a:solidFill>
                <a:cs typeface="B Nazanin" panose="00000400000000000000" pitchFamily="2" charset="-78"/>
              </a:rPr>
              <a:t>این آزمایش همچنین موقعیت‌هایی را ایجاد می‌کند که فوتونی که «نشانه‌گذاری» شده تا مسیرش معلوم شود، می‌تواند بعداً «بی‌نشان» شود.</a:t>
            </a:r>
            <a:endParaRPr lang="en-US" sz="2200" dirty="0">
              <a:solidFill>
                <a:schemeClr val="tx2">
                  <a:lumMod val="75000"/>
                  <a:lumOff val="25000"/>
                </a:schemeClr>
              </a:solidFill>
              <a:cs typeface="B Nazanin" panose="00000400000000000000" pitchFamily="2" charset="-78"/>
            </a:endParaRPr>
          </a:p>
          <a:p>
            <a:pPr algn="just" rtl="1"/>
            <a:r>
              <a:rPr lang="fa-IR" sz="2200" dirty="0">
                <a:solidFill>
                  <a:schemeClr val="tx2">
                    <a:lumMod val="75000"/>
                    <a:lumOff val="25000"/>
                  </a:schemeClr>
                </a:solidFill>
                <a:cs typeface="B Nazanin" panose="00000400000000000000" pitchFamily="2" charset="-78"/>
              </a:rPr>
              <a:t>وقتی فوتون «بی‌نشان» شود، دوباره با خودش تداخل می‌کند و نوارهای تداخل مشخصه آزمایش یانگ بازسازی می‌شوند.</a:t>
            </a:r>
            <a:endParaRPr lang="en-US" sz="2200" dirty="0">
              <a:solidFill>
                <a:schemeClr val="tx2">
                  <a:lumMod val="75000"/>
                  <a:lumOff val="25000"/>
                </a:schemeClr>
              </a:solidFill>
              <a:cs typeface="B Nazanin" panose="00000400000000000000" pitchFamily="2" charset="-78"/>
            </a:endParaRPr>
          </a:p>
          <a:p>
            <a:pPr algn="just" rtl="1"/>
            <a:r>
              <a:rPr lang="fa-IR" sz="2200" dirty="0">
                <a:solidFill>
                  <a:srgbClr val="FF0000"/>
                </a:solidFill>
                <a:cs typeface="B Nazanin" panose="00000400000000000000" pitchFamily="2" charset="-78"/>
              </a:rPr>
              <a:t>در شرایطی که بخش دوشکاف به گونه‌ای تنظیم شده که الگوی تداخل را نابود کند (زیرا اطلاعات «کدام مسیر» وجود دارد)، پاک‌کننده</a:t>
            </a:r>
            <a:r>
              <a:rPr lang="en-US" sz="2200" dirty="0">
                <a:solidFill>
                  <a:srgbClr val="FF0000"/>
                </a:solidFill>
                <a:cs typeface="B Nazanin" panose="00000400000000000000" pitchFamily="2" charset="-78"/>
              </a:rPr>
              <a:t> </a:t>
            </a:r>
            <a:r>
              <a:rPr lang="fa-IR" sz="2200" dirty="0">
                <a:solidFill>
                  <a:srgbClr val="FF0000"/>
                </a:solidFill>
                <a:cs typeface="B Nazanin" panose="00000400000000000000" pitchFamily="2" charset="-78"/>
              </a:rPr>
              <a:t>کوانتومی می‌تواند آن اطلاعات را مؤثرانه پاک کند و دوباره تداخل را بازیابی کند، بدون تغییر در بخش دوشکاف دستگاه.</a:t>
            </a:r>
          </a:p>
        </p:txBody>
      </p:sp>
      <p:pic>
        <p:nvPicPr>
          <p:cNvPr id="4" name="Picture 3">
            <a:extLst>
              <a:ext uri="{FF2B5EF4-FFF2-40B4-BE49-F238E27FC236}">
                <a16:creationId xmlns:a16="http://schemas.microsoft.com/office/drawing/2014/main" id="{263D2BC2-6EBD-DC22-E370-9D4C9D089CC4}"/>
              </a:ext>
            </a:extLst>
          </p:cNvPr>
          <p:cNvPicPr>
            <a:picLocks noChangeAspect="1"/>
          </p:cNvPicPr>
          <p:nvPr/>
        </p:nvPicPr>
        <p:blipFill>
          <a:blip r:embed="rId2"/>
          <a:stretch>
            <a:fillRect/>
          </a:stretch>
        </p:blipFill>
        <p:spPr>
          <a:xfrm>
            <a:off x="288005" y="365125"/>
            <a:ext cx="4392723" cy="3173285"/>
          </a:xfrm>
          <a:prstGeom prst="rect">
            <a:avLst/>
          </a:prstGeom>
        </p:spPr>
      </p:pic>
      <p:pic>
        <p:nvPicPr>
          <p:cNvPr id="5" name="Picture 4">
            <a:extLst>
              <a:ext uri="{FF2B5EF4-FFF2-40B4-BE49-F238E27FC236}">
                <a16:creationId xmlns:a16="http://schemas.microsoft.com/office/drawing/2014/main" id="{91CC4ECD-16AF-20AC-361F-A41EB10B7343}"/>
              </a:ext>
            </a:extLst>
          </p:cNvPr>
          <p:cNvPicPr>
            <a:picLocks noChangeAspect="1"/>
          </p:cNvPicPr>
          <p:nvPr/>
        </p:nvPicPr>
        <p:blipFill>
          <a:blip r:embed="rId3"/>
          <a:stretch>
            <a:fillRect/>
          </a:stretch>
        </p:blipFill>
        <p:spPr>
          <a:xfrm>
            <a:off x="380683" y="3694670"/>
            <a:ext cx="4061571" cy="2934062"/>
          </a:xfrm>
          <a:prstGeom prst="rect">
            <a:avLst/>
          </a:prstGeom>
        </p:spPr>
      </p:pic>
      <p:sp>
        <p:nvSpPr>
          <p:cNvPr id="7" name="TextBox 6">
            <a:extLst>
              <a:ext uri="{FF2B5EF4-FFF2-40B4-BE49-F238E27FC236}">
                <a16:creationId xmlns:a16="http://schemas.microsoft.com/office/drawing/2014/main" id="{52232CA5-CF4F-542E-D312-08997C391F18}"/>
              </a:ext>
            </a:extLst>
          </p:cNvPr>
          <p:cNvSpPr txBox="1"/>
          <p:nvPr/>
        </p:nvSpPr>
        <p:spPr>
          <a:xfrm>
            <a:off x="4442254" y="6444066"/>
            <a:ext cx="6094970" cy="369332"/>
          </a:xfrm>
          <a:prstGeom prst="rect">
            <a:avLst/>
          </a:prstGeom>
          <a:noFill/>
        </p:spPr>
        <p:txBody>
          <a:bodyPr wrap="square">
            <a:spAutoFit/>
          </a:bodyPr>
          <a:lstStyle/>
          <a:p>
            <a:r>
              <a:rPr lang="en-US" dirty="0"/>
              <a:t>Phys. Rev. A </a:t>
            </a:r>
            <a:r>
              <a:rPr lang="en-US" b="1" dirty="0"/>
              <a:t>65</a:t>
            </a:r>
            <a:r>
              <a:rPr lang="en-US" dirty="0"/>
              <a:t>, 033818 (2002)</a:t>
            </a:r>
          </a:p>
        </p:txBody>
      </p:sp>
    </p:spTree>
    <p:extLst>
      <p:ext uri="{BB962C8B-B14F-4D97-AF65-F5344CB8AC3E}">
        <p14:creationId xmlns:p14="http://schemas.microsoft.com/office/powerpoint/2010/main" val="77301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853B1-3F66-AE8C-8AC3-7C9DA1705903}"/>
              </a:ext>
            </a:extLst>
          </p:cNvPr>
          <p:cNvSpPr>
            <a:spLocks noGrp="1"/>
          </p:cNvSpPr>
          <p:nvPr>
            <p:ph idx="1"/>
          </p:nvPr>
        </p:nvSpPr>
        <p:spPr>
          <a:xfrm>
            <a:off x="838200" y="2394036"/>
            <a:ext cx="10515600" cy="4351338"/>
          </a:xfrm>
        </p:spPr>
        <p:txBody>
          <a:bodyPr/>
          <a:lstStyle/>
          <a:p>
            <a:pPr marL="0" indent="0" algn="ctr" rtl="1">
              <a:buNone/>
            </a:pPr>
            <a:r>
              <a:rPr lang="fa-IR" sz="4000" b="1" dirty="0">
                <a:solidFill>
                  <a:srgbClr val="FF0000"/>
                </a:solidFill>
                <a:cs typeface="B Nazanin" panose="00000400000000000000" pitchFamily="2" charset="-78"/>
              </a:rPr>
              <a:t>از فوتون تا </a:t>
            </a:r>
            <a:r>
              <a:rPr lang="en-US" sz="4000" b="1" dirty="0">
                <a:solidFill>
                  <a:srgbClr val="FF0000"/>
                </a:solidFill>
                <a:cs typeface="B Nazanin" panose="00000400000000000000" pitchFamily="2" charset="-78"/>
              </a:rPr>
              <a:t> :LIGO </a:t>
            </a:r>
            <a:r>
              <a:rPr lang="fa-IR" sz="4000" b="1" dirty="0">
                <a:solidFill>
                  <a:srgbClr val="FF0000"/>
                </a:solidFill>
                <a:cs typeface="B Nazanin" panose="00000400000000000000" pitchFamily="2" charset="-78"/>
              </a:rPr>
              <a:t>سفر اپتیک کوانتومی فراتر از حد کلاسیک</a:t>
            </a:r>
            <a:endParaRPr lang="en-US" sz="4000" b="1" dirty="0">
              <a:solidFill>
                <a:srgbClr val="FF0000"/>
              </a:solidFill>
              <a:cs typeface="B Nazanin" panose="00000400000000000000" pitchFamily="2" charset="-78"/>
            </a:endParaRPr>
          </a:p>
          <a:p>
            <a:pPr marL="0" indent="0" algn="ctr" rtl="1">
              <a:buNone/>
            </a:pPr>
            <a:endParaRPr lang="fa-IR" b="1" dirty="0">
              <a:cs typeface="B Nazanin" panose="00000400000000000000" pitchFamily="2" charset="-78"/>
            </a:endParaRPr>
          </a:p>
          <a:p>
            <a:pPr marL="0" indent="0" algn="ctr" rtl="1">
              <a:buNone/>
            </a:pPr>
            <a:endParaRPr lang="fa-IR" b="1" dirty="0">
              <a:cs typeface="B Nazanin" panose="00000400000000000000" pitchFamily="2" charset="-78"/>
            </a:endParaRPr>
          </a:p>
          <a:p>
            <a:pPr marL="0" indent="0" algn="ctr" rtl="1">
              <a:buNone/>
            </a:pPr>
            <a:endParaRPr lang="en-US" b="1" dirty="0">
              <a:cs typeface="B Nazanin" panose="00000400000000000000" pitchFamily="2" charset="-78"/>
            </a:endParaRPr>
          </a:p>
          <a:p>
            <a:pPr marL="0" indent="0" algn="ctr" rtl="1">
              <a:buNone/>
            </a:pPr>
            <a:r>
              <a:rPr lang="fa-IR" sz="2400" b="1" dirty="0">
                <a:solidFill>
                  <a:schemeClr val="tx2">
                    <a:lumMod val="75000"/>
                    <a:lumOff val="25000"/>
                  </a:schemeClr>
                </a:solidFill>
                <a:cs typeface="B Nazanin" panose="00000400000000000000" pitchFamily="2" charset="-78"/>
              </a:rPr>
              <a:t>احسان عموقربان</a:t>
            </a:r>
          </a:p>
          <a:p>
            <a:pPr marL="0" indent="0" algn="ctr" rtl="1">
              <a:buNone/>
            </a:pPr>
            <a:r>
              <a:rPr lang="fa-IR" sz="1600" b="1" dirty="0">
                <a:solidFill>
                  <a:schemeClr val="tx2">
                    <a:lumMod val="75000"/>
                    <a:lumOff val="25000"/>
                  </a:schemeClr>
                </a:solidFill>
                <a:cs typeface="B Nazanin" panose="00000400000000000000" pitchFamily="2" charset="-78"/>
              </a:rPr>
              <a:t>گروه فیزیک و فوتونیک دانشگاه شهرکرد</a:t>
            </a:r>
            <a:endParaRPr lang="en-US" sz="1600" b="1" dirty="0">
              <a:solidFill>
                <a:schemeClr val="tx2">
                  <a:lumMod val="75000"/>
                  <a:lumOff val="25000"/>
                </a:schemeClr>
              </a:solidFill>
              <a:cs typeface="B Nazanin" panose="00000400000000000000" pitchFamily="2" charset="-78"/>
            </a:endParaRPr>
          </a:p>
        </p:txBody>
      </p:sp>
      <p:pic>
        <p:nvPicPr>
          <p:cNvPr id="6" name="Picture 5">
            <a:extLst>
              <a:ext uri="{FF2B5EF4-FFF2-40B4-BE49-F238E27FC236}">
                <a16:creationId xmlns:a16="http://schemas.microsoft.com/office/drawing/2014/main" id="{7DFE5756-B569-336B-76E6-13D6EBC4BE89}"/>
              </a:ext>
            </a:extLst>
          </p:cNvPr>
          <p:cNvPicPr>
            <a:picLocks noChangeAspect="1"/>
          </p:cNvPicPr>
          <p:nvPr/>
        </p:nvPicPr>
        <p:blipFill>
          <a:blip r:embed="rId2"/>
          <a:stretch>
            <a:fillRect/>
          </a:stretch>
        </p:blipFill>
        <p:spPr>
          <a:xfrm>
            <a:off x="10011148" y="222421"/>
            <a:ext cx="1554776" cy="1509001"/>
          </a:xfrm>
          <a:prstGeom prst="rect">
            <a:avLst/>
          </a:prstGeom>
        </p:spPr>
      </p:pic>
      <p:pic>
        <p:nvPicPr>
          <p:cNvPr id="7" name="Picture 6">
            <a:extLst>
              <a:ext uri="{FF2B5EF4-FFF2-40B4-BE49-F238E27FC236}">
                <a16:creationId xmlns:a16="http://schemas.microsoft.com/office/drawing/2014/main" id="{EE46333D-FD40-0FBC-CD93-747965399BE7}"/>
              </a:ext>
            </a:extLst>
          </p:cNvPr>
          <p:cNvPicPr>
            <a:picLocks noChangeAspect="1"/>
          </p:cNvPicPr>
          <p:nvPr/>
        </p:nvPicPr>
        <p:blipFill>
          <a:blip r:embed="rId3"/>
          <a:stretch>
            <a:fillRect/>
          </a:stretch>
        </p:blipFill>
        <p:spPr>
          <a:xfrm>
            <a:off x="505004" y="271849"/>
            <a:ext cx="1567945" cy="1607978"/>
          </a:xfrm>
          <a:prstGeom prst="rect">
            <a:avLst/>
          </a:prstGeom>
        </p:spPr>
      </p:pic>
      <p:sp>
        <p:nvSpPr>
          <p:cNvPr id="8" name="TextBox 7">
            <a:extLst>
              <a:ext uri="{FF2B5EF4-FFF2-40B4-BE49-F238E27FC236}">
                <a16:creationId xmlns:a16="http://schemas.microsoft.com/office/drawing/2014/main" id="{51B691C5-A2F9-D015-E6BF-C7906BAFF528}"/>
              </a:ext>
            </a:extLst>
          </p:cNvPr>
          <p:cNvSpPr txBox="1"/>
          <p:nvPr/>
        </p:nvSpPr>
        <p:spPr>
          <a:xfrm>
            <a:off x="3478427" y="1013547"/>
            <a:ext cx="4205931" cy="748923"/>
          </a:xfrm>
          <a:prstGeom prst="rect">
            <a:avLst/>
          </a:prstGeom>
          <a:noFill/>
        </p:spPr>
        <p:txBody>
          <a:bodyPr wrap="square">
            <a:spAutoFit/>
          </a:bodyPr>
          <a:lstStyle/>
          <a:p>
            <a:pPr algn="r" rtl="1">
              <a:spcBef>
                <a:spcPts val="750"/>
              </a:spcBef>
            </a:pPr>
            <a:r>
              <a:rPr lang="fa-IR" b="1" dirty="0">
                <a:solidFill>
                  <a:schemeClr val="tx2">
                    <a:lumMod val="75000"/>
                    <a:lumOff val="25000"/>
                  </a:schemeClr>
                </a:solidFill>
              </a:rPr>
              <a:t>سومین مدرسه تابستانه افق های نو در فیزیک</a:t>
            </a:r>
          </a:p>
          <a:p>
            <a:pPr algn="l">
              <a:spcBef>
                <a:spcPts val="750"/>
              </a:spcBef>
              <a:buNone/>
            </a:pPr>
            <a:r>
              <a:rPr lang="fa-IR" sz="1800" b="0" i="0" dirty="0">
                <a:solidFill>
                  <a:srgbClr val="F9F9F9"/>
                </a:solidFill>
                <a:effectLst/>
                <a:latin typeface="Roboto" panose="02000000000000000000" pitchFamily="2" charset="0"/>
              </a:rPr>
              <a:t>سومین مدرسه تابستانه افق های نو در فیزیک</a:t>
            </a:r>
          </a:p>
        </p:txBody>
      </p:sp>
    </p:spTree>
    <p:extLst>
      <p:ext uri="{BB962C8B-B14F-4D97-AF65-F5344CB8AC3E}">
        <p14:creationId xmlns:p14="http://schemas.microsoft.com/office/powerpoint/2010/main" val="652139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6F844-FDF8-FB41-1556-C3439506E763}"/>
              </a:ext>
            </a:extLst>
          </p:cNvPr>
          <p:cNvSpPr>
            <a:spLocks noGrp="1"/>
          </p:cNvSpPr>
          <p:nvPr>
            <p:ph idx="1"/>
          </p:nvPr>
        </p:nvSpPr>
        <p:spPr>
          <a:xfrm>
            <a:off x="702275" y="2740026"/>
            <a:ext cx="10515600" cy="2190321"/>
          </a:xfrm>
        </p:spPr>
        <p:txBody>
          <a:bodyPr>
            <a:normAutofit/>
          </a:bodyPr>
          <a:lstStyle/>
          <a:p>
            <a:pPr marL="0" indent="0" algn="ctr" rtl="1">
              <a:buNone/>
            </a:pPr>
            <a:r>
              <a:rPr lang="fa-IR" sz="3500" b="1" dirty="0">
                <a:solidFill>
                  <a:schemeClr val="tx2">
                    <a:lumMod val="75000"/>
                    <a:lumOff val="25000"/>
                  </a:schemeClr>
                </a:solidFill>
              </a:rPr>
              <a:t>با تشکر از توجه شما</a:t>
            </a:r>
            <a:endParaRPr lang="en-US" sz="3500" b="1" dirty="0">
              <a:solidFill>
                <a:schemeClr val="tx2">
                  <a:lumMod val="75000"/>
                  <a:lumOff val="25000"/>
                </a:schemeClr>
              </a:solidFill>
            </a:endParaRPr>
          </a:p>
        </p:txBody>
      </p:sp>
    </p:spTree>
    <p:extLst>
      <p:ext uri="{BB962C8B-B14F-4D97-AF65-F5344CB8AC3E}">
        <p14:creationId xmlns:p14="http://schemas.microsoft.com/office/powerpoint/2010/main" val="3174052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867FC-8D19-328F-D448-55CD12CD31B8}"/>
              </a:ext>
            </a:extLst>
          </p:cNvPr>
          <p:cNvSpPr>
            <a:spLocks noGrp="1"/>
          </p:cNvSpPr>
          <p:nvPr>
            <p:ph type="title"/>
          </p:nvPr>
        </p:nvSpPr>
        <p:spPr/>
        <p:txBody>
          <a:bodyPr/>
          <a:lstStyle/>
          <a:p>
            <a:pPr algn="r" rtl="1"/>
            <a:r>
              <a:rPr lang="fa-IR" b="1" dirty="0">
                <a:cs typeface="B Nazanin" panose="00000400000000000000" pitchFamily="2" charset="-78"/>
              </a:rPr>
              <a:t>فهرست مطالب</a:t>
            </a:r>
            <a:endParaRPr lang="en-US" b="1" dirty="0">
              <a:cs typeface="B Nazanin" panose="00000400000000000000" pitchFamily="2" charset="-78"/>
            </a:endParaRPr>
          </a:p>
        </p:txBody>
      </p:sp>
      <p:sp>
        <p:nvSpPr>
          <p:cNvPr id="3" name="Content Placeholder 2">
            <a:extLst>
              <a:ext uri="{FF2B5EF4-FFF2-40B4-BE49-F238E27FC236}">
                <a16:creationId xmlns:a16="http://schemas.microsoft.com/office/drawing/2014/main" id="{BD2EE2B2-7119-3C59-A572-8CE0BAED0B34}"/>
              </a:ext>
            </a:extLst>
          </p:cNvPr>
          <p:cNvSpPr>
            <a:spLocks noGrp="1"/>
          </p:cNvSpPr>
          <p:nvPr>
            <p:ph idx="1"/>
          </p:nvPr>
        </p:nvSpPr>
        <p:spPr/>
        <p:txBody>
          <a:bodyPr>
            <a:normAutofit lnSpcReduction="10000"/>
          </a:bodyPr>
          <a:lstStyle/>
          <a:p>
            <a:pPr algn="r" rtl="1">
              <a:buFont typeface="Courier New" panose="02070309020205020404" pitchFamily="49" charset="0"/>
              <a:buChar char="o"/>
            </a:pPr>
            <a:r>
              <a:rPr lang="en-US" b="1" dirty="0">
                <a:solidFill>
                  <a:schemeClr val="tx2">
                    <a:lumMod val="75000"/>
                    <a:lumOff val="25000"/>
                  </a:schemeClr>
                </a:solidFill>
                <a:cs typeface="B Nazanin" panose="00000400000000000000" pitchFamily="2" charset="-78"/>
              </a:rPr>
              <a:t> </a:t>
            </a:r>
            <a:r>
              <a:rPr lang="fa-IR" b="1" dirty="0">
                <a:solidFill>
                  <a:schemeClr val="tx2">
                    <a:lumMod val="75000"/>
                    <a:lumOff val="25000"/>
                  </a:schemeClr>
                </a:solidFill>
                <a:cs typeface="B Nazanin" panose="00000400000000000000" pitchFamily="2" charset="-78"/>
              </a:rPr>
              <a:t>تاریخچه</a:t>
            </a:r>
          </a:p>
          <a:p>
            <a:pPr marL="0" indent="0" algn="r" rtl="1">
              <a:buNone/>
            </a:pPr>
            <a:endParaRPr lang="fa-IR" b="1" dirty="0">
              <a:solidFill>
                <a:schemeClr val="tx2">
                  <a:lumMod val="75000"/>
                  <a:lumOff val="25000"/>
                </a:schemeClr>
              </a:solidFill>
              <a:cs typeface="B Nazanin" panose="00000400000000000000" pitchFamily="2" charset="-78"/>
            </a:endParaRPr>
          </a:p>
          <a:p>
            <a:pPr algn="r" rtl="1">
              <a:buFont typeface="Courier New" panose="02070309020205020404" pitchFamily="49" charset="0"/>
              <a:buChar char="o"/>
            </a:pPr>
            <a:r>
              <a:rPr lang="en-US" b="1" dirty="0">
                <a:solidFill>
                  <a:schemeClr val="tx2">
                    <a:lumMod val="75000"/>
                    <a:lumOff val="25000"/>
                  </a:schemeClr>
                </a:solidFill>
                <a:cs typeface="B Nazanin" panose="00000400000000000000" pitchFamily="2" charset="-78"/>
              </a:rPr>
              <a:t> </a:t>
            </a:r>
            <a:r>
              <a:rPr lang="fa-IR" b="1" dirty="0">
                <a:solidFill>
                  <a:schemeClr val="tx2">
                    <a:lumMod val="75000"/>
                    <a:lumOff val="25000"/>
                  </a:schemeClr>
                </a:solidFill>
                <a:cs typeface="B Nazanin" panose="00000400000000000000" pitchFamily="2" charset="-78"/>
              </a:rPr>
              <a:t>اهمیت اپتیک کوانتومی</a:t>
            </a:r>
          </a:p>
          <a:p>
            <a:pPr algn="r" rtl="1">
              <a:buFont typeface="Courier New" panose="02070309020205020404" pitchFamily="49" charset="0"/>
              <a:buChar char="o"/>
            </a:pPr>
            <a:endParaRPr lang="fa-IR" b="1" dirty="0">
              <a:solidFill>
                <a:schemeClr val="tx2">
                  <a:lumMod val="75000"/>
                  <a:lumOff val="25000"/>
                </a:schemeClr>
              </a:solidFill>
              <a:cs typeface="B Nazanin" panose="00000400000000000000" pitchFamily="2" charset="-78"/>
            </a:endParaRPr>
          </a:p>
          <a:p>
            <a:pPr algn="r" rtl="1">
              <a:buFont typeface="Courier New" panose="02070309020205020404" pitchFamily="49" charset="0"/>
              <a:buChar char="o"/>
            </a:pPr>
            <a:r>
              <a:rPr lang="en-US" b="1" dirty="0">
                <a:solidFill>
                  <a:schemeClr val="tx2">
                    <a:lumMod val="75000"/>
                    <a:lumOff val="25000"/>
                  </a:schemeClr>
                </a:solidFill>
                <a:cs typeface="B Nazanin" panose="00000400000000000000" pitchFamily="2" charset="-78"/>
              </a:rPr>
              <a:t> </a:t>
            </a:r>
            <a:r>
              <a:rPr lang="fa-IR" b="1" dirty="0">
                <a:solidFill>
                  <a:schemeClr val="tx2">
                    <a:lumMod val="75000"/>
                    <a:lumOff val="25000"/>
                  </a:schemeClr>
                </a:solidFill>
                <a:cs typeface="B Nazanin" panose="00000400000000000000" pitchFamily="2" charset="-78"/>
              </a:rPr>
              <a:t>کوانتش میدان الکترومغناطیس</a:t>
            </a:r>
          </a:p>
          <a:p>
            <a:pPr algn="r" rtl="1">
              <a:buFont typeface="Courier New" panose="02070309020205020404" pitchFamily="49" charset="0"/>
              <a:buChar char="o"/>
            </a:pPr>
            <a:endParaRPr lang="fa-IR" b="1" dirty="0">
              <a:solidFill>
                <a:schemeClr val="tx2">
                  <a:lumMod val="75000"/>
                  <a:lumOff val="25000"/>
                </a:schemeClr>
              </a:solidFill>
              <a:cs typeface="B Nazanin" panose="00000400000000000000" pitchFamily="2" charset="-78"/>
            </a:endParaRPr>
          </a:p>
          <a:p>
            <a:pPr algn="r" rtl="1">
              <a:buFont typeface="Courier New" panose="02070309020205020404" pitchFamily="49" charset="0"/>
              <a:buChar char="o"/>
            </a:pPr>
            <a:r>
              <a:rPr lang="en-US" b="1" dirty="0">
                <a:solidFill>
                  <a:schemeClr val="tx2">
                    <a:lumMod val="75000"/>
                    <a:lumOff val="25000"/>
                  </a:schemeClr>
                </a:solidFill>
                <a:cs typeface="B Nazanin" panose="00000400000000000000" pitchFamily="2" charset="-78"/>
              </a:rPr>
              <a:t> </a:t>
            </a:r>
            <a:r>
              <a:rPr lang="fa-IR" b="1" dirty="0">
                <a:solidFill>
                  <a:schemeClr val="tx2">
                    <a:lumMod val="75000"/>
                    <a:lumOff val="25000"/>
                  </a:schemeClr>
                </a:solidFill>
                <a:cs typeface="B Nazanin" panose="00000400000000000000" pitchFamily="2" charset="-78"/>
              </a:rPr>
              <a:t>حالت های کوانتومی</a:t>
            </a:r>
          </a:p>
          <a:p>
            <a:pPr algn="r" rtl="1">
              <a:buFont typeface="Courier New" panose="02070309020205020404" pitchFamily="49" charset="0"/>
              <a:buChar char="o"/>
            </a:pPr>
            <a:endParaRPr lang="fa-IR" b="1" dirty="0">
              <a:solidFill>
                <a:schemeClr val="tx2">
                  <a:lumMod val="75000"/>
                  <a:lumOff val="25000"/>
                </a:schemeClr>
              </a:solidFill>
              <a:cs typeface="B Nazanin" panose="00000400000000000000" pitchFamily="2" charset="-78"/>
            </a:endParaRPr>
          </a:p>
          <a:p>
            <a:pPr algn="r" rtl="1">
              <a:buFont typeface="Courier New" panose="02070309020205020404" pitchFamily="49" charset="0"/>
              <a:buChar char="o"/>
            </a:pPr>
            <a:r>
              <a:rPr lang="en-US" b="1" dirty="0">
                <a:solidFill>
                  <a:schemeClr val="tx2">
                    <a:lumMod val="75000"/>
                    <a:lumOff val="25000"/>
                  </a:schemeClr>
                </a:solidFill>
                <a:cs typeface="B Nazanin" panose="00000400000000000000" pitchFamily="2" charset="-78"/>
              </a:rPr>
              <a:t> </a:t>
            </a:r>
            <a:r>
              <a:rPr lang="fa-IR" b="1" dirty="0">
                <a:solidFill>
                  <a:schemeClr val="tx2">
                    <a:lumMod val="75000"/>
                    <a:lumOff val="25000"/>
                  </a:schemeClr>
                </a:solidFill>
                <a:cs typeface="B Nazanin" panose="00000400000000000000" pitchFamily="2" charset="-78"/>
              </a:rPr>
              <a:t>اشاره ای بر برخی از کاربردهای اپتیک کوانتومی </a:t>
            </a:r>
            <a:endParaRPr lang="en-US" b="1" dirty="0">
              <a:solidFill>
                <a:schemeClr val="tx2">
                  <a:lumMod val="75000"/>
                  <a:lumOff val="25000"/>
                </a:schemeClr>
              </a:solidFill>
              <a:cs typeface="B Nazanin" panose="00000400000000000000" pitchFamily="2" charset="-78"/>
            </a:endParaRPr>
          </a:p>
        </p:txBody>
      </p:sp>
    </p:spTree>
    <p:extLst>
      <p:ext uri="{BB962C8B-B14F-4D97-AF65-F5344CB8AC3E}">
        <p14:creationId xmlns:p14="http://schemas.microsoft.com/office/powerpoint/2010/main" val="43355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499A93-28FC-9A4D-52A9-3C6D74F7B35A}"/>
              </a:ext>
            </a:extLst>
          </p:cNvPr>
          <p:cNvSpPr>
            <a:spLocks noGrp="1"/>
          </p:cNvSpPr>
          <p:nvPr>
            <p:ph idx="1"/>
          </p:nvPr>
        </p:nvSpPr>
        <p:spPr>
          <a:xfrm>
            <a:off x="178511" y="595470"/>
            <a:ext cx="10987216" cy="5429379"/>
          </a:xfrm>
        </p:spPr>
        <p:txBody>
          <a:bodyPr>
            <a:noAutofit/>
          </a:bodyPr>
          <a:lstStyle/>
          <a:p>
            <a:r>
              <a:rPr lang="en-US" sz="1600" dirty="0">
                <a:solidFill>
                  <a:schemeClr val="tx2">
                    <a:lumMod val="75000"/>
                    <a:lumOff val="25000"/>
                  </a:schemeClr>
                </a:solidFill>
              </a:rPr>
              <a:t>17th century corpuscular theory proposed by Newton, and the wave theory expounded by his contemporary, Huygens</a:t>
            </a:r>
          </a:p>
          <a:p>
            <a:r>
              <a:rPr lang="en-US" sz="1600" dirty="0">
                <a:solidFill>
                  <a:schemeClr val="tx2">
                    <a:lumMod val="75000"/>
                    <a:lumOff val="25000"/>
                  </a:schemeClr>
                </a:solidFill>
              </a:rPr>
              <a:t>1801 Double-slit experiment of Young</a:t>
            </a:r>
          </a:p>
          <a:p>
            <a:r>
              <a:rPr lang="en-US" sz="1600" dirty="0">
                <a:solidFill>
                  <a:schemeClr val="tx2">
                    <a:lumMod val="75000"/>
                    <a:lumOff val="25000"/>
                  </a:schemeClr>
                </a:solidFill>
              </a:rPr>
              <a:t>1815  Wave interpretation of diﬀraction by Fresnel</a:t>
            </a:r>
          </a:p>
          <a:p>
            <a:r>
              <a:rPr lang="en-US" sz="1600" dirty="0">
                <a:solidFill>
                  <a:schemeClr val="tx2">
                    <a:lumMod val="75000"/>
                    <a:lumOff val="25000"/>
                  </a:schemeClr>
                </a:solidFill>
              </a:rPr>
              <a:t>1873 Maxwell’s derivation of the electromagnetic wave equation</a:t>
            </a:r>
          </a:p>
          <a:p>
            <a:r>
              <a:rPr lang="en-US" sz="1600" dirty="0">
                <a:solidFill>
                  <a:schemeClr val="tx2">
                    <a:lumMod val="75000"/>
                    <a:lumOff val="25000"/>
                  </a:schemeClr>
                </a:solidFill>
              </a:rPr>
              <a:t>1901 Planck Theory of black-body radiation</a:t>
            </a:r>
          </a:p>
          <a:p>
            <a:r>
              <a:rPr lang="en-US" sz="1600" dirty="0">
                <a:solidFill>
                  <a:schemeClr val="tx2">
                    <a:lumMod val="75000"/>
                    <a:lumOff val="25000"/>
                  </a:schemeClr>
                </a:solidFill>
              </a:rPr>
              <a:t>1905 Einstein Explanation of the photoelectric eﬀect </a:t>
            </a:r>
          </a:p>
          <a:p>
            <a:r>
              <a:rPr lang="en-US" sz="1600" dirty="0">
                <a:solidFill>
                  <a:schemeClr val="tx2">
                    <a:lumMod val="75000"/>
                    <a:lumOff val="25000"/>
                  </a:schemeClr>
                </a:solidFill>
              </a:rPr>
              <a:t>1909 Taylor Interference of single quanta </a:t>
            </a:r>
          </a:p>
          <a:p>
            <a:r>
              <a:rPr lang="en-US" sz="1600" dirty="0">
                <a:solidFill>
                  <a:schemeClr val="tx2">
                    <a:lumMod val="75000"/>
                    <a:lumOff val="25000"/>
                  </a:schemeClr>
                </a:solidFill>
              </a:rPr>
              <a:t>1909 Einstein Radiation ﬂuctuations </a:t>
            </a:r>
          </a:p>
          <a:p>
            <a:r>
              <a:rPr lang="en-US" sz="1600" dirty="0">
                <a:solidFill>
                  <a:schemeClr val="tx2">
                    <a:lumMod val="75000"/>
                    <a:lumOff val="25000"/>
                  </a:schemeClr>
                </a:solidFill>
              </a:rPr>
              <a:t>1926 The word ‘photon’ was coined by Gilbert Lewis</a:t>
            </a:r>
          </a:p>
          <a:p>
            <a:r>
              <a:rPr lang="en-US" sz="1600" dirty="0">
                <a:solidFill>
                  <a:schemeClr val="tx2">
                    <a:lumMod val="75000"/>
                    <a:lumOff val="25000"/>
                  </a:schemeClr>
                </a:solidFill>
              </a:rPr>
              <a:t>1927 Dirac Quantum theory of radiation </a:t>
            </a:r>
          </a:p>
          <a:p>
            <a:r>
              <a:rPr lang="en-US" sz="1600" dirty="0">
                <a:solidFill>
                  <a:schemeClr val="tx2">
                    <a:lumMod val="75000"/>
                    <a:lumOff val="25000"/>
                  </a:schemeClr>
                </a:solidFill>
              </a:rPr>
              <a:t>1956 Hanbury Brown and Twiss Intensity interferometer </a:t>
            </a:r>
          </a:p>
          <a:p>
            <a:r>
              <a:rPr lang="en-US" sz="1600" dirty="0">
                <a:solidFill>
                  <a:schemeClr val="tx2">
                    <a:lumMod val="75000"/>
                    <a:lumOff val="25000"/>
                  </a:schemeClr>
                </a:solidFill>
              </a:rPr>
              <a:t>1963 Glauber Quantum states of light </a:t>
            </a:r>
          </a:p>
          <a:p>
            <a:r>
              <a:rPr lang="en-US" sz="1600" dirty="0">
                <a:solidFill>
                  <a:schemeClr val="tx2">
                    <a:lumMod val="75000"/>
                    <a:lumOff val="25000"/>
                  </a:schemeClr>
                </a:solidFill>
              </a:rPr>
              <a:t>1977 Kimble, Dagenais, and Mandel Photon antibunching </a:t>
            </a:r>
          </a:p>
          <a:p>
            <a:r>
              <a:rPr lang="en-US" sz="1600" dirty="0">
                <a:solidFill>
                  <a:schemeClr val="tx2">
                    <a:lumMod val="75000"/>
                    <a:lumOff val="25000"/>
                  </a:schemeClr>
                </a:solidFill>
              </a:rPr>
              <a:t>1981 Aspect, </a:t>
            </a:r>
            <a:r>
              <a:rPr lang="en-US" sz="1600" dirty="0" err="1">
                <a:solidFill>
                  <a:schemeClr val="tx2">
                    <a:lumMod val="75000"/>
                    <a:lumOff val="25000"/>
                  </a:schemeClr>
                </a:solidFill>
              </a:rPr>
              <a:t>Grangier</a:t>
            </a:r>
            <a:r>
              <a:rPr lang="en-US" sz="1600" dirty="0">
                <a:solidFill>
                  <a:schemeClr val="tx2">
                    <a:lumMod val="75000"/>
                    <a:lumOff val="25000"/>
                  </a:schemeClr>
                </a:solidFill>
              </a:rPr>
              <a:t>, and Roger Violations of Bell’s inequality </a:t>
            </a:r>
          </a:p>
          <a:p>
            <a:r>
              <a:rPr lang="en-US" sz="1600" dirty="0">
                <a:solidFill>
                  <a:schemeClr val="tx2">
                    <a:lumMod val="75000"/>
                    <a:lumOff val="25000"/>
                  </a:schemeClr>
                </a:solidFill>
              </a:rPr>
              <a:t>1985 Slusher et al . Squeezed light </a:t>
            </a:r>
          </a:p>
          <a:p>
            <a:r>
              <a:rPr lang="en-US" sz="1600" dirty="0">
                <a:solidFill>
                  <a:schemeClr val="tx2">
                    <a:lumMod val="75000"/>
                    <a:lumOff val="25000"/>
                  </a:schemeClr>
                </a:solidFill>
              </a:rPr>
              <a:t>1987 Hong, Ou, and Mandel Single-photon interference experiments </a:t>
            </a:r>
          </a:p>
          <a:p>
            <a:r>
              <a:rPr lang="en-US" sz="1600" dirty="0">
                <a:solidFill>
                  <a:schemeClr val="tx2">
                    <a:lumMod val="75000"/>
                    <a:lumOff val="25000"/>
                  </a:schemeClr>
                </a:solidFill>
              </a:rPr>
              <a:t>…</a:t>
            </a:r>
          </a:p>
          <a:p>
            <a:pPr algn="r" rtl="1"/>
            <a:endParaRPr lang="en-US" sz="1600" dirty="0">
              <a:solidFill>
                <a:schemeClr val="tx2">
                  <a:lumMod val="75000"/>
                  <a:lumOff val="25000"/>
                </a:schemeClr>
              </a:solidFill>
            </a:endParaRPr>
          </a:p>
        </p:txBody>
      </p:sp>
      <p:sp>
        <p:nvSpPr>
          <p:cNvPr id="5" name="TextBox 4">
            <a:extLst>
              <a:ext uri="{FF2B5EF4-FFF2-40B4-BE49-F238E27FC236}">
                <a16:creationId xmlns:a16="http://schemas.microsoft.com/office/drawing/2014/main" id="{3C4673B6-3505-3D7C-DBBA-FD5B16E947F2}"/>
              </a:ext>
            </a:extLst>
          </p:cNvPr>
          <p:cNvSpPr txBox="1"/>
          <p:nvPr/>
        </p:nvSpPr>
        <p:spPr>
          <a:xfrm>
            <a:off x="5605848" y="-73456"/>
            <a:ext cx="6094970" cy="769441"/>
          </a:xfrm>
          <a:prstGeom prst="rect">
            <a:avLst/>
          </a:prstGeom>
          <a:noFill/>
        </p:spPr>
        <p:txBody>
          <a:bodyPr wrap="square">
            <a:spAutoFit/>
          </a:bodyPr>
          <a:lstStyle/>
          <a:p>
            <a:pPr algn="r" rtl="1"/>
            <a:r>
              <a:rPr lang="fa-IR" sz="4400" b="1" dirty="0">
                <a:cs typeface="B Nazanin" panose="00000400000000000000" pitchFamily="2" charset="-78"/>
              </a:rPr>
              <a:t>تاریخچه </a:t>
            </a:r>
          </a:p>
        </p:txBody>
      </p:sp>
      <p:pic>
        <p:nvPicPr>
          <p:cNvPr id="6" name="Picture 5">
            <a:extLst>
              <a:ext uri="{FF2B5EF4-FFF2-40B4-BE49-F238E27FC236}">
                <a16:creationId xmlns:a16="http://schemas.microsoft.com/office/drawing/2014/main" id="{966655F8-7CAA-AE28-29ED-3DDC3F39DC5F}"/>
              </a:ext>
            </a:extLst>
          </p:cNvPr>
          <p:cNvPicPr>
            <a:picLocks noChangeAspect="1"/>
          </p:cNvPicPr>
          <p:nvPr/>
        </p:nvPicPr>
        <p:blipFill>
          <a:blip r:embed="rId2"/>
          <a:stretch>
            <a:fillRect/>
          </a:stretch>
        </p:blipFill>
        <p:spPr>
          <a:xfrm>
            <a:off x="9622978" y="938616"/>
            <a:ext cx="2127078" cy="2148894"/>
          </a:xfrm>
          <a:prstGeom prst="rect">
            <a:avLst/>
          </a:prstGeom>
        </p:spPr>
      </p:pic>
      <p:pic>
        <p:nvPicPr>
          <p:cNvPr id="8" name="Picture 7">
            <a:extLst>
              <a:ext uri="{FF2B5EF4-FFF2-40B4-BE49-F238E27FC236}">
                <a16:creationId xmlns:a16="http://schemas.microsoft.com/office/drawing/2014/main" id="{E3495924-253A-FE30-8570-10112E778093}"/>
              </a:ext>
            </a:extLst>
          </p:cNvPr>
          <p:cNvPicPr>
            <a:picLocks noChangeAspect="1"/>
          </p:cNvPicPr>
          <p:nvPr/>
        </p:nvPicPr>
        <p:blipFill>
          <a:blip r:embed="rId3"/>
          <a:stretch>
            <a:fillRect/>
          </a:stretch>
        </p:blipFill>
        <p:spPr>
          <a:xfrm>
            <a:off x="7241373" y="992671"/>
            <a:ext cx="1832453" cy="2186134"/>
          </a:xfrm>
          <a:prstGeom prst="rect">
            <a:avLst/>
          </a:prstGeom>
        </p:spPr>
      </p:pic>
      <p:pic>
        <p:nvPicPr>
          <p:cNvPr id="9" name="Picture 8">
            <a:extLst>
              <a:ext uri="{FF2B5EF4-FFF2-40B4-BE49-F238E27FC236}">
                <a16:creationId xmlns:a16="http://schemas.microsoft.com/office/drawing/2014/main" id="{2C25B914-13A9-1F81-65F4-6D6A3B1AB6C3}"/>
              </a:ext>
            </a:extLst>
          </p:cNvPr>
          <p:cNvPicPr>
            <a:picLocks noChangeAspect="1"/>
          </p:cNvPicPr>
          <p:nvPr/>
        </p:nvPicPr>
        <p:blipFill>
          <a:blip r:embed="rId4"/>
          <a:stretch>
            <a:fillRect/>
          </a:stretch>
        </p:blipFill>
        <p:spPr>
          <a:xfrm>
            <a:off x="9073826" y="3087510"/>
            <a:ext cx="3016261" cy="2186134"/>
          </a:xfrm>
          <a:prstGeom prst="rect">
            <a:avLst/>
          </a:prstGeom>
        </p:spPr>
      </p:pic>
      <p:pic>
        <p:nvPicPr>
          <p:cNvPr id="12" name="Picture 11" descr="A diagram of a diagram of a diagram&#10;&#10;AI-generated content may be incorrect.">
            <a:extLst>
              <a:ext uri="{FF2B5EF4-FFF2-40B4-BE49-F238E27FC236}">
                <a16:creationId xmlns:a16="http://schemas.microsoft.com/office/drawing/2014/main" id="{5E77F1E0-B12B-D27D-1CEB-1E6D1ACDAB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8241" y="5220692"/>
            <a:ext cx="2651170" cy="1608314"/>
          </a:xfrm>
          <a:prstGeom prst="rect">
            <a:avLst/>
          </a:prstGeom>
        </p:spPr>
      </p:pic>
      <p:pic>
        <p:nvPicPr>
          <p:cNvPr id="15" name="Picture 14" descr="A diagram of a cell membrane&#10;&#10;AI-generated content may be incorrect.">
            <a:extLst>
              <a:ext uri="{FF2B5EF4-FFF2-40B4-BE49-F238E27FC236}">
                <a16:creationId xmlns:a16="http://schemas.microsoft.com/office/drawing/2014/main" id="{7280E3A3-5F0F-8731-300A-3270650EBD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6476" y="3217148"/>
            <a:ext cx="1926857" cy="1926857"/>
          </a:xfrm>
          <a:prstGeom prst="rect">
            <a:avLst/>
          </a:prstGeom>
        </p:spPr>
      </p:pic>
    </p:spTree>
    <p:extLst>
      <p:ext uri="{BB962C8B-B14F-4D97-AF65-F5344CB8AC3E}">
        <p14:creationId xmlns:p14="http://schemas.microsoft.com/office/powerpoint/2010/main" val="3819385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A9D11C-3160-9344-97F0-9787B0265385}"/>
              </a:ext>
            </a:extLst>
          </p:cNvPr>
          <p:cNvSpPr>
            <a:spLocks noGrp="1"/>
          </p:cNvSpPr>
          <p:nvPr>
            <p:ph type="title"/>
          </p:nvPr>
        </p:nvSpPr>
        <p:spPr>
          <a:xfrm>
            <a:off x="738167" y="-119279"/>
            <a:ext cx="10515600" cy="1325563"/>
          </a:xfrm>
        </p:spPr>
        <p:txBody>
          <a:bodyPr/>
          <a:lstStyle/>
          <a:p>
            <a:pPr algn="r" rtl="1"/>
            <a:r>
              <a:rPr lang="fa-IR" b="1" dirty="0">
                <a:cs typeface="B Nazanin" panose="00000400000000000000" pitchFamily="2" charset="-78"/>
              </a:rPr>
              <a:t>چرا به اپتیک کوانتومی نیاز داریم؟</a:t>
            </a:r>
            <a:endParaRPr lang="en-US" b="1" dirty="0">
              <a:cs typeface="B Nazanin" panose="00000400000000000000" pitchFamily="2" charset="-78"/>
            </a:endParaRPr>
          </a:p>
        </p:txBody>
      </p:sp>
      <p:grpSp>
        <p:nvGrpSpPr>
          <p:cNvPr id="14" name="Group 13">
            <a:extLst>
              <a:ext uri="{FF2B5EF4-FFF2-40B4-BE49-F238E27FC236}">
                <a16:creationId xmlns:a16="http://schemas.microsoft.com/office/drawing/2014/main" id="{F086AF9B-F4F7-E3AD-D1B6-C9331917261E}"/>
              </a:ext>
            </a:extLst>
          </p:cNvPr>
          <p:cNvGrpSpPr/>
          <p:nvPr/>
        </p:nvGrpSpPr>
        <p:grpSpPr>
          <a:xfrm>
            <a:off x="483973" y="3424478"/>
            <a:ext cx="3829409" cy="2638037"/>
            <a:chOff x="1455164" y="1333860"/>
            <a:chExt cx="3829409" cy="2638037"/>
          </a:xfrm>
        </p:grpSpPr>
        <p:pic>
          <p:nvPicPr>
            <p:cNvPr id="5" name="Picture 4">
              <a:extLst>
                <a:ext uri="{FF2B5EF4-FFF2-40B4-BE49-F238E27FC236}">
                  <a16:creationId xmlns:a16="http://schemas.microsoft.com/office/drawing/2014/main" id="{F36ECA41-C5A1-7F56-9423-8AC74BC55029}"/>
                </a:ext>
              </a:extLst>
            </p:cNvPr>
            <p:cNvPicPr>
              <a:picLocks noChangeAspect="1"/>
            </p:cNvPicPr>
            <p:nvPr/>
          </p:nvPicPr>
          <p:blipFill>
            <a:blip r:embed="rId2"/>
            <a:stretch>
              <a:fillRect/>
            </a:stretch>
          </p:blipFill>
          <p:spPr>
            <a:xfrm>
              <a:off x="1455164" y="1333860"/>
              <a:ext cx="3829409" cy="2638037"/>
            </a:xfrm>
            <a:prstGeom prst="rect">
              <a:avLst/>
            </a:prstGeom>
          </p:spPr>
        </p:pic>
        <p:pic>
          <p:nvPicPr>
            <p:cNvPr id="6" name="Picture 5">
              <a:extLst>
                <a:ext uri="{FF2B5EF4-FFF2-40B4-BE49-F238E27FC236}">
                  <a16:creationId xmlns:a16="http://schemas.microsoft.com/office/drawing/2014/main" id="{BA881DA0-C918-C037-0530-F488153ABF2C}"/>
                </a:ext>
              </a:extLst>
            </p:cNvPr>
            <p:cNvPicPr>
              <a:picLocks noChangeAspect="1"/>
            </p:cNvPicPr>
            <p:nvPr/>
          </p:nvPicPr>
          <p:blipFill>
            <a:blip r:embed="rId3"/>
            <a:stretch>
              <a:fillRect/>
            </a:stretch>
          </p:blipFill>
          <p:spPr>
            <a:xfrm>
              <a:off x="3313204" y="2471889"/>
              <a:ext cx="1817528" cy="361981"/>
            </a:xfrm>
            <a:prstGeom prst="rect">
              <a:avLst/>
            </a:prstGeom>
          </p:spPr>
        </p:pic>
      </p:grpSp>
      <p:pic>
        <p:nvPicPr>
          <p:cNvPr id="7" name="Picture 6">
            <a:extLst>
              <a:ext uri="{FF2B5EF4-FFF2-40B4-BE49-F238E27FC236}">
                <a16:creationId xmlns:a16="http://schemas.microsoft.com/office/drawing/2014/main" id="{52C1F8DD-C4E6-3417-0773-D1F60EF336B5}"/>
              </a:ext>
            </a:extLst>
          </p:cNvPr>
          <p:cNvPicPr>
            <a:picLocks noChangeAspect="1"/>
          </p:cNvPicPr>
          <p:nvPr/>
        </p:nvPicPr>
        <p:blipFill>
          <a:blip r:embed="rId4"/>
          <a:stretch>
            <a:fillRect/>
          </a:stretch>
        </p:blipFill>
        <p:spPr>
          <a:xfrm>
            <a:off x="6393843" y="5297285"/>
            <a:ext cx="4236973" cy="991381"/>
          </a:xfrm>
          <a:prstGeom prst="rect">
            <a:avLst/>
          </a:prstGeom>
        </p:spPr>
      </p:pic>
      <p:grpSp>
        <p:nvGrpSpPr>
          <p:cNvPr id="15" name="Group 14">
            <a:extLst>
              <a:ext uri="{FF2B5EF4-FFF2-40B4-BE49-F238E27FC236}">
                <a16:creationId xmlns:a16="http://schemas.microsoft.com/office/drawing/2014/main" id="{27F422CA-1370-7396-CC1B-2D153BF2036B}"/>
              </a:ext>
            </a:extLst>
          </p:cNvPr>
          <p:cNvGrpSpPr/>
          <p:nvPr/>
        </p:nvGrpSpPr>
        <p:grpSpPr>
          <a:xfrm>
            <a:off x="6393843" y="3424478"/>
            <a:ext cx="3863184" cy="1920114"/>
            <a:chOff x="6179507" y="2890229"/>
            <a:chExt cx="3863184" cy="1920114"/>
          </a:xfrm>
        </p:grpSpPr>
        <p:pic>
          <p:nvPicPr>
            <p:cNvPr id="9" name="Picture 8">
              <a:extLst>
                <a:ext uri="{FF2B5EF4-FFF2-40B4-BE49-F238E27FC236}">
                  <a16:creationId xmlns:a16="http://schemas.microsoft.com/office/drawing/2014/main" id="{C0DCA52D-5445-A0AD-3F5D-2BA014445071}"/>
                </a:ext>
              </a:extLst>
            </p:cNvPr>
            <p:cNvPicPr>
              <a:picLocks noChangeAspect="1"/>
            </p:cNvPicPr>
            <p:nvPr/>
          </p:nvPicPr>
          <p:blipFill>
            <a:blip r:embed="rId5"/>
            <a:stretch>
              <a:fillRect/>
            </a:stretch>
          </p:blipFill>
          <p:spPr>
            <a:xfrm>
              <a:off x="6987652" y="2890229"/>
              <a:ext cx="2133785" cy="598222"/>
            </a:xfrm>
            <a:prstGeom prst="rect">
              <a:avLst/>
            </a:prstGeom>
          </p:spPr>
        </p:pic>
        <p:pic>
          <p:nvPicPr>
            <p:cNvPr id="10" name="Picture 9">
              <a:extLst>
                <a:ext uri="{FF2B5EF4-FFF2-40B4-BE49-F238E27FC236}">
                  <a16:creationId xmlns:a16="http://schemas.microsoft.com/office/drawing/2014/main" id="{8FEA5A4F-CA68-7B93-80D7-CF75DEA6BAB9}"/>
                </a:ext>
              </a:extLst>
            </p:cNvPr>
            <p:cNvPicPr>
              <a:picLocks noChangeAspect="1"/>
            </p:cNvPicPr>
            <p:nvPr/>
          </p:nvPicPr>
          <p:blipFill>
            <a:blip r:embed="rId6"/>
            <a:stretch>
              <a:fillRect/>
            </a:stretch>
          </p:blipFill>
          <p:spPr>
            <a:xfrm>
              <a:off x="6349422" y="3586008"/>
              <a:ext cx="3410246" cy="388654"/>
            </a:xfrm>
            <a:prstGeom prst="rect">
              <a:avLst/>
            </a:prstGeom>
          </p:spPr>
        </p:pic>
        <p:pic>
          <p:nvPicPr>
            <p:cNvPr id="11" name="Picture 10">
              <a:extLst>
                <a:ext uri="{FF2B5EF4-FFF2-40B4-BE49-F238E27FC236}">
                  <a16:creationId xmlns:a16="http://schemas.microsoft.com/office/drawing/2014/main" id="{8C19735B-2D65-042A-DDE5-F006D99DEC72}"/>
                </a:ext>
              </a:extLst>
            </p:cNvPr>
            <p:cNvPicPr>
              <a:picLocks noChangeAspect="1"/>
            </p:cNvPicPr>
            <p:nvPr/>
          </p:nvPicPr>
          <p:blipFill>
            <a:blip r:embed="rId7"/>
            <a:stretch>
              <a:fillRect/>
            </a:stretch>
          </p:blipFill>
          <p:spPr>
            <a:xfrm>
              <a:off x="6179507" y="4114565"/>
              <a:ext cx="3863184" cy="695778"/>
            </a:xfrm>
            <a:prstGeom prst="rect">
              <a:avLst/>
            </a:prstGeom>
          </p:spPr>
        </p:pic>
      </p:grpSp>
      <p:sp>
        <p:nvSpPr>
          <p:cNvPr id="13" name="TextBox 12">
            <a:extLst>
              <a:ext uri="{FF2B5EF4-FFF2-40B4-BE49-F238E27FC236}">
                <a16:creationId xmlns:a16="http://schemas.microsoft.com/office/drawing/2014/main" id="{C67B2AED-68BA-5080-A554-4B9B049622F9}"/>
              </a:ext>
            </a:extLst>
          </p:cNvPr>
          <p:cNvSpPr txBox="1"/>
          <p:nvPr/>
        </p:nvSpPr>
        <p:spPr>
          <a:xfrm>
            <a:off x="4023669" y="6395774"/>
            <a:ext cx="6094970" cy="369332"/>
          </a:xfrm>
          <a:prstGeom prst="rect">
            <a:avLst/>
          </a:prstGeom>
          <a:noFill/>
        </p:spPr>
        <p:txBody>
          <a:bodyPr wrap="square">
            <a:spAutoFit/>
          </a:bodyPr>
          <a:lstStyle/>
          <a:p>
            <a:r>
              <a:rPr lang="en-US" dirty="0"/>
              <a:t>M. Orszag ,Quantum optics</a:t>
            </a:r>
            <a:r>
              <a:rPr lang="fa-IR" dirty="0"/>
              <a:t> </a:t>
            </a:r>
            <a:r>
              <a:rPr lang="en-US" dirty="0"/>
              <a:t>(2007)</a:t>
            </a:r>
          </a:p>
        </p:txBody>
      </p:sp>
      <p:graphicFrame>
        <p:nvGraphicFramePr>
          <p:cNvPr id="19" name="Table 18">
            <a:extLst>
              <a:ext uri="{FF2B5EF4-FFF2-40B4-BE49-F238E27FC236}">
                <a16:creationId xmlns:a16="http://schemas.microsoft.com/office/drawing/2014/main" id="{02B2EE98-474F-C95B-C1ED-6E8528AF68D9}"/>
              </a:ext>
            </a:extLst>
          </p:cNvPr>
          <p:cNvGraphicFramePr>
            <a:graphicFrameLocks noGrp="1"/>
          </p:cNvGraphicFramePr>
          <p:nvPr>
            <p:extLst>
              <p:ext uri="{D42A27DB-BD31-4B8C-83A1-F6EECF244321}">
                <p14:modId xmlns:p14="http://schemas.microsoft.com/office/powerpoint/2010/main" val="40753879"/>
              </p:ext>
            </p:extLst>
          </p:nvPr>
        </p:nvGraphicFramePr>
        <p:xfrm>
          <a:off x="-44129" y="1124759"/>
          <a:ext cx="10515600" cy="1706880"/>
        </p:xfrm>
        <a:graphic>
          <a:graphicData uri="http://schemas.openxmlformats.org/drawingml/2006/table">
            <a:tbl>
              <a:tblPr/>
              <a:tblGrid>
                <a:gridCol w="3505200">
                  <a:extLst>
                    <a:ext uri="{9D8B030D-6E8A-4147-A177-3AD203B41FA5}">
                      <a16:colId xmlns:a16="http://schemas.microsoft.com/office/drawing/2014/main" val="3559146435"/>
                    </a:ext>
                  </a:extLst>
                </a:gridCol>
                <a:gridCol w="3505200">
                  <a:extLst>
                    <a:ext uri="{9D8B030D-6E8A-4147-A177-3AD203B41FA5}">
                      <a16:colId xmlns:a16="http://schemas.microsoft.com/office/drawing/2014/main" val="1349331409"/>
                    </a:ext>
                  </a:extLst>
                </a:gridCol>
                <a:gridCol w="3505200">
                  <a:extLst>
                    <a:ext uri="{9D8B030D-6E8A-4147-A177-3AD203B41FA5}">
                      <a16:colId xmlns:a16="http://schemas.microsoft.com/office/drawing/2014/main" val="3868173845"/>
                    </a:ext>
                  </a:extLst>
                </a:gridCol>
              </a:tblGrid>
              <a:tr h="0">
                <a:tc>
                  <a:txBody>
                    <a:bodyPr/>
                    <a:lstStyle/>
                    <a:p>
                      <a:pPr algn="r" rtl="1">
                        <a:buNone/>
                      </a:pPr>
                      <a:r>
                        <a:rPr lang="fa-IR" sz="2200" b="1" dirty="0">
                          <a:solidFill>
                            <a:schemeClr val="tx2">
                              <a:lumMod val="75000"/>
                              <a:lumOff val="25000"/>
                            </a:schemeClr>
                          </a:solidFill>
                          <a:cs typeface="B Nazanin" panose="00000400000000000000" pitchFamily="2" charset="-78"/>
                        </a:rPr>
                        <a:t>رهیافت</a:t>
                      </a:r>
                      <a:endParaRPr lang="fa-IR" sz="2200" dirty="0">
                        <a:solidFill>
                          <a:schemeClr val="tx2">
                            <a:lumMod val="75000"/>
                            <a:lumOff val="25000"/>
                          </a:schemeClr>
                        </a:solidFill>
                        <a:cs typeface="B Nazanin" panose="00000400000000000000" pitchFamily="2" charset="-78"/>
                      </a:endParaRPr>
                    </a:p>
                  </a:txBody>
                  <a:tcPr anchor="ctr">
                    <a:lnL>
                      <a:noFill/>
                    </a:lnL>
                    <a:lnR>
                      <a:noFill/>
                    </a:lnR>
                    <a:lnT>
                      <a:noFill/>
                    </a:lnT>
                    <a:lnB>
                      <a:noFill/>
                    </a:lnB>
                    <a:noFill/>
                  </a:tcPr>
                </a:tc>
                <a:tc>
                  <a:txBody>
                    <a:bodyPr/>
                    <a:lstStyle/>
                    <a:p>
                      <a:pPr algn="r" rtl="1">
                        <a:buNone/>
                      </a:pPr>
                      <a:r>
                        <a:rPr lang="fa-IR" sz="2200" b="1">
                          <a:solidFill>
                            <a:schemeClr val="tx2">
                              <a:lumMod val="75000"/>
                              <a:lumOff val="25000"/>
                            </a:schemeClr>
                          </a:solidFill>
                          <a:cs typeface="B Nazanin" panose="00000400000000000000" pitchFamily="2" charset="-78"/>
                        </a:rPr>
                        <a:t>اتم‌ها</a:t>
                      </a:r>
                      <a:endParaRPr lang="fa-IR" sz="2200">
                        <a:solidFill>
                          <a:schemeClr val="tx2">
                            <a:lumMod val="75000"/>
                            <a:lumOff val="25000"/>
                          </a:schemeClr>
                        </a:solidFill>
                        <a:cs typeface="B Nazanin" panose="00000400000000000000" pitchFamily="2" charset="-78"/>
                      </a:endParaRPr>
                    </a:p>
                  </a:txBody>
                  <a:tcPr anchor="ctr">
                    <a:lnL>
                      <a:noFill/>
                    </a:lnL>
                    <a:lnR>
                      <a:noFill/>
                    </a:lnR>
                    <a:lnT>
                      <a:noFill/>
                    </a:lnT>
                    <a:lnB>
                      <a:noFill/>
                    </a:lnB>
                    <a:noFill/>
                  </a:tcPr>
                </a:tc>
                <a:tc>
                  <a:txBody>
                    <a:bodyPr/>
                    <a:lstStyle/>
                    <a:p>
                      <a:pPr algn="r" rtl="1">
                        <a:buNone/>
                      </a:pPr>
                      <a:r>
                        <a:rPr lang="fa-IR" sz="2200" b="1">
                          <a:solidFill>
                            <a:schemeClr val="tx2">
                              <a:lumMod val="75000"/>
                              <a:lumOff val="25000"/>
                            </a:schemeClr>
                          </a:solidFill>
                          <a:cs typeface="B Nazanin" panose="00000400000000000000" pitchFamily="2" charset="-78"/>
                        </a:rPr>
                        <a:t>نور</a:t>
                      </a:r>
                      <a:endParaRPr lang="fa-IR" sz="2200">
                        <a:solidFill>
                          <a:schemeClr val="tx2">
                            <a:lumMod val="75000"/>
                            <a:lumOff val="25000"/>
                          </a:schemeClr>
                        </a:solidFill>
                        <a:cs typeface="B Nazanin" panose="00000400000000000000" pitchFamily="2" charset="-78"/>
                      </a:endParaRPr>
                    </a:p>
                  </a:txBody>
                  <a:tcPr anchor="ctr">
                    <a:lnL>
                      <a:noFill/>
                    </a:lnL>
                    <a:lnR>
                      <a:noFill/>
                    </a:lnR>
                    <a:lnT>
                      <a:noFill/>
                    </a:lnT>
                    <a:lnB>
                      <a:noFill/>
                    </a:lnB>
                    <a:noFill/>
                  </a:tcPr>
                </a:tc>
                <a:extLst>
                  <a:ext uri="{0D108BD9-81ED-4DB2-BD59-A6C34878D82A}">
                    <a16:rowId xmlns:a16="http://schemas.microsoft.com/office/drawing/2014/main" val="4134533341"/>
                  </a:ext>
                </a:extLst>
              </a:tr>
              <a:tr h="0">
                <a:tc>
                  <a:txBody>
                    <a:bodyPr/>
                    <a:lstStyle/>
                    <a:p>
                      <a:pPr algn="r" rtl="1">
                        <a:buNone/>
                      </a:pPr>
                      <a:r>
                        <a:rPr lang="fa-IR" sz="2200" b="1">
                          <a:solidFill>
                            <a:schemeClr val="tx2">
                              <a:lumMod val="75000"/>
                              <a:lumOff val="25000"/>
                            </a:schemeClr>
                          </a:solidFill>
                          <a:cs typeface="B Nazanin" panose="00000400000000000000" pitchFamily="2" charset="-78"/>
                        </a:rPr>
                        <a:t>کلاسیک</a:t>
                      </a:r>
                      <a:endParaRPr lang="fa-IR" sz="2200">
                        <a:solidFill>
                          <a:schemeClr val="tx2">
                            <a:lumMod val="75000"/>
                            <a:lumOff val="25000"/>
                          </a:schemeClr>
                        </a:solidFill>
                        <a:cs typeface="B Nazanin" panose="00000400000000000000" pitchFamily="2" charset="-78"/>
                      </a:endParaRPr>
                    </a:p>
                  </a:txBody>
                  <a:tcPr anchor="ctr">
                    <a:lnL>
                      <a:noFill/>
                    </a:lnL>
                    <a:lnR>
                      <a:noFill/>
                    </a:lnR>
                    <a:lnT>
                      <a:noFill/>
                    </a:lnT>
                    <a:lnB>
                      <a:noFill/>
                    </a:lnB>
                    <a:noFill/>
                  </a:tcPr>
                </a:tc>
                <a:tc>
                  <a:txBody>
                    <a:bodyPr/>
                    <a:lstStyle/>
                    <a:p>
                      <a:pPr algn="r" rtl="1">
                        <a:buNone/>
                      </a:pPr>
                      <a:r>
                        <a:rPr lang="fa-IR" sz="2200" dirty="0">
                          <a:solidFill>
                            <a:schemeClr val="tx2">
                              <a:lumMod val="75000"/>
                              <a:lumOff val="25000"/>
                            </a:schemeClr>
                          </a:solidFill>
                          <a:cs typeface="B Nazanin" panose="00000400000000000000" pitchFamily="2" charset="-78"/>
                        </a:rPr>
                        <a:t>دو قطبی‌های هرتزی</a:t>
                      </a:r>
                    </a:p>
                  </a:txBody>
                  <a:tcPr anchor="ctr">
                    <a:lnL>
                      <a:noFill/>
                    </a:lnL>
                    <a:lnR>
                      <a:noFill/>
                    </a:lnR>
                    <a:lnT>
                      <a:noFill/>
                    </a:lnT>
                    <a:lnB>
                      <a:noFill/>
                    </a:lnB>
                    <a:noFill/>
                  </a:tcPr>
                </a:tc>
                <a:tc>
                  <a:txBody>
                    <a:bodyPr/>
                    <a:lstStyle/>
                    <a:p>
                      <a:pPr algn="r" rtl="1">
                        <a:buNone/>
                      </a:pPr>
                      <a:r>
                        <a:rPr lang="fa-IR" sz="2200" dirty="0">
                          <a:solidFill>
                            <a:schemeClr val="tx2">
                              <a:lumMod val="75000"/>
                              <a:lumOff val="25000"/>
                            </a:schemeClr>
                          </a:solidFill>
                          <a:cs typeface="B Nazanin" panose="00000400000000000000" pitchFamily="2" charset="-78"/>
                        </a:rPr>
                        <a:t>امواج کلاسیکی</a:t>
                      </a:r>
                    </a:p>
                  </a:txBody>
                  <a:tcPr anchor="ctr">
                    <a:lnL>
                      <a:noFill/>
                    </a:lnL>
                    <a:lnR>
                      <a:noFill/>
                    </a:lnR>
                    <a:lnT>
                      <a:noFill/>
                    </a:lnT>
                    <a:lnB>
                      <a:noFill/>
                    </a:lnB>
                    <a:noFill/>
                  </a:tcPr>
                </a:tc>
                <a:extLst>
                  <a:ext uri="{0D108BD9-81ED-4DB2-BD59-A6C34878D82A}">
                    <a16:rowId xmlns:a16="http://schemas.microsoft.com/office/drawing/2014/main" val="550761311"/>
                  </a:ext>
                </a:extLst>
              </a:tr>
              <a:tr h="0">
                <a:tc>
                  <a:txBody>
                    <a:bodyPr/>
                    <a:lstStyle/>
                    <a:p>
                      <a:pPr algn="r" rtl="1">
                        <a:buNone/>
                      </a:pPr>
                      <a:r>
                        <a:rPr lang="fa-IR" sz="2200" b="1" dirty="0">
                          <a:solidFill>
                            <a:schemeClr val="tx2">
                              <a:lumMod val="75000"/>
                              <a:lumOff val="25000"/>
                            </a:schemeClr>
                          </a:solidFill>
                          <a:cs typeface="B Nazanin" panose="00000400000000000000" pitchFamily="2" charset="-78"/>
                        </a:rPr>
                        <a:t>نیمه‌کلاسیک</a:t>
                      </a:r>
                      <a:endParaRPr lang="fa-IR" sz="2200" dirty="0">
                        <a:solidFill>
                          <a:schemeClr val="tx2">
                            <a:lumMod val="75000"/>
                            <a:lumOff val="25000"/>
                          </a:schemeClr>
                        </a:solidFill>
                        <a:cs typeface="B Nazanin" panose="00000400000000000000" pitchFamily="2" charset="-78"/>
                      </a:endParaRPr>
                    </a:p>
                  </a:txBody>
                  <a:tcPr anchor="ctr">
                    <a:lnL>
                      <a:noFill/>
                    </a:lnL>
                    <a:lnR>
                      <a:noFill/>
                    </a:lnR>
                    <a:lnT>
                      <a:noFill/>
                    </a:lnT>
                    <a:lnB>
                      <a:noFill/>
                    </a:lnB>
                    <a:noFill/>
                  </a:tcPr>
                </a:tc>
                <a:tc>
                  <a:txBody>
                    <a:bodyPr/>
                    <a:lstStyle/>
                    <a:p>
                      <a:pPr algn="r" rtl="1">
                        <a:buNone/>
                      </a:pPr>
                      <a:r>
                        <a:rPr lang="fa-IR" sz="2200" dirty="0">
                          <a:solidFill>
                            <a:schemeClr val="tx2">
                              <a:lumMod val="75000"/>
                              <a:lumOff val="25000"/>
                            </a:schemeClr>
                          </a:solidFill>
                          <a:cs typeface="B Nazanin" panose="00000400000000000000" pitchFamily="2" charset="-78"/>
                        </a:rPr>
                        <a:t>کوانتیده‌شده</a:t>
                      </a:r>
                    </a:p>
                  </a:txBody>
                  <a:tcPr anchor="ctr">
                    <a:lnL>
                      <a:noFill/>
                    </a:lnL>
                    <a:lnR>
                      <a:noFill/>
                    </a:lnR>
                    <a:lnT>
                      <a:noFill/>
                    </a:lnT>
                    <a:lnB>
                      <a:noFill/>
                    </a:lnB>
                    <a:noFill/>
                  </a:tcPr>
                </a:tc>
                <a:tc>
                  <a:txBody>
                    <a:bodyPr/>
                    <a:lstStyle/>
                    <a:p>
                      <a:pPr algn="r" rtl="1">
                        <a:buNone/>
                      </a:pPr>
                      <a:r>
                        <a:rPr lang="fa-IR" sz="2200" dirty="0">
                          <a:solidFill>
                            <a:schemeClr val="tx2">
                              <a:lumMod val="75000"/>
                              <a:lumOff val="25000"/>
                            </a:schemeClr>
                          </a:solidFill>
                          <a:cs typeface="B Nazanin" panose="00000400000000000000" pitchFamily="2" charset="-78"/>
                        </a:rPr>
                        <a:t>امواج کلاسیکی</a:t>
                      </a:r>
                    </a:p>
                  </a:txBody>
                  <a:tcPr anchor="ctr">
                    <a:lnL>
                      <a:noFill/>
                    </a:lnL>
                    <a:lnR>
                      <a:noFill/>
                    </a:lnR>
                    <a:lnT>
                      <a:noFill/>
                    </a:lnT>
                    <a:lnB>
                      <a:noFill/>
                    </a:lnB>
                    <a:noFill/>
                  </a:tcPr>
                </a:tc>
                <a:extLst>
                  <a:ext uri="{0D108BD9-81ED-4DB2-BD59-A6C34878D82A}">
                    <a16:rowId xmlns:a16="http://schemas.microsoft.com/office/drawing/2014/main" val="2899457717"/>
                  </a:ext>
                </a:extLst>
              </a:tr>
              <a:tr h="0">
                <a:tc>
                  <a:txBody>
                    <a:bodyPr/>
                    <a:lstStyle/>
                    <a:p>
                      <a:pPr algn="r" rtl="1">
                        <a:buNone/>
                      </a:pPr>
                      <a:r>
                        <a:rPr lang="fa-IR" sz="2200" b="1">
                          <a:solidFill>
                            <a:schemeClr val="tx2">
                              <a:lumMod val="75000"/>
                              <a:lumOff val="25000"/>
                            </a:schemeClr>
                          </a:solidFill>
                          <a:cs typeface="B Nazanin" panose="00000400000000000000" pitchFamily="2" charset="-78"/>
                        </a:rPr>
                        <a:t>کوانتومی</a:t>
                      </a:r>
                      <a:endParaRPr lang="fa-IR" sz="2200">
                        <a:solidFill>
                          <a:schemeClr val="tx2">
                            <a:lumMod val="75000"/>
                            <a:lumOff val="25000"/>
                          </a:schemeClr>
                        </a:solidFill>
                        <a:cs typeface="B Nazanin" panose="00000400000000000000" pitchFamily="2" charset="-78"/>
                      </a:endParaRPr>
                    </a:p>
                  </a:txBody>
                  <a:tcPr anchor="ctr">
                    <a:lnL>
                      <a:noFill/>
                    </a:lnL>
                    <a:lnR>
                      <a:noFill/>
                    </a:lnR>
                    <a:lnT>
                      <a:noFill/>
                    </a:lnT>
                    <a:lnB>
                      <a:noFill/>
                    </a:lnB>
                    <a:noFill/>
                  </a:tcPr>
                </a:tc>
                <a:tc>
                  <a:txBody>
                    <a:bodyPr/>
                    <a:lstStyle/>
                    <a:p>
                      <a:pPr algn="r" rtl="1">
                        <a:buNone/>
                      </a:pPr>
                      <a:r>
                        <a:rPr lang="fa-IR" sz="2200">
                          <a:solidFill>
                            <a:schemeClr val="tx2">
                              <a:lumMod val="75000"/>
                              <a:lumOff val="25000"/>
                            </a:schemeClr>
                          </a:solidFill>
                          <a:cs typeface="B Nazanin" panose="00000400000000000000" pitchFamily="2" charset="-78"/>
                        </a:rPr>
                        <a:t>کوانتیده‌شده</a:t>
                      </a:r>
                    </a:p>
                  </a:txBody>
                  <a:tcPr anchor="ctr">
                    <a:lnL>
                      <a:noFill/>
                    </a:lnL>
                    <a:lnR>
                      <a:noFill/>
                    </a:lnR>
                    <a:lnT>
                      <a:noFill/>
                    </a:lnT>
                    <a:lnB>
                      <a:noFill/>
                    </a:lnB>
                    <a:noFill/>
                  </a:tcPr>
                </a:tc>
                <a:tc>
                  <a:txBody>
                    <a:bodyPr/>
                    <a:lstStyle/>
                    <a:p>
                      <a:pPr algn="r" rtl="1">
                        <a:buNone/>
                      </a:pPr>
                      <a:r>
                        <a:rPr lang="fa-IR" sz="2200" dirty="0">
                          <a:solidFill>
                            <a:schemeClr val="tx2">
                              <a:lumMod val="75000"/>
                              <a:lumOff val="25000"/>
                            </a:schemeClr>
                          </a:solidFill>
                          <a:cs typeface="B Nazanin" panose="00000400000000000000" pitchFamily="2" charset="-78"/>
                        </a:rPr>
                        <a:t>فوتون‌های کوانتیده‌شده</a:t>
                      </a:r>
                    </a:p>
                  </a:txBody>
                  <a:tcPr anchor="ctr">
                    <a:lnL>
                      <a:noFill/>
                    </a:lnL>
                    <a:lnR>
                      <a:noFill/>
                    </a:lnR>
                    <a:lnT>
                      <a:noFill/>
                    </a:lnT>
                    <a:lnB>
                      <a:noFill/>
                    </a:lnB>
                    <a:noFill/>
                  </a:tcPr>
                </a:tc>
                <a:extLst>
                  <a:ext uri="{0D108BD9-81ED-4DB2-BD59-A6C34878D82A}">
                    <a16:rowId xmlns:a16="http://schemas.microsoft.com/office/drawing/2014/main" val="2843873312"/>
                  </a:ext>
                </a:extLst>
              </a:tr>
            </a:tbl>
          </a:graphicData>
        </a:graphic>
      </p:graphicFrame>
      <p:sp>
        <p:nvSpPr>
          <p:cNvPr id="21" name="TextBox 20">
            <a:extLst>
              <a:ext uri="{FF2B5EF4-FFF2-40B4-BE49-F238E27FC236}">
                <a16:creationId xmlns:a16="http://schemas.microsoft.com/office/drawing/2014/main" id="{42D67BFC-197B-BAFC-A5FE-D82955EBEF70}"/>
              </a:ext>
            </a:extLst>
          </p:cNvPr>
          <p:cNvSpPr txBox="1"/>
          <p:nvPr/>
        </p:nvSpPr>
        <p:spPr>
          <a:xfrm>
            <a:off x="5213671" y="2962813"/>
            <a:ext cx="6094970" cy="461665"/>
          </a:xfrm>
          <a:prstGeom prst="rect">
            <a:avLst/>
          </a:prstGeom>
          <a:noFill/>
        </p:spPr>
        <p:txBody>
          <a:bodyPr wrap="square">
            <a:spAutoFit/>
          </a:bodyPr>
          <a:lstStyle/>
          <a:p>
            <a:pPr algn="r" rtl="1"/>
            <a:r>
              <a:rPr lang="fa-IR" sz="2400" b="1" dirty="0">
                <a:cs typeface="B Nazanin" panose="00000400000000000000" pitchFamily="2" charset="-78"/>
              </a:rPr>
              <a:t>رهیافت نیمه‌کلاسیک:</a:t>
            </a:r>
            <a:endParaRPr lang="en-US" sz="2400" dirty="0"/>
          </a:p>
        </p:txBody>
      </p:sp>
      <p:pic>
        <p:nvPicPr>
          <p:cNvPr id="2" name="Picture 1">
            <a:extLst>
              <a:ext uri="{FF2B5EF4-FFF2-40B4-BE49-F238E27FC236}">
                <a16:creationId xmlns:a16="http://schemas.microsoft.com/office/drawing/2014/main" id="{BC3C51FA-DC6D-9932-5101-E7E5C33BD8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612" y="105154"/>
            <a:ext cx="1496005" cy="1122004"/>
          </a:xfrm>
          <a:prstGeom prst="rect">
            <a:avLst/>
          </a:prstGeom>
        </p:spPr>
      </p:pic>
    </p:spTree>
    <p:extLst>
      <p:ext uri="{BB962C8B-B14F-4D97-AF65-F5344CB8AC3E}">
        <p14:creationId xmlns:p14="http://schemas.microsoft.com/office/powerpoint/2010/main" val="162132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EE2F-78CF-2C64-9B25-4D2B5ED4B311}"/>
              </a:ext>
            </a:extLst>
          </p:cNvPr>
          <p:cNvSpPr>
            <a:spLocks noGrp="1"/>
          </p:cNvSpPr>
          <p:nvPr>
            <p:ph type="title"/>
          </p:nvPr>
        </p:nvSpPr>
        <p:spPr>
          <a:xfrm>
            <a:off x="899984" y="78456"/>
            <a:ext cx="10515600" cy="1325563"/>
          </a:xfrm>
        </p:spPr>
        <p:txBody>
          <a:bodyPr/>
          <a:lstStyle/>
          <a:p>
            <a:pPr algn="r" rtl="1"/>
            <a:r>
              <a:rPr lang="fa-IR" b="1" dirty="0">
                <a:cs typeface="B Nazanin" panose="00000400000000000000" pitchFamily="2" charset="-78"/>
              </a:rPr>
              <a:t>اهمیت اپتیک کوانتومی </a:t>
            </a:r>
            <a:endParaRPr lang="en-US" b="1" dirty="0">
              <a:cs typeface="B Nazanin" panose="00000400000000000000" pitchFamily="2" charset="-78"/>
            </a:endParaRPr>
          </a:p>
        </p:txBody>
      </p:sp>
      <p:sp>
        <p:nvSpPr>
          <p:cNvPr id="3" name="Content Placeholder 2">
            <a:extLst>
              <a:ext uri="{FF2B5EF4-FFF2-40B4-BE49-F238E27FC236}">
                <a16:creationId xmlns:a16="http://schemas.microsoft.com/office/drawing/2014/main" id="{5D902A28-BB8B-2DB6-A639-0A121C685171}"/>
              </a:ext>
            </a:extLst>
          </p:cNvPr>
          <p:cNvSpPr>
            <a:spLocks noGrp="1"/>
          </p:cNvSpPr>
          <p:nvPr>
            <p:ph idx="1"/>
          </p:nvPr>
        </p:nvSpPr>
        <p:spPr>
          <a:xfrm>
            <a:off x="5480221" y="1794733"/>
            <a:ext cx="6077464" cy="1580656"/>
          </a:xfrm>
        </p:spPr>
        <p:txBody>
          <a:bodyPr>
            <a:normAutofit/>
          </a:bodyPr>
          <a:lstStyle/>
          <a:p>
            <a:pPr algn="just" rtl="1"/>
            <a:r>
              <a:rPr lang="fa-IR" sz="2200" dirty="0">
                <a:solidFill>
                  <a:schemeClr val="tx2">
                    <a:lumMod val="75000"/>
                    <a:lumOff val="25000"/>
                  </a:schemeClr>
                </a:solidFill>
                <a:cs typeface="B Nazanin" panose="00000400000000000000" pitchFamily="2" charset="-78"/>
              </a:rPr>
              <a:t>جابجایی لمب: بر اساس نظریه نسبیتی دیراک اوربیتالهای </a:t>
            </a:r>
            <a:r>
              <a:rPr lang="en-US" sz="2200" baseline="30000" dirty="0">
                <a:solidFill>
                  <a:schemeClr val="tx2">
                    <a:lumMod val="75000"/>
                    <a:lumOff val="25000"/>
                  </a:schemeClr>
                </a:solidFill>
              </a:rPr>
              <a:t>2</a:t>
            </a:r>
            <a:r>
              <a:rPr lang="en-US" sz="2200" i="1" dirty="0">
                <a:solidFill>
                  <a:schemeClr val="tx2">
                    <a:lumMod val="75000"/>
                    <a:lumOff val="25000"/>
                  </a:schemeClr>
                </a:solidFill>
              </a:rPr>
              <a:t>S</a:t>
            </a:r>
            <a:r>
              <a:rPr lang="en-US" sz="2200" baseline="-25000" dirty="0">
                <a:solidFill>
                  <a:schemeClr val="tx2">
                    <a:lumMod val="75000"/>
                    <a:lumOff val="25000"/>
                  </a:schemeClr>
                </a:solidFill>
              </a:rPr>
              <a:t>1/2</a:t>
            </a:r>
            <a:r>
              <a:rPr lang="en-US" sz="2200" dirty="0">
                <a:solidFill>
                  <a:schemeClr val="tx2">
                    <a:lumMod val="75000"/>
                    <a:lumOff val="25000"/>
                  </a:schemeClr>
                </a:solidFill>
              </a:rPr>
              <a:t> </a:t>
            </a:r>
            <a:r>
              <a:rPr lang="fa-IR" sz="2200" dirty="0">
                <a:solidFill>
                  <a:schemeClr val="tx2">
                    <a:lumMod val="75000"/>
                    <a:lumOff val="25000"/>
                  </a:schemeClr>
                </a:solidFill>
              </a:rPr>
              <a:t> و </a:t>
            </a:r>
            <a:r>
              <a:rPr lang="en-US" sz="2200" dirty="0">
                <a:solidFill>
                  <a:schemeClr val="tx2">
                    <a:lumMod val="75000"/>
                    <a:lumOff val="25000"/>
                  </a:schemeClr>
                </a:solidFill>
              </a:rPr>
              <a:t> </a:t>
            </a:r>
            <a:r>
              <a:rPr lang="en-US" sz="2200" baseline="30000" dirty="0">
                <a:solidFill>
                  <a:schemeClr val="tx2">
                    <a:lumMod val="75000"/>
                    <a:lumOff val="25000"/>
                  </a:schemeClr>
                </a:solidFill>
              </a:rPr>
              <a:t>2</a:t>
            </a:r>
            <a:r>
              <a:rPr lang="en-US" sz="2200" i="1" dirty="0">
                <a:solidFill>
                  <a:schemeClr val="tx2">
                    <a:lumMod val="75000"/>
                    <a:lumOff val="25000"/>
                  </a:schemeClr>
                </a:solidFill>
              </a:rPr>
              <a:t>P</a:t>
            </a:r>
            <a:r>
              <a:rPr lang="en-US" sz="2200" baseline="-25000" dirty="0">
                <a:solidFill>
                  <a:schemeClr val="tx2">
                    <a:lumMod val="75000"/>
                    <a:lumOff val="25000"/>
                  </a:schemeClr>
                </a:solidFill>
              </a:rPr>
              <a:t>1/2</a:t>
            </a:r>
            <a:r>
              <a:rPr lang="fa-IR" sz="2200" baseline="-25000" dirty="0">
                <a:solidFill>
                  <a:schemeClr val="tx2">
                    <a:lumMod val="75000"/>
                    <a:lumOff val="25000"/>
                  </a:schemeClr>
                </a:solidFill>
              </a:rPr>
              <a:t> </a:t>
            </a:r>
            <a:r>
              <a:rPr lang="fa-IR" sz="2200" dirty="0">
                <a:solidFill>
                  <a:schemeClr val="tx2">
                    <a:lumMod val="75000"/>
                    <a:lumOff val="25000"/>
                  </a:schemeClr>
                </a:solidFill>
                <a:cs typeface="B Nazanin" panose="00000400000000000000" pitchFamily="2" charset="-78"/>
              </a:rPr>
              <a:t>در اتم هیدروژن دارای انرژی یکسان هستند. بر اساس نتایج آزمایش لمب</a:t>
            </a:r>
            <a:r>
              <a:rPr lang="en-US" sz="2200" dirty="0">
                <a:solidFill>
                  <a:schemeClr val="tx2">
                    <a:lumMod val="75000"/>
                    <a:lumOff val="25000"/>
                  </a:schemeClr>
                </a:solidFill>
                <a:cs typeface="B Nazanin" panose="00000400000000000000" pitchFamily="2" charset="-78"/>
              </a:rPr>
              <a:t>  </a:t>
            </a:r>
            <a:r>
              <a:rPr lang="fa-IR" sz="2200" dirty="0">
                <a:solidFill>
                  <a:schemeClr val="tx2">
                    <a:lumMod val="75000"/>
                    <a:lumOff val="25000"/>
                  </a:schemeClr>
                </a:solidFill>
                <a:cs typeface="B Nazanin" panose="00000400000000000000" pitchFamily="2" charset="-78"/>
              </a:rPr>
              <a:t>انرژی اوربیتال</a:t>
            </a:r>
            <a:r>
              <a:rPr lang="en-US" sz="2200" dirty="0">
                <a:solidFill>
                  <a:schemeClr val="tx2">
                    <a:lumMod val="75000"/>
                    <a:lumOff val="25000"/>
                  </a:schemeClr>
                </a:solidFill>
                <a:cs typeface="B Nazanin" panose="00000400000000000000" pitchFamily="2" charset="-78"/>
              </a:rPr>
              <a:t>S</a:t>
            </a:r>
            <a:r>
              <a:rPr lang="fa-IR" sz="2200" dirty="0">
                <a:solidFill>
                  <a:schemeClr val="tx2">
                    <a:lumMod val="75000"/>
                    <a:lumOff val="25000"/>
                  </a:schemeClr>
                </a:solidFill>
                <a:cs typeface="B Nazanin" panose="00000400000000000000" pitchFamily="2" charset="-78"/>
              </a:rPr>
              <a:t>  به اندازه ۱۰۰۰ مگاهرتز از </a:t>
            </a:r>
            <a:r>
              <a:rPr lang="en-US" sz="2200" dirty="0">
                <a:solidFill>
                  <a:schemeClr val="tx2">
                    <a:lumMod val="75000"/>
                    <a:lumOff val="25000"/>
                  </a:schemeClr>
                </a:solidFill>
                <a:cs typeface="B Nazanin" panose="00000400000000000000" pitchFamily="2" charset="-78"/>
              </a:rPr>
              <a:t>P </a:t>
            </a:r>
            <a:r>
              <a:rPr lang="fa-IR" sz="2200" dirty="0">
                <a:solidFill>
                  <a:schemeClr val="tx2">
                    <a:lumMod val="75000"/>
                    <a:lumOff val="25000"/>
                  </a:schemeClr>
                </a:solidFill>
                <a:cs typeface="B Nazanin" panose="00000400000000000000" pitchFamily="2" charset="-78"/>
              </a:rPr>
              <a:t>  بیشتر است و فوتون گسیلی از گذار بین این دو حالت آشکار شد. </a:t>
            </a:r>
          </a:p>
          <a:p>
            <a:pPr algn="just" rtl="1"/>
            <a:endParaRPr lang="en-US" sz="2200" dirty="0">
              <a:solidFill>
                <a:schemeClr val="tx2">
                  <a:lumMod val="75000"/>
                  <a:lumOff val="25000"/>
                </a:schemeClr>
              </a:solidFill>
              <a:cs typeface="B Nazanin" panose="00000400000000000000" pitchFamily="2" charset="-78"/>
            </a:endParaRPr>
          </a:p>
          <a:p>
            <a:pPr algn="just" rtl="1"/>
            <a:endParaRPr lang="en-US" sz="2200" dirty="0">
              <a:solidFill>
                <a:schemeClr val="tx2">
                  <a:lumMod val="75000"/>
                  <a:lumOff val="25000"/>
                </a:schemeClr>
              </a:solidFill>
              <a:cs typeface="B Nazanin" panose="00000400000000000000" pitchFamily="2" charset="-78"/>
            </a:endParaRPr>
          </a:p>
          <a:p>
            <a:pPr algn="just" rtl="1"/>
            <a:endParaRPr lang="en-US" sz="2200" dirty="0">
              <a:solidFill>
                <a:schemeClr val="tx2">
                  <a:lumMod val="75000"/>
                  <a:lumOff val="25000"/>
                </a:schemeClr>
              </a:solidFill>
              <a:cs typeface="B Nazanin" panose="00000400000000000000" pitchFamily="2" charset="-78"/>
            </a:endParaRPr>
          </a:p>
        </p:txBody>
      </p:sp>
      <p:pic>
        <p:nvPicPr>
          <p:cNvPr id="4" name="Picture 3">
            <a:extLst>
              <a:ext uri="{FF2B5EF4-FFF2-40B4-BE49-F238E27FC236}">
                <a16:creationId xmlns:a16="http://schemas.microsoft.com/office/drawing/2014/main" id="{07CA5E5F-801B-19D5-5866-86F6114E13EB}"/>
              </a:ext>
            </a:extLst>
          </p:cNvPr>
          <p:cNvPicPr>
            <a:picLocks noChangeAspect="1"/>
          </p:cNvPicPr>
          <p:nvPr/>
        </p:nvPicPr>
        <p:blipFill>
          <a:blip r:embed="rId2"/>
          <a:stretch>
            <a:fillRect/>
          </a:stretch>
        </p:blipFill>
        <p:spPr>
          <a:xfrm>
            <a:off x="396158" y="843910"/>
            <a:ext cx="4626863" cy="2531479"/>
          </a:xfrm>
          <a:prstGeom prst="rect">
            <a:avLst/>
          </a:prstGeom>
        </p:spPr>
      </p:pic>
      <p:pic>
        <p:nvPicPr>
          <p:cNvPr id="7" name="Picture 6" descr="A close-up of a computer screen&#10;&#10;AI-generated content may be incorrect.">
            <a:extLst>
              <a:ext uri="{FF2B5EF4-FFF2-40B4-BE49-F238E27FC236}">
                <a16:creationId xmlns:a16="http://schemas.microsoft.com/office/drawing/2014/main" id="{2BECEB9C-E0EA-041D-CC39-2406A278F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727" y="3691915"/>
            <a:ext cx="2924432" cy="2997543"/>
          </a:xfrm>
          <a:prstGeom prst="rect">
            <a:avLst/>
          </a:prstGeom>
        </p:spPr>
      </p:pic>
      <p:grpSp>
        <p:nvGrpSpPr>
          <p:cNvPr id="10" name="Group 9">
            <a:extLst>
              <a:ext uri="{FF2B5EF4-FFF2-40B4-BE49-F238E27FC236}">
                <a16:creationId xmlns:a16="http://schemas.microsoft.com/office/drawing/2014/main" id="{2498171C-F8E0-D54F-989E-9882448E9947}"/>
              </a:ext>
            </a:extLst>
          </p:cNvPr>
          <p:cNvGrpSpPr/>
          <p:nvPr/>
        </p:nvGrpSpPr>
        <p:grpSpPr>
          <a:xfrm>
            <a:off x="4871085" y="5060092"/>
            <a:ext cx="1875704" cy="914171"/>
            <a:chOff x="4889620" y="5072677"/>
            <a:chExt cx="1354177" cy="666808"/>
          </a:xfrm>
        </p:grpSpPr>
        <p:pic>
          <p:nvPicPr>
            <p:cNvPr id="8" name="Picture 7">
              <a:extLst>
                <a:ext uri="{FF2B5EF4-FFF2-40B4-BE49-F238E27FC236}">
                  <a16:creationId xmlns:a16="http://schemas.microsoft.com/office/drawing/2014/main" id="{9DEB9FDF-0145-8892-6290-FA473679CF65}"/>
                </a:ext>
              </a:extLst>
            </p:cNvPr>
            <p:cNvPicPr>
              <a:picLocks noChangeAspect="1"/>
            </p:cNvPicPr>
            <p:nvPr/>
          </p:nvPicPr>
          <p:blipFill>
            <a:blip r:embed="rId4"/>
            <a:stretch>
              <a:fillRect/>
            </a:stretch>
          </p:blipFill>
          <p:spPr>
            <a:xfrm>
              <a:off x="4889620" y="5072677"/>
              <a:ext cx="590601" cy="666808"/>
            </a:xfrm>
            <a:prstGeom prst="rect">
              <a:avLst/>
            </a:prstGeom>
          </p:spPr>
        </p:pic>
        <p:pic>
          <p:nvPicPr>
            <p:cNvPr id="9" name="Picture 8">
              <a:extLst>
                <a:ext uri="{FF2B5EF4-FFF2-40B4-BE49-F238E27FC236}">
                  <a16:creationId xmlns:a16="http://schemas.microsoft.com/office/drawing/2014/main" id="{3F8E1EC2-4BCC-C383-9D80-F37EE44557DA}"/>
                </a:ext>
              </a:extLst>
            </p:cNvPr>
            <p:cNvPicPr>
              <a:picLocks noChangeAspect="1"/>
            </p:cNvPicPr>
            <p:nvPr/>
          </p:nvPicPr>
          <p:blipFill>
            <a:blip r:embed="rId5"/>
            <a:stretch>
              <a:fillRect/>
            </a:stretch>
          </p:blipFill>
          <p:spPr>
            <a:xfrm>
              <a:off x="5519834" y="5167935"/>
              <a:ext cx="723963" cy="571550"/>
            </a:xfrm>
            <a:prstGeom prst="rect">
              <a:avLst/>
            </a:prstGeom>
          </p:spPr>
        </p:pic>
      </p:grpSp>
      <p:sp>
        <p:nvSpPr>
          <p:cNvPr id="12" name="TextBox 11">
            <a:extLst>
              <a:ext uri="{FF2B5EF4-FFF2-40B4-BE49-F238E27FC236}">
                <a16:creationId xmlns:a16="http://schemas.microsoft.com/office/drawing/2014/main" id="{45C7D312-8B5E-4409-DAB4-3B54335CFDC0}"/>
              </a:ext>
            </a:extLst>
          </p:cNvPr>
          <p:cNvSpPr txBox="1"/>
          <p:nvPr/>
        </p:nvSpPr>
        <p:spPr>
          <a:xfrm>
            <a:off x="3783742" y="6384955"/>
            <a:ext cx="8305285" cy="386388"/>
          </a:xfrm>
          <a:prstGeom prst="rect">
            <a:avLst/>
          </a:prstGeom>
          <a:noFill/>
        </p:spPr>
        <p:txBody>
          <a:bodyPr wrap="square">
            <a:spAutoFit/>
          </a:bodyPr>
          <a:lstStyle/>
          <a:p>
            <a:pPr>
              <a:lnSpc>
                <a:spcPts val="2400"/>
              </a:lnSpc>
            </a:pPr>
            <a:r>
              <a:rPr lang="en-US" dirty="0"/>
              <a:t>P. W. </a:t>
            </a:r>
            <a:r>
              <a:rPr lang="en-US" dirty="0" err="1"/>
              <a:t>Milonni</a:t>
            </a:r>
            <a:r>
              <a:rPr lang="en-US" dirty="0"/>
              <a:t>, </a:t>
            </a:r>
            <a:r>
              <a:rPr lang="en-US" b="0" i="0" dirty="0">
                <a:effectLst/>
                <a:latin typeface="Amazon Ember"/>
              </a:rPr>
              <a:t>The Quantum Vacuum (2013)</a:t>
            </a:r>
          </a:p>
        </p:txBody>
      </p:sp>
      <p:sp>
        <p:nvSpPr>
          <p:cNvPr id="5" name="TextBox 4">
            <a:extLst>
              <a:ext uri="{FF2B5EF4-FFF2-40B4-BE49-F238E27FC236}">
                <a16:creationId xmlns:a16="http://schemas.microsoft.com/office/drawing/2014/main" id="{66BCBA05-A4FD-FFE4-6402-5ED6F6BD85EA}"/>
              </a:ext>
            </a:extLst>
          </p:cNvPr>
          <p:cNvSpPr txBox="1"/>
          <p:nvPr/>
        </p:nvSpPr>
        <p:spPr>
          <a:xfrm>
            <a:off x="5544064" y="4146860"/>
            <a:ext cx="5949778" cy="707886"/>
          </a:xfrm>
          <a:prstGeom prst="rect">
            <a:avLst/>
          </a:prstGeom>
          <a:noFill/>
        </p:spPr>
        <p:txBody>
          <a:bodyPr wrap="square" rtlCol="0">
            <a:spAutoFit/>
          </a:bodyPr>
          <a:lstStyle/>
          <a:p>
            <a:pPr marL="342900" indent="-342900" algn="r" rtl="1">
              <a:buFont typeface="Arial" panose="020B0604020202020204" pitchFamily="34" charset="0"/>
              <a:buChar char="•"/>
            </a:pPr>
            <a:r>
              <a:rPr lang="fa-IR" sz="2200" dirty="0">
                <a:solidFill>
                  <a:schemeClr val="tx2">
                    <a:lumMod val="75000"/>
                    <a:lumOff val="25000"/>
                  </a:schemeClr>
                </a:solidFill>
                <a:cs typeface="B Nazanin" panose="00000400000000000000" pitchFamily="2" charset="-78"/>
              </a:rPr>
              <a:t>اثر کازیمیر: نیروی جاذبه ی بین دو صفحه فلزی موازی در خلا</a:t>
            </a:r>
            <a:endParaRPr lang="en-US" sz="2200" dirty="0">
              <a:solidFill>
                <a:schemeClr val="tx2">
                  <a:lumMod val="75000"/>
                  <a:lumOff val="25000"/>
                </a:schemeClr>
              </a:solidFill>
              <a:cs typeface="B Nazanin" panose="00000400000000000000" pitchFamily="2" charset="-78"/>
            </a:endParaRPr>
          </a:p>
          <a:p>
            <a:pPr algn="r" rtl="1"/>
            <a:endParaRPr lang="en-US" dirty="0"/>
          </a:p>
        </p:txBody>
      </p:sp>
    </p:spTree>
    <p:extLst>
      <p:ext uri="{BB962C8B-B14F-4D97-AF65-F5344CB8AC3E}">
        <p14:creationId xmlns:p14="http://schemas.microsoft.com/office/powerpoint/2010/main" val="294688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EEBDF-EBDD-17C8-6500-FFB361F5BDAE}"/>
              </a:ext>
            </a:extLst>
          </p:cNvPr>
          <p:cNvSpPr>
            <a:spLocks noGrp="1"/>
          </p:cNvSpPr>
          <p:nvPr>
            <p:ph idx="1"/>
          </p:nvPr>
        </p:nvSpPr>
        <p:spPr>
          <a:xfrm>
            <a:off x="1025227" y="4400306"/>
            <a:ext cx="10515600" cy="794007"/>
          </a:xfrm>
        </p:spPr>
        <p:txBody>
          <a:bodyPr>
            <a:normAutofit/>
          </a:bodyPr>
          <a:lstStyle/>
          <a:p>
            <a:pPr algn="r" rtl="1"/>
            <a:r>
              <a:rPr lang="fa-IR" sz="2200" b="1" dirty="0">
                <a:solidFill>
                  <a:schemeClr val="tx2">
                    <a:lumMod val="75000"/>
                    <a:lumOff val="25000"/>
                  </a:schemeClr>
                </a:solidFill>
                <a:cs typeface="B Nazanin" panose="00000400000000000000" pitchFamily="2" charset="-78"/>
              </a:rPr>
              <a:t>کوانتش میدان الکترومغناطیسی در خلا (رهیافت بورن، جردن، هایزنبرگ)</a:t>
            </a:r>
            <a:endParaRPr lang="en-US" sz="2200" b="1" dirty="0">
              <a:solidFill>
                <a:schemeClr val="tx2">
                  <a:lumMod val="75000"/>
                  <a:lumOff val="25000"/>
                </a:schemeClr>
              </a:solidFill>
            </a:endParaRPr>
          </a:p>
        </p:txBody>
      </p:sp>
      <p:sp>
        <p:nvSpPr>
          <p:cNvPr id="7" name="TextBox 6">
            <a:extLst>
              <a:ext uri="{FF2B5EF4-FFF2-40B4-BE49-F238E27FC236}">
                <a16:creationId xmlns:a16="http://schemas.microsoft.com/office/drawing/2014/main" id="{D1E5842B-5B29-E335-5932-100901A1CB09}"/>
              </a:ext>
            </a:extLst>
          </p:cNvPr>
          <p:cNvSpPr txBox="1"/>
          <p:nvPr/>
        </p:nvSpPr>
        <p:spPr>
          <a:xfrm>
            <a:off x="2804985" y="132483"/>
            <a:ext cx="8974738" cy="954107"/>
          </a:xfrm>
          <a:prstGeom prst="rect">
            <a:avLst/>
          </a:prstGeom>
          <a:noFill/>
        </p:spPr>
        <p:txBody>
          <a:bodyPr wrap="square">
            <a:spAutoFit/>
          </a:bodyPr>
          <a:lstStyle/>
          <a:p>
            <a:pPr algn="just" rtl="1"/>
            <a:r>
              <a:rPr lang="fa-IR" sz="2800" b="1" dirty="0">
                <a:solidFill>
                  <a:srgbClr val="FF0000"/>
                </a:solidFill>
                <a:cs typeface="B Nazanin" panose="00000400000000000000" pitchFamily="2" charset="-78"/>
              </a:rPr>
              <a:t>چگونه برهم کنش محیط های مادی (اتم ها) را با میدان الکترومغناطیسی کوانتیده  توصیف  کرد؟</a:t>
            </a:r>
            <a:endParaRPr lang="en-US" sz="2800" b="1" dirty="0">
              <a:solidFill>
                <a:srgbClr val="FF0000"/>
              </a:solidFill>
              <a:cs typeface="B Nazanin" panose="00000400000000000000" pitchFamily="2" charset="-78"/>
            </a:endParaRPr>
          </a:p>
        </p:txBody>
      </p:sp>
      <p:pic>
        <p:nvPicPr>
          <p:cNvPr id="8" name="Picture 7">
            <a:extLst>
              <a:ext uri="{FF2B5EF4-FFF2-40B4-BE49-F238E27FC236}">
                <a16:creationId xmlns:a16="http://schemas.microsoft.com/office/drawing/2014/main" id="{1724C3EF-CE6F-7D87-23D6-CF56C967B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617" y="28589"/>
            <a:ext cx="1496005" cy="1122004"/>
          </a:xfrm>
          <a:prstGeom prst="rect">
            <a:avLst/>
          </a:prstGeom>
        </p:spPr>
      </p:pic>
      <p:grpSp>
        <p:nvGrpSpPr>
          <p:cNvPr id="5" name="Group 4">
            <a:extLst>
              <a:ext uri="{FF2B5EF4-FFF2-40B4-BE49-F238E27FC236}">
                <a16:creationId xmlns:a16="http://schemas.microsoft.com/office/drawing/2014/main" id="{E57E212F-FE1B-8B99-EB8E-E3E205E153B2}"/>
              </a:ext>
            </a:extLst>
          </p:cNvPr>
          <p:cNvGrpSpPr/>
          <p:nvPr/>
        </p:nvGrpSpPr>
        <p:grpSpPr>
          <a:xfrm>
            <a:off x="212245" y="1868731"/>
            <a:ext cx="8744656" cy="2186806"/>
            <a:chOff x="212245" y="1868731"/>
            <a:chExt cx="8744656" cy="2186806"/>
          </a:xfrm>
        </p:grpSpPr>
        <p:pic>
          <p:nvPicPr>
            <p:cNvPr id="9" name="Picture 8">
              <a:extLst>
                <a:ext uri="{FF2B5EF4-FFF2-40B4-BE49-F238E27FC236}">
                  <a16:creationId xmlns:a16="http://schemas.microsoft.com/office/drawing/2014/main" id="{DD407B87-642E-7AB6-8F6B-FEA549AFEF71}"/>
                </a:ext>
              </a:extLst>
            </p:cNvPr>
            <p:cNvPicPr>
              <a:picLocks noChangeAspect="1"/>
            </p:cNvPicPr>
            <p:nvPr/>
          </p:nvPicPr>
          <p:blipFill>
            <a:blip r:embed="rId4"/>
            <a:stretch>
              <a:fillRect/>
            </a:stretch>
          </p:blipFill>
          <p:spPr>
            <a:xfrm>
              <a:off x="4031169" y="2438578"/>
              <a:ext cx="4925732" cy="706519"/>
            </a:xfrm>
            <a:prstGeom prst="rect">
              <a:avLst/>
            </a:prstGeom>
          </p:spPr>
        </p:pic>
        <p:pic>
          <p:nvPicPr>
            <p:cNvPr id="10" name="Picture 9">
              <a:extLst>
                <a:ext uri="{FF2B5EF4-FFF2-40B4-BE49-F238E27FC236}">
                  <a16:creationId xmlns:a16="http://schemas.microsoft.com/office/drawing/2014/main" id="{39E9CE41-E7E3-86BA-B227-1B18BADB786B}"/>
                </a:ext>
              </a:extLst>
            </p:cNvPr>
            <p:cNvPicPr>
              <a:picLocks noChangeAspect="1"/>
            </p:cNvPicPr>
            <p:nvPr/>
          </p:nvPicPr>
          <p:blipFill>
            <a:blip r:embed="rId5"/>
            <a:stretch>
              <a:fillRect/>
            </a:stretch>
          </p:blipFill>
          <p:spPr>
            <a:xfrm>
              <a:off x="212245" y="1868731"/>
              <a:ext cx="3826911" cy="2186806"/>
            </a:xfrm>
            <a:prstGeom prst="rect">
              <a:avLst/>
            </a:prstGeom>
          </p:spPr>
        </p:pic>
      </p:grpSp>
      <p:grpSp>
        <p:nvGrpSpPr>
          <p:cNvPr id="6" name="Group 5">
            <a:extLst>
              <a:ext uri="{FF2B5EF4-FFF2-40B4-BE49-F238E27FC236}">
                <a16:creationId xmlns:a16="http://schemas.microsoft.com/office/drawing/2014/main" id="{83C133A8-B2EA-ED8A-6B8D-3499C9846C7D}"/>
              </a:ext>
            </a:extLst>
          </p:cNvPr>
          <p:cNvGrpSpPr/>
          <p:nvPr/>
        </p:nvGrpSpPr>
        <p:grpSpPr>
          <a:xfrm>
            <a:off x="1017542" y="1056136"/>
            <a:ext cx="10515600" cy="3220217"/>
            <a:chOff x="1017542" y="1056136"/>
            <a:chExt cx="10515600" cy="3220217"/>
          </a:xfrm>
        </p:grpSpPr>
        <p:pic>
          <p:nvPicPr>
            <p:cNvPr id="4" name="Picture 3">
              <a:extLst>
                <a:ext uri="{FF2B5EF4-FFF2-40B4-BE49-F238E27FC236}">
                  <a16:creationId xmlns:a16="http://schemas.microsoft.com/office/drawing/2014/main" id="{A7E0635B-CEF7-5972-458B-424F2603F288}"/>
                </a:ext>
              </a:extLst>
            </p:cNvPr>
            <p:cNvPicPr>
              <a:picLocks noChangeAspect="1"/>
            </p:cNvPicPr>
            <p:nvPr/>
          </p:nvPicPr>
          <p:blipFill>
            <a:blip r:embed="rId6"/>
            <a:stretch>
              <a:fillRect/>
            </a:stretch>
          </p:blipFill>
          <p:spPr>
            <a:xfrm>
              <a:off x="9135931" y="1742483"/>
              <a:ext cx="2038527" cy="2533870"/>
            </a:xfrm>
            <a:prstGeom prst="rect">
              <a:avLst/>
            </a:prstGeom>
          </p:spPr>
        </p:pic>
        <p:sp>
          <p:nvSpPr>
            <p:cNvPr id="11" name="Content Placeholder 2">
              <a:extLst>
                <a:ext uri="{FF2B5EF4-FFF2-40B4-BE49-F238E27FC236}">
                  <a16:creationId xmlns:a16="http://schemas.microsoft.com/office/drawing/2014/main" id="{D30175B6-BA63-C9E7-1A46-0A61E40A23E3}"/>
                </a:ext>
              </a:extLst>
            </p:cNvPr>
            <p:cNvSpPr txBox="1">
              <a:spLocks/>
            </p:cNvSpPr>
            <p:nvPr/>
          </p:nvSpPr>
          <p:spPr>
            <a:xfrm>
              <a:off x="1017542" y="1056136"/>
              <a:ext cx="10515600" cy="7940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fa-IR" sz="2200" b="1" dirty="0">
                  <a:solidFill>
                    <a:schemeClr val="tx2">
                      <a:lumMod val="75000"/>
                      <a:lumOff val="25000"/>
                    </a:schemeClr>
                  </a:solidFill>
                  <a:cs typeface="B Nazanin" panose="00000400000000000000" pitchFamily="2" charset="-78"/>
                </a:rPr>
                <a:t>رهیافت پدیده شناختی انیشتین</a:t>
              </a:r>
              <a:endParaRPr lang="en-US" sz="2200" b="1" dirty="0">
                <a:solidFill>
                  <a:schemeClr val="tx2">
                    <a:lumMod val="75000"/>
                    <a:lumOff val="25000"/>
                  </a:schemeClr>
                </a:solidFill>
              </a:endParaRPr>
            </a:p>
          </p:txBody>
        </p:sp>
      </p:grpSp>
      <p:grpSp>
        <p:nvGrpSpPr>
          <p:cNvPr id="2" name="Group 1">
            <a:extLst>
              <a:ext uri="{FF2B5EF4-FFF2-40B4-BE49-F238E27FC236}">
                <a16:creationId xmlns:a16="http://schemas.microsoft.com/office/drawing/2014/main" id="{3437F4CA-889A-4C2F-EECA-8CA71A2DBB13}"/>
              </a:ext>
            </a:extLst>
          </p:cNvPr>
          <p:cNvGrpSpPr/>
          <p:nvPr/>
        </p:nvGrpSpPr>
        <p:grpSpPr>
          <a:xfrm>
            <a:off x="83815" y="4695568"/>
            <a:ext cx="3739615" cy="2104072"/>
            <a:chOff x="306238" y="4790883"/>
            <a:chExt cx="3646486" cy="2007250"/>
          </a:xfrm>
        </p:grpSpPr>
        <p:pic>
          <p:nvPicPr>
            <p:cNvPr id="12" name="Picture 11">
              <a:extLst>
                <a:ext uri="{FF2B5EF4-FFF2-40B4-BE49-F238E27FC236}">
                  <a16:creationId xmlns:a16="http://schemas.microsoft.com/office/drawing/2014/main" id="{02882ABA-DAD5-C97D-16F9-8941BDFE8C29}"/>
                </a:ext>
              </a:extLst>
            </p:cNvPr>
            <p:cNvPicPr>
              <a:picLocks noChangeAspect="1"/>
            </p:cNvPicPr>
            <p:nvPr/>
          </p:nvPicPr>
          <p:blipFill>
            <a:blip r:embed="rId7"/>
            <a:stretch>
              <a:fillRect/>
            </a:stretch>
          </p:blipFill>
          <p:spPr>
            <a:xfrm>
              <a:off x="982250" y="4790883"/>
              <a:ext cx="1295512" cy="560119"/>
            </a:xfrm>
            <a:prstGeom prst="rect">
              <a:avLst/>
            </a:prstGeom>
          </p:spPr>
        </p:pic>
        <p:pic>
          <p:nvPicPr>
            <p:cNvPr id="13" name="Picture 12">
              <a:extLst>
                <a:ext uri="{FF2B5EF4-FFF2-40B4-BE49-F238E27FC236}">
                  <a16:creationId xmlns:a16="http://schemas.microsoft.com/office/drawing/2014/main" id="{C598F4D6-F35A-AB76-6317-A633510B03FB}"/>
                </a:ext>
              </a:extLst>
            </p:cNvPr>
            <p:cNvPicPr>
              <a:picLocks noChangeAspect="1"/>
            </p:cNvPicPr>
            <p:nvPr/>
          </p:nvPicPr>
          <p:blipFill>
            <a:blip r:embed="rId8"/>
            <a:srcRect b="66546"/>
            <a:stretch>
              <a:fillRect/>
            </a:stretch>
          </p:blipFill>
          <p:spPr>
            <a:xfrm>
              <a:off x="306238" y="5320854"/>
              <a:ext cx="3646486" cy="624612"/>
            </a:xfrm>
            <a:prstGeom prst="rect">
              <a:avLst/>
            </a:prstGeom>
          </p:spPr>
        </p:pic>
        <p:pic>
          <p:nvPicPr>
            <p:cNvPr id="14" name="Picture 13">
              <a:extLst>
                <a:ext uri="{FF2B5EF4-FFF2-40B4-BE49-F238E27FC236}">
                  <a16:creationId xmlns:a16="http://schemas.microsoft.com/office/drawing/2014/main" id="{5508A986-3371-689C-EF78-D9ABB5C2AE5E}"/>
                </a:ext>
              </a:extLst>
            </p:cNvPr>
            <p:cNvPicPr>
              <a:picLocks noChangeAspect="1"/>
            </p:cNvPicPr>
            <p:nvPr/>
          </p:nvPicPr>
          <p:blipFill>
            <a:blip r:embed="rId8"/>
            <a:srcRect l="22044" t="50363" r="23050"/>
            <a:stretch>
              <a:fillRect/>
            </a:stretch>
          </p:blipFill>
          <p:spPr>
            <a:xfrm>
              <a:off x="784270" y="5871376"/>
              <a:ext cx="2002147" cy="926757"/>
            </a:xfrm>
            <a:prstGeom prst="rect">
              <a:avLst/>
            </a:prstGeom>
          </p:spPr>
        </p:pic>
      </p:grpSp>
      <p:pic>
        <p:nvPicPr>
          <p:cNvPr id="15" name="Picture 14">
            <a:extLst>
              <a:ext uri="{FF2B5EF4-FFF2-40B4-BE49-F238E27FC236}">
                <a16:creationId xmlns:a16="http://schemas.microsoft.com/office/drawing/2014/main" id="{53ADBAB1-C882-6031-F0BF-5797DCAF0C5A}"/>
              </a:ext>
            </a:extLst>
          </p:cNvPr>
          <p:cNvPicPr>
            <a:picLocks noChangeAspect="1"/>
          </p:cNvPicPr>
          <p:nvPr/>
        </p:nvPicPr>
        <p:blipFill>
          <a:blip r:embed="rId9"/>
          <a:stretch>
            <a:fillRect/>
          </a:stretch>
        </p:blipFill>
        <p:spPr>
          <a:xfrm>
            <a:off x="4420056" y="5108261"/>
            <a:ext cx="3203327" cy="1439838"/>
          </a:xfrm>
          <a:prstGeom prst="rect">
            <a:avLst/>
          </a:prstGeom>
        </p:spPr>
      </p:pic>
      <p:sp>
        <p:nvSpPr>
          <p:cNvPr id="16" name="Arrow: Right 15">
            <a:extLst>
              <a:ext uri="{FF2B5EF4-FFF2-40B4-BE49-F238E27FC236}">
                <a16:creationId xmlns:a16="http://schemas.microsoft.com/office/drawing/2014/main" id="{85A7186E-25B8-B194-9E7E-F3E50EA86D9C}"/>
              </a:ext>
            </a:extLst>
          </p:cNvPr>
          <p:cNvSpPr/>
          <p:nvPr/>
        </p:nvSpPr>
        <p:spPr>
          <a:xfrm>
            <a:off x="3901355" y="5632794"/>
            <a:ext cx="667264" cy="4615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F5B2A13A-6E0D-68BB-A8EE-79E3E851377F}"/>
              </a:ext>
            </a:extLst>
          </p:cNvPr>
          <p:cNvSpPr/>
          <p:nvPr/>
        </p:nvSpPr>
        <p:spPr>
          <a:xfrm>
            <a:off x="7675604" y="5597424"/>
            <a:ext cx="667264" cy="4615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D69903A-E77D-2E96-371A-C8FECC748324}"/>
              </a:ext>
            </a:extLst>
          </p:cNvPr>
          <p:cNvPicPr>
            <a:picLocks noChangeAspect="1"/>
          </p:cNvPicPr>
          <p:nvPr/>
        </p:nvPicPr>
        <p:blipFill>
          <a:blip r:embed="rId10"/>
          <a:stretch>
            <a:fillRect/>
          </a:stretch>
        </p:blipFill>
        <p:spPr>
          <a:xfrm>
            <a:off x="9028485" y="5719335"/>
            <a:ext cx="1558640" cy="1102679"/>
          </a:xfrm>
          <a:prstGeom prst="rect">
            <a:avLst/>
          </a:prstGeom>
        </p:spPr>
      </p:pic>
      <p:pic>
        <p:nvPicPr>
          <p:cNvPr id="19" name="Picture 18">
            <a:extLst>
              <a:ext uri="{FF2B5EF4-FFF2-40B4-BE49-F238E27FC236}">
                <a16:creationId xmlns:a16="http://schemas.microsoft.com/office/drawing/2014/main" id="{210B79E2-94B7-EEC6-A31C-0504714862E6}"/>
              </a:ext>
            </a:extLst>
          </p:cNvPr>
          <p:cNvPicPr>
            <a:picLocks noChangeAspect="1"/>
          </p:cNvPicPr>
          <p:nvPr/>
        </p:nvPicPr>
        <p:blipFill>
          <a:blip r:embed="rId11"/>
          <a:srcRect l="30071" t="1045" r="31593" b="80197"/>
          <a:stretch>
            <a:fillRect/>
          </a:stretch>
        </p:blipFill>
        <p:spPr>
          <a:xfrm>
            <a:off x="8362373" y="5396210"/>
            <a:ext cx="2233063" cy="431969"/>
          </a:xfrm>
          <a:prstGeom prst="rect">
            <a:avLst/>
          </a:prstGeom>
        </p:spPr>
      </p:pic>
      <p:pic>
        <p:nvPicPr>
          <p:cNvPr id="20" name="Picture 19">
            <a:extLst>
              <a:ext uri="{FF2B5EF4-FFF2-40B4-BE49-F238E27FC236}">
                <a16:creationId xmlns:a16="http://schemas.microsoft.com/office/drawing/2014/main" id="{A62A921F-F726-B73E-1BCD-C9F306966F2A}"/>
              </a:ext>
            </a:extLst>
          </p:cNvPr>
          <p:cNvPicPr>
            <a:picLocks noChangeAspect="1"/>
          </p:cNvPicPr>
          <p:nvPr/>
        </p:nvPicPr>
        <p:blipFill>
          <a:blip r:embed="rId11"/>
          <a:srcRect t="71176"/>
          <a:stretch>
            <a:fillRect/>
          </a:stretch>
        </p:blipFill>
        <p:spPr>
          <a:xfrm>
            <a:off x="7400178" y="4887146"/>
            <a:ext cx="4815253" cy="548716"/>
          </a:xfrm>
          <a:prstGeom prst="rect">
            <a:avLst/>
          </a:prstGeom>
        </p:spPr>
      </p:pic>
    </p:spTree>
    <p:extLst>
      <p:ext uri="{BB962C8B-B14F-4D97-AF65-F5344CB8AC3E}">
        <p14:creationId xmlns:p14="http://schemas.microsoft.com/office/powerpoint/2010/main" val="555647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A83634-CF23-91B1-CEA0-87B440CD6448}"/>
              </a:ext>
            </a:extLst>
          </p:cNvPr>
          <p:cNvSpPr>
            <a:spLocks noGrp="1"/>
          </p:cNvSpPr>
          <p:nvPr>
            <p:ph idx="1"/>
          </p:nvPr>
        </p:nvSpPr>
        <p:spPr>
          <a:xfrm>
            <a:off x="574589" y="222926"/>
            <a:ext cx="11299871" cy="1152354"/>
          </a:xfrm>
        </p:spPr>
        <p:txBody>
          <a:bodyPr/>
          <a:lstStyle/>
          <a:p>
            <a:pPr marL="0" indent="0" algn="r" rtl="1">
              <a:buNone/>
            </a:pPr>
            <a:r>
              <a:rPr lang="fa-IR" b="1" dirty="0">
                <a:solidFill>
                  <a:srgbClr val="0070C0"/>
                </a:solidFill>
                <a:cs typeface="B Nazanin" panose="00000400000000000000" pitchFamily="2" charset="-78"/>
              </a:rPr>
              <a:t>برای کوانتش میدان در حضور محیط های مادی دو رهیافت کانونی و پدیدشناختی </a:t>
            </a:r>
            <a:r>
              <a:rPr lang="en-US" b="1" dirty="0">
                <a:solidFill>
                  <a:srgbClr val="0070C0"/>
                </a:solidFill>
                <a:cs typeface="B Nazanin" panose="00000400000000000000" pitchFamily="2" charset="-78"/>
              </a:rPr>
              <a:t> </a:t>
            </a:r>
            <a:r>
              <a:rPr lang="fa-IR" b="1" dirty="0">
                <a:solidFill>
                  <a:srgbClr val="0070C0"/>
                </a:solidFill>
                <a:cs typeface="B Nazanin" panose="00000400000000000000" pitchFamily="2" charset="-78"/>
              </a:rPr>
              <a:t>وجود دارد</a:t>
            </a:r>
          </a:p>
          <a:p>
            <a:pPr algn="r" rtl="1"/>
            <a:endParaRPr lang="en-US" dirty="0"/>
          </a:p>
        </p:txBody>
      </p:sp>
      <p:grpSp>
        <p:nvGrpSpPr>
          <p:cNvPr id="24" name="Group 23">
            <a:extLst>
              <a:ext uri="{FF2B5EF4-FFF2-40B4-BE49-F238E27FC236}">
                <a16:creationId xmlns:a16="http://schemas.microsoft.com/office/drawing/2014/main" id="{94CD685C-85FC-6890-0395-2FF724C43700}"/>
              </a:ext>
            </a:extLst>
          </p:cNvPr>
          <p:cNvGrpSpPr/>
          <p:nvPr/>
        </p:nvGrpSpPr>
        <p:grpSpPr>
          <a:xfrm>
            <a:off x="2197498" y="1023312"/>
            <a:ext cx="7323274" cy="2485801"/>
            <a:chOff x="988446" y="2892709"/>
            <a:chExt cx="7323274" cy="2485801"/>
          </a:xfrm>
        </p:grpSpPr>
        <p:graphicFrame>
          <p:nvGraphicFramePr>
            <p:cNvPr id="9" name="Object 8">
              <a:extLst>
                <a:ext uri="{FF2B5EF4-FFF2-40B4-BE49-F238E27FC236}">
                  <a16:creationId xmlns:a16="http://schemas.microsoft.com/office/drawing/2014/main" id="{36869E77-3FC2-8358-61B6-F6D01F4CA1FB}"/>
                </a:ext>
              </a:extLst>
            </p:cNvPr>
            <p:cNvGraphicFramePr>
              <a:graphicFrameLocks noChangeAspect="1"/>
            </p:cNvGraphicFramePr>
            <p:nvPr>
              <p:extLst>
                <p:ext uri="{D42A27DB-BD31-4B8C-83A1-F6EECF244321}">
                  <p14:modId xmlns:p14="http://schemas.microsoft.com/office/powerpoint/2010/main" val="19073197"/>
                </p:ext>
              </p:extLst>
            </p:nvPr>
          </p:nvGraphicFramePr>
          <p:xfrm>
            <a:off x="4160905" y="3215587"/>
            <a:ext cx="2518474" cy="620042"/>
          </p:xfrm>
          <a:graphic>
            <a:graphicData uri="http://schemas.openxmlformats.org/presentationml/2006/ole">
              <mc:AlternateContent xmlns:mc="http://schemas.openxmlformats.org/markup-compatibility/2006">
                <mc:Choice xmlns:v="urn:schemas-microsoft-com:vml" Requires="v">
                  <p:oleObj name="Equation" r:id="rId2" imgW="2082600" imgH="457200" progId="Equation.DSMT4">
                    <p:embed/>
                  </p:oleObj>
                </mc:Choice>
                <mc:Fallback>
                  <p:oleObj name="Equation" r:id="rId2" imgW="2082600" imgH="457200" progId="Equation.DSMT4">
                    <p:embed/>
                    <p:pic>
                      <p:nvPicPr>
                        <p:cNvPr id="9" name="Object 8">
                          <a:extLst>
                            <a:ext uri="{FF2B5EF4-FFF2-40B4-BE49-F238E27FC236}">
                              <a16:creationId xmlns:a16="http://schemas.microsoft.com/office/drawing/2014/main" id="{36869E77-3FC2-8358-61B6-F6D01F4CA1FB}"/>
                            </a:ext>
                          </a:extLst>
                        </p:cNvPr>
                        <p:cNvPicPr/>
                        <p:nvPr/>
                      </p:nvPicPr>
                      <p:blipFill>
                        <a:blip r:embed="rId3"/>
                        <a:stretch>
                          <a:fillRect/>
                        </a:stretch>
                      </p:blipFill>
                      <p:spPr>
                        <a:xfrm>
                          <a:off x="4160905" y="3215587"/>
                          <a:ext cx="2518474" cy="62004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0F3D03F-DCBD-37AD-692C-8539105C56B0}"/>
                </a:ext>
              </a:extLst>
            </p:cNvPr>
            <p:cNvGraphicFramePr>
              <a:graphicFrameLocks noChangeAspect="1"/>
            </p:cNvGraphicFramePr>
            <p:nvPr>
              <p:extLst>
                <p:ext uri="{D42A27DB-BD31-4B8C-83A1-F6EECF244321}">
                  <p14:modId xmlns:p14="http://schemas.microsoft.com/office/powerpoint/2010/main" val="3749421921"/>
                </p:ext>
              </p:extLst>
            </p:nvPr>
          </p:nvGraphicFramePr>
          <p:xfrm>
            <a:off x="988446" y="4604614"/>
            <a:ext cx="6903784" cy="773896"/>
          </p:xfrm>
          <a:graphic>
            <a:graphicData uri="http://schemas.openxmlformats.org/presentationml/2006/ole">
              <mc:AlternateContent xmlns:mc="http://schemas.openxmlformats.org/markup-compatibility/2006">
                <mc:Choice xmlns:v="urn:schemas-microsoft-com:vml" Requires="v">
                  <p:oleObj name="Equation" r:id="rId4" imgW="4660560" imgH="469800" progId="Equation.DSMT4">
                    <p:embed/>
                  </p:oleObj>
                </mc:Choice>
                <mc:Fallback>
                  <p:oleObj name="Equation" r:id="rId4" imgW="4660560" imgH="469800" progId="Equation.DSMT4">
                    <p:embed/>
                    <p:pic>
                      <p:nvPicPr>
                        <p:cNvPr id="10" name="Object 9">
                          <a:extLst>
                            <a:ext uri="{FF2B5EF4-FFF2-40B4-BE49-F238E27FC236}">
                              <a16:creationId xmlns:a16="http://schemas.microsoft.com/office/drawing/2014/main" id="{F0F3D03F-DCBD-37AD-692C-8539105C56B0}"/>
                            </a:ext>
                          </a:extLst>
                        </p:cNvPr>
                        <p:cNvPicPr/>
                        <p:nvPr/>
                      </p:nvPicPr>
                      <p:blipFill>
                        <a:blip r:embed="rId5"/>
                        <a:stretch>
                          <a:fillRect/>
                        </a:stretch>
                      </p:blipFill>
                      <p:spPr>
                        <a:xfrm>
                          <a:off x="988446" y="4604614"/>
                          <a:ext cx="6903784" cy="773896"/>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8FED6547-1594-BC45-BA2E-AE63DE625192}"/>
                </a:ext>
              </a:extLst>
            </p:cNvPr>
            <p:cNvGraphicFramePr>
              <a:graphicFrameLocks noChangeAspect="1"/>
            </p:cNvGraphicFramePr>
            <p:nvPr>
              <p:extLst>
                <p:ext uri="{D42A27DB-BD31-4B8C-83A1-F6EECF244321}">
                  <p14:modId xmlns:p14="http://schemas.microsoft.com/office/powerpoint/2010/main" val="3875129048"/>
                </p:ext>
              </p:extLst>
            </p:nvPr>
          </p:nvGraphicFramePr>
          <p:xfrm>
            <a:off x="1049971" y="3396015"/>
            <a:ext cx="1514210" cy="582872"/>
          </p:xfrm>
          <a:graphic>
            <a:graphicData uri="http://schemas.openxmlformats.org/presentationml/2006/ole">
              <mc:AlternateContent xmlns:mc="http://schemas.openxmlformats.org/markup-compatibility/2006">
                <mc:Choice xmlns:v="urn:schemas-microsoft-com:vml" Requires="v">
                  <p:oleObj name="Equation" r:id="rId6" imgW="1282680" imgH="482400" progId="Equation.DSMT4">
                    <p:embed/>
                  </p:oleObj>
                </mc:Choice>
                <mc:Fallback>
                  <p:oleObj name="Equation" r:id="rId6" imgW="1282680" imgH="482400" progId="Equation.DSMT4">
                    <p:embed/>
                    <p:pic>
                      <p:nvPicPr>
                        <p:cNvPr id="11" name="Object 10">
                          <a:extLst>
                            <a:ext uri="{FF2B5EF4-FFF2-40B4-BE49-F238E27FC236}">
                              <a16:creationId xmlns:a16="http://schemas.microsoft.com/office/drawing/2014/main" id="{8FED6547-1594-BC45-BA2E-AE63DE625192}"/>
                            </a:ext>
                          </a:extLst>
                        </p:cNvPr>
                        <p:cNvPicPr/>
                        <p:nvPr/>
                      </p:nvPicPr>
                      <p:blipFill>
                        <a:blip r:embed="rId7"/>
                        <a:stretch>
                          <a:fillRect/>
                        </a:stretch>
                      </p:blipFill>
                      <p:spPr>
                        <a:xfrm>
                          <a:off x="1049971" y="3396015"/>
                          <a:ext cx="1514210" cy="58287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784FF99-3F58-DE51-F828-8AEADBF1793B}"/>
                </a:ext>
              </a:extLst>
            </p:cNvPr>
            <p:cNvGraphicFramePr>
              <a:graphicFrameLocks noChangeAspect="1"/>
            </p:cNvGraphicFramePr>
            <p:nvPr>
              <p:extLst>
                <p:ext uri="{D42A27DB-BD31-4B8C-83A1-F6EECF244321}">
                  <p14:modId xmlns:p14="http://schemas.microsoft.com/office/powerpoint/2010/main" val="2915455552"/>
                </p:ext>
              </p:extLst>
            </p:nvPr>
          </p:nvGraphicFramePr>
          <p:xfrm>
            <a:off x="1031695" y="4113785"/>
            <a:ext cx="7280025" cy="566264"/>
          </p:xfrm>
          <a:graphic>
            <a:graphicData uri="http://schemas.openxmlformats.org/presentationml/2006/ole">
              <mc:AlternateContent xmlns:mc="http://schemas.openxmlformats.org/markup-compatibility/2006">
                <mc:Choice xmlns:v="urn:schemas-microsoft-com:vml" Requires="v">
                  <p:oleObj name="Equation" r:id="rId8" imgW="4584600" imgH="355320" progId="Equation.DSMT4">
                    <p:embed/>
                  </p:oleObj>
                </mc:Choice>
                <mc:Fallback>
                  <p:oleObj name="Equation" r:id="rId8" imgW="4584600" imgH="355320" progId="Equation.DSMT4">
                    <p:embed/>
                    <p:pic>
                      <p:nvPicPr>
                        <p:cNvPr id="12" name="Object 11">
                          <a:extLst>
                            <a:ext uri="{FF2B5EF4-FFF2-40B4-BE49-F238E27FC236}">
                              <a16:creationId xmlns:a16="http://schemas.microsoft.com/office/drawing/2014/main" id="{3784FF99-3F58-DE51-F828-8AEADBF1793B}"/>
                            </a:ext>
                          </a:extLst>
                        </p:cNvPr>
                        <p:cNvPicPr/>
                        <p:nvPr/>
                      </p:nvPicPr>
                      <p:blipFill>
                        <a:blip r:embed="rId9"/>
                        <a:stretch>
                          <a:fillRect/>
                        </a:stretch>
                      </p:blipFill>
                      <p:spPr>
                        <a:xfrm>
                          <a:off x="1031695" y="4113785"/>
                          <a:ext cx="7280025" cy="566264"/>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D24D37A9-C236-F61C-DB27-E58A3BEE2817}"/>
                </a:ext>
              </a:extLst>
            </p:cNvPr>
            <p:cNvGrpSpPr/>
            <p:nvPr/>
          </p:nvGrpSpPr>
          <p:grpSpPr>
            <a:xfrm>
              <a:off x="1089129" y="2892709"/>
              <a:ext cx="2491552" cy="418828"/>
              <a:chOff x="523578" y="1236749"/>
              <a:chExt cx="2491552" cy="418828"/>
            </a:xfrm>
          </p:grpSpPr>
          <p:graphicFrame>
            <p:nvGraphicFramePr>
              <p:cNvPr id="14" name="Object 13">
                <a:extLst>
                  <a:ext uri="{FF2B5EF4-FFF2-40B4-BE49-F238E27FC236}">
                    <a16:creationId xmlns:a16="http://schemas.microsoft.com/office/drawing/2014/main" id="{F8AD1D2C-FAFC-0770-2B04-4F1EBEF59190}"/>
                  </a:ext>
                </a:extLst>
              </p:cNvPr>
              <p:cNvGraphicFramePr>
                <a:graphicFrameLocks noChangeAspect="1"/>
              </p:cNvGraphicFramePr>
              <p:nvPr>
                <p:extLst>
                  <p:ext uri="{D42A27DB-BD31-4B8C-83A1-F6EECF244321}">
                    <p14:modId xmlns:p14="http://schemas.microsoft.com/office/powerpoint/2010/main" val="1562419609"/>
                  </p:ext>
                </p:extLst>
              </p:nvPr>
            </p:nvGraphicFramePr>
            <p:xfrm>
              <a:off x="523578" y="1252997"/>
              <a:ext cx="447675" cy="278606"/>
            </p:xfrm>
            <a:graphic>
              <a:graphicData uri="http://schemas.openxmlformats.org/presentationml/2006/ole">
                <mc:AlternateContent xmlns:mc="http://schemas.openxmlformats.org/markup-compatibility/2006">
                  <mc:Choice xmlns:v="urn:schemas-microsoft-com:vml" Requires="v">
                    <p:oleObj name="Equation" r:id="rId10" imgW="253800" imgH="164880" progId="Equation.DSMT4">
                      <p:embed/>
                    </p:oleObj>
                  </mc:Choice>
                  <mc:Fallback>
                    <p:oleObj name="Equation" r:id="rId10" imgW="253800" imgH="164880" progId="Equation.DSMT4">
                      <p:embed/>
                      <p:pic>
                        <p:nvPicPr>
                          <p:cNvPr id="14" name="Object 13">
                            <a:extLst>
                              <a:ext uri="{FF2B5EF4-FFF2-40B4-BE49-F238E27FC236}">
                                <a16:creationId xmlns:a16="http://schemas.microsoft.com/office/drawing/2014/main" id="{F8AD1D2C-FAFC-0770-2B04-4F1EBEF59190}"/>
                              </a:ext>
                            </a:extLst>
                          </p:cNvPr>
                          <p:cNvPicPr/>
                          <p:nvPr/>
                        </p:nvPicPr>
                        <p:blipFill>
                          <a:blip r:embed="rId11"/>
                          <a:stretch>
                            <a:fillRect/>
                          </a:stretch>
                        </p:blipFill>
                        <p:spPr>
                          <a:xfrm>
                            <a:off x="523578" y="1252997"/>
                            <a:ext cx="447675" cy="278606"/>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4B0DE8E-6648-E9AE-388E-2A90610611B2}"/>
                  </a:ext>
                </a:extLst>
              </p:cNvPr>
              <p:cNvGraphicFramePr>
                <a:graphicFrameLocks noChangeAspect="1"/>
              </p:cNvGraphicFramePr>
              <p:nvPr>
                <p:extLst>
                  <p:ext uri="{D42A27DB-BD31-4B8C-83A1-F6EECF244321}">
                    <p14:modId xmlns:p14="http://schemas.microsoft.com/office/powerpoint/2010/main" val="996728526"/>
                  </p:ext>
                </p:extLst>
              </p:nvPr>
            </p:nvGraphicFramePr>
            <p:xfrm>
              <a:off x="971253" y="1238890"/>
              <a:ext cx="313135" cy="407194"/>
            </p:xfrm>
            <a:graphic>
              <a:graphicData uri="http://schemas.openxmlformats.org/presentationml/2006/ole">
                <mc:AlternateContent xmlns:mc="http://schemas.openxmlformats.org/markup-compatibility/2006">
                  <mc:Choice xmlns:v="urn:schemas-microsoft-com:vml" Requires="v">
                    <p:oleObj name="Equation" r:id="rId12" imgW="177480" imgH="241200" progId="Equation.DSMT4">
                      <p:embed/>
                    </p:oleObj>
                  </mc:Choice>
                  <mc:Fallback>
                    <p:oleObj name="Equation" r:id="rId12" imgW="177480" imgH="241200" progId="Equation.DSMT4">
                      <p:embed/>
                      <p:pic>
                        <p:nvPicPr>
                          <p:cNvPr id="15" name="Object 14">
                            <a:extLst>
                              <a:ext uri="{FF2B5EF4-FFF2-40B4-BE49-F238E27FC236}">
                                <a16:creationId xmlns:a16="http://schemas.microsoft.com/office/drawing/2014/main" id="{A4B0DE8E-6648-E9AE-388E-2A90610611B2}"/>
                              </a:ext>
                            </a:extLst>
                          </p:cNvPr>
                          <p:cNvPicPr/>
                          <p:nvPr/>
                        </p:nvPicPr>
                        <p:blipFill>
                          <a:blip r:embed="rId13"/>
                          <a:stretch>
                            <a:fillRect/>
                          </a:stretch>
                        </p:blipFill>
                        <p:spPr>
                          <a:xfrm>
                            <a:off x="971253" y="1238890"/>
                            <a:ext cx="313135" cy="407194"/>
                          </a:xfrm>
                          <a:prstGeom prst="rect">
                            <a:avLst/>
                          </a:prstGeom>
                        </p:spPr>
                      </p:pic>
                    </p:oleObj>
                  </mc:Fallback>
                </mc:AlternateContent>
              </a:graphicData>
            </a:graphic>
          </p:graphicFrame>
          <p:graphicFrame>
            <p:nvGraphicFramePr>
              <p:cNvPr id="16" name="Content Placeholder 13">
                <a:extLst>
                  <a:ext uri="{FF2B5EF4-FFF2-40B4-BE49-F238E27FC236}">
                    <a16:creationId xmlns:a16="http://schemas.microsoft.com/office/drawing/2014/main" id="{C9D13814-CD87-D850-040B-45B7B2744F5E}"/>
                  </a:ext>
                </a:extLst>
              </p:cNvPr>
              <p:cNvGraphicFramePr>
                <a:graphicFrameLocks noChangeAspect="1"/>
              </p:cNvGraphicFramePr>
              <p:nvPr>
                <p:extLst>
                  <p:ext uri="{D42A27DB-BD31-4B8C-83A1-F6EECF244321}">
                    <p14:modId xmlns:p14="http://schemas.microsoft.com/office/powerpoint/2010/main" val="247794716"/>
                  </p:ext>
                </p:extLst>
              </p:nvPr>
            </p:nvGraphicFramePr>
            <p:xfrm>
              <a:off x="1260115" y="1324787"/>
              <a:ext cx="245704" cy="245705"/>
            </p:xfrm>
            <a:graphic>
              <a:graphicData uri="http://schemas.openxmlformats.org/presentationml/2006/ole">
                <mc:AlternateContent xmlns:mc="http://schemas.openxmlformats.org/markup-compatibility/2006">
                  <mc:Choice xmlns:v="urn:schemas-microsoft-com:vml" Requires="v">
                    <p:oleObj name="Equation" r:id="rId14" imgW="139680" imgH="139680" progId="Equation.DSMT4">
                      <p:embed/>
                    </p:oleObj>
                  </mc:Choice>
                  <mc:Fallback>
                    <p:oleObj name="Equation" r:id="rId14" imgW="139680" imgH="139680" progId="Equation.DSMT4">
                      <p:embed/>
                      <p:pic>
                        <p:nvPicPr>
                          <p:cNvPr id="16" name="Content Placeholder 13">
                            <a:extLst>
                              <a:ext uri="{FF2B5EF4-FFF2-40B4-BE49-F238E27FC236}">
                                <a16:creationId xmlns:a16="http://schemas.microsoft.com/office/drawing/2014/main" id="{C9D13814-CD87-D850-040B-45B7B2744F5E}"/>
                              </a:ext>
                            </a:extLst>
                          </p:cNvPr>
                          <p:cNvPicPr/>
                          <p:nvPr/>
                        </p:nvPicPr>
                        <p:blipFill>
                          <a:blip r:embed="rId15"/>
                          <a:stretch>
                            <a:fillRect/>
                          </a:stretch>
                        </p:blipFill>
                        <p:spPr>
                          <a:xfrm>
                            <a:off x="1260115" y="1324787"/>
                            <a:ext cx="245704" cy="245705"/>
                          </a:xfrm>
                          <a:prstGeom prst="rect">
                            <a:avLst/>
                          </a:prstGeom>
                        </p:spPr>
                      </p:pic>
                    </p:oleObj>
                  </mc:Fallback>
                </mc:AlternateContent>
              </a:graphicData>
            </a:graphic>
          </p:graphicFrame>
          <p:graphicFrame>
            <p:nvGraphicFramePr>
              <p:cNvPr id="17" name="Content Placeholder 13">
                <a:extLst>
                  <a:ext uri="{FF2B5EF4-FFF2-40B4-BE49-F238E27FC236}">
                    <a16:creationId xmlns:a16="http://schemas.microsoft.com/office/drawing/2014/main" id="{5FDDEBB2-391A-CE89-100A-BF72DDCACC05}"/>
                  </a:ext>
                </a:extLst>
              </p:cNvPr>
              <p:cNvGraphicFramePr>
                <a:graphicFrameLocks noChangeAspect="1"/>
              </p:cNvGraphicFramePr>
              <p:nvPr>
                <p:extLst>
                  <p:ext uri="{D42A27DB-BD31-4B8C-83A1-F6EECF244321}">
                    <p14:modId xmlns:p14="http://schemas.microsoft.com/office/powerpoint/2010/main" val="3430689207"/>
                  </p:ext>
                </p:extLst>
              </p:nvPr>
            </p:nvGraphicFramePr>
            <p:xfrm>
              <a:off x="1478092" y="1236749"/>
              <a:ext cx="421481" cy="400050"/>
            </p:xfrm>
            <a:graphic>
              <a:graphicData uri="http://schemas.openxmlformats.org/presentationml/2006/ole">
                <mc:AlternateContent xmlns:mc="http://schemas.openxmlformats.org/markup-compatibility/2006">
                  <mc:Choice xmlns:v="urn:schemas-microsoft-com:vml" Requires="v">
                    <p:oleObj name="Equation" r:id="rId16" imgW="241200" imgH="228600" progId="Equation.DSMT4">
                      <p:embed/>
                    </p:oleObj>
                  </mc:Choice>
                  <mc:Fallback>
                    <p:oleObj name="Equation" r:id="rId16" imgW="241200" imgH="228600" progId="Equation.DSMT4">
                      <p:embed/>
                      <p:pic>
                        <p:nvPicPr>
                          <p:cNvPr id="17" name="Content Placeholder 13">
                            <a:extLst>
                              <a:ext uri="{FF2B5EF4-FFF2-40B4-BE49-F238E27FC236}">
                                <a16:creationId xmlns:a16="http://schemas.microsoft.com/office/drawing/2014/main" id="{5FDDEBB2-391A-CE89-100A-BF72DDCACC05}"/>
                              </a:ext>
                            </a:extLst>
                          </p:cNvPr>
                          <p:cNvPicPr/>
                          <p:nvPr/>
                        </p:nvPicPr>
                        <p:blipFill>
                          <a:blip r:embed="rId17"/>
                          <a:stretch>
                            <a:fillRect/>
                          </a:stretch>
                        </p:blipFill>
                        <p:spPr>
                          <a:xfrm>
                            <a:off x="1478092" y="1236749"/>
                            <a:ext cx="421481" cy="400050"/>
                          </a:xfrm>
                          <a:prstGeom prst="rect">
                            <a:avLst/>
                          </a:prstGeom>
                        </p:spPr>
                      </p:pic>
                    </p:oleObj>
                  </mc:Fallback>
                </mc:AlternateContent>
              </a:graphicData>
            </a:graphic>
          </p:graphicFrame>
          <p:graphicFrame>
            <p:nvGraphicFramePr>
              <p:cNvPr id="18" name="Content Placeholder 13">
                <a:extLst>
                  <a:ext uri="{FF2B5EF4-FFF2-40B4-BE49-F238E27FC236}">
                    <a16:creationId xmlns:a16="http://schemas.microsoft.com/office/drawing/2014/main" id="{274304D6-C8F4-10BB-FCB8-2E3FA0C1A358}"/>
                  </a:ext>
                </a:extLst>
              </p:cNvPr>
              <p:cNvGraphicFramePr>
                <a:graphicFrameLocks noChangeAspect="1"/>
              </p:cNvGraphicFramePr>
              <p:nvPr>
                <p:extLst>
                  <p:ext uri="{D42A27DB-BD31-4B8C-83A1-F6EECF244321}">
                    <p14:modId xmlns:p14="http://schemas.microsoft.com/office/powerpoint/2010/main" val="128748145"/>
                  </p:ext>
                </p:extLst>
              </p:nvPr>
            </p:nvGraphicFramePr>
            <p:xfrm>
              <a:off x="2059528" y="1249192"/>
              <a:ext cx="421481" cy="400050"/>
            </p:xfrm>
            <a:graphic>
              <a:graphicData uri="http://schemas.openxmlformats.org/presentationml/2006/ole">
                <mc:AlternateContent xmlns:mc="http://schemas.openxmlformats.org/markup-compatibility/2006">
                  <mc:Choice xmlns:v="urn:schemas-microsoft-com:vml" Requires="v">
                    <p:oleObj name="Equation" r:id="rId18" imgW="241200" imgH="228600" progId="Equation.DSMT4">
                      <p:embed/>
                    </p:oleObj>
                  </mc:Choice>
                  <mc:Fallback>
                    <p:oleObj name="Equation" r:id="rId18" imgW="241200" imgH="228600" progId="Equation.DSMT4">
                      <p:embed/>
                      <p:pic>
                        <p:nvPicPr>
                          <p:cNvPr id="18" name="Content Placeholder 13">
                            <a:extLst>
                              <a:ext uri="{FF2B5EF4-FFF2-40B4-BE49-F238E27FC236}">
                                <a16:creationId xmlns:a16="http://schemas.microsoft.com/office/drawing/2014/main" id="{274304D6-C8F4-10BB-FCB8-2E3FA0C1A358}"/>
                              </a:ext>
                            </a:extLst>
                          </p:cNvPr>
                          <p:cNvPicPr/>
                          <p:nvPr/>
                        </p:nvPicPr>
                        <p:blipFill>
                          <a:blip r:embed="rId19"/>
                          <a:stretch>
                            <a:fillRect/>
                          </a:stretch>
                        </p:blipFill>
                        <p:spPr>
                          <a:xfrm>
                            <a:off x="2059528" y="1249192"/>
                            <a:ext cx="421481" cy="400050"/>
                          </a:xfrm>
                          <a:prstGeom prst="rect">
                            <a:avLst/>
                          </a:prstGeom>
                        </p:spPr>
                      </p:pic>
                    </p:oleObj>
                  </mc:Fallback>
                </mc:AlternateContent>
              </a:graphicData>
            </a:graphic>
          </p:graphicFrame>
          <p:graphicFrame>
            <p:nvGraphicFramePr>
              <p:cNvPr id="19" name="Content Placeholder 13">
                <a:extLst>
                  <a:ext uri="{FF2B5EF4-FFF2-40B4-BE49-F238E27FC236}">
                    <a16:creationId xmlns:a16="http://schemas.microsoft.com/office/drawing/2014/main" id="{A185291F-CFD0-DB6C-E021-78C50CFF4A3D}"/>
                  </a:ext>
                </a:extLst>
              </p:cNvPr>
              <p:cNvGraphicFramePr>
                <a:graphicFrameLocks noChangeAspect="1"/>
              </p:cNvGraphicFramePr>
              <p:nvPr>
                <p:extLst>
                  <p:ext uri="{D42A27DB-BD31-4B8C-83A1-F6EECF244321}">
                    <p14:modId xmlns:p14="http://schemas.microsoft.com/office/powerpoint/2010/main" val="631260527"/>
                  </p:ext>
                </p:extLst>
              </p:nvPr>
            </p:nvGraphicFramePr>
            <p:xfrm>
              <a:off x="1876515" y="1313922"/>
              <a:ext cx="245704" cy="245705"/>
            </p:xfrm>
            <a:graphic>
              <a:graphicData uri="http://schemas.openxmlformats.org/presentationml/2006/ole">
                <mc:AlternateContent xmlns:mc="http://schemas.openxmlformats.org/markup-compatibility/2006">
                  <mc:Choice xmlns:v="urn:schemas-microsoft-com:vml" Requires="v">
                    <p:oleObj name="Equation" r:id="rId14" imgW="139680" imgH="139680" progId="Equation.DSMT4">
                      <p:embed/>
                    </p:oleObj>
                  </mc:Choice>
                  <mc:Fallback>
                    <p:oleObj name="Equation" r:id="rId14" imgW="139680" imgH="139680" progId="Equation.DSMT4">
                      <p:embed/>
                      <p:pic>
                        <p:nvPicPr>
                          <p:cNvPr id="19" name="Content Placeholder 13">
                            <a:extLst>
                              <a:ext uri="{FF2B5EF4-FFF2-40B4-BE49-F238E27FC236}">
                                <a16:creationId xmlns:a16="http://schemas.microsoft.com/office/drawing/2014/main" id="{A185291F-CFD0-DB6C-E021-78C50CFF4A3D}"/>
                              </a:ext>
                            </a:extLst>
                          </p:cNvPr>
                          <p:cNvPicPr/>
                          <p:nvPr/>
                        </p:nvPicPr>
                        <p:blipFill>
                          <a:blip r:embed="rId15"/>
                          <a:stretch>
                            <a:fillRect/>
                          </a:stretch>
                        </p:blipFill>
                        <p:spPr>
                          <a:xfrm>
                            <a:off x="1876515" y="1313922"/>
                            <a:ext cx="245704" cy="245705"/>
                          </a:xfrm>
                          <a:prstGeom prst="rect">
                            <a:avLst/>
                          </a:prstGeom>
                        </p:spPr>
                      </p:pic>
                    </p:oleObj>
                  </mc:Fallback>
                </mc:AlternateContent>
              </a:graphicData>
            </a:graphic>
          </p:graphicFrame>
          <p:graphicFrame>
            <p:nvGraphicFramePr>
              <p:cNvPr id="20" name="Content Placeholder 13">
                <a:extLst>
                  <a:ext uri="{FF2B5EF4-FFF2-40B4-BE49-F238E27FC236}">
                    <a16:creationId xmlns:a16="http://schemas.microsoft.com/office/drawing/2014/main" id="{E15D9213-B960-D92E-C7C3-1F2B7378454C}"/>
                  </a:ext>
                </a:extLst>
              </p:cNvPr>
              <p:cNvGraphicFramePr>
                <a:graphicFrameLocks noChangeAspect="1"/>
              </p:cNvGraphicFramePr>
              <p:nvPr>
                <p:extLst>
                  <p:ext uri="{D42A27DB-BD31-4B8C-83A1-F6EECF244321}">
                    <p14:modId xmlns:p14="http://schemas.microsoft.com/office/powerpoint/2010/main" val="527380992"/>
                  </p:ext>
                </p:extLst>
              </p:nvPr>
            </p:nvGraphicFramePr>
            <p:xfrm>
              <a:off x="2615080" y="1255527"/>
              <a:ext cx="400050" cy="400050"/>
            </p:xfrm>
            <a:graphic>
              <a:graphicData uri="http://schemas.openxmlformats.org/presentationml/2006/ole">
                <mc:AlternateContent xmlns:mc="http://schemas.openxmlformats.org/markup-compatibility/2006">
                  <mc:Choice xmlns:v="urn:schemas-microsoft-com:vml" Requires="v">
                    <p:oleObj name="Equation" r:id="rId20" imgW="228600" imgH="228600" progId="Equation.DSMT4">
                      <p:embed/>
                    </p:oleObj>
                  </mc:Choice>
                  <mc:Fallback>
                    <p:oleObj name="Equation" r:id="rId20" imgW="228600" imgH="228600" progId="Equation.DSMT4">
                      <p:embed/>
                      <p:pic>
                        <p:nvPicPr>
                          <p:cNvPr id="20" name="Content Placeholder 13">
                            <a:extLst>
                              <a:ext uri="{FF2B5EF4-FFF2-40B4-BE49-F238E27FC236}">
                                <a16:creationId xmlns:a16="http://schemas.microsoft.com/office/drawing/2014/main" id="{E15D9213-B960-D92E-C7C3-1F2B7378454C}"/>
                              </a:ext>
                            </a:extLst>
                          </p:cNvPr>
                          <p:cNvPicPr/>
                          <p:nvPr/>
                        </p:nvPicPr>
                        <p:blipFill>
                          <a:blip r:embed="rId21"/>
                          <a:stretch>
                            <a:fillRect/>
                          </a:stretch>
                        </p:blipFill>
                        <p:spPr>
                          <a:xfrm>
                            <a:off x="2615080" y="1255527"/>
                            <a:ext cx="400050" cy="400050"/>
                          </a:xfrm>
                          <a:prstGeom prst="rect">
                            <a:avLst/>
                          </a:prstGeom>
                        </p:spPr>
                      </p:pic>
                    </p:oleObj>
                  </mc:Fallback>
                </mc:AlternateContent>
              </a:graphicData>
            </a:graphic>
          </p:graphicFrame>
          <p:graphicFrame>
            <p:nvGraphicFramePr>
              <p:cNvPr id="21" name="Content Placeholder 13">
                <a:extLst>
                  <a:ext uri="{FF2B5EF4-FFF2-40B4-BE49-F238E27FC236}">
                    <a16:creationId xmlns:a16="http://schemas.microsoft.com/office/drawing/2014/main" id="{845D4B1D-AC5A-64F1-23AD-A18B5A8FF945}"/>
                  </a:ext>
                </a:extLst>
              </p:cNvPr>
              <p:cNvGraphicFramePr>
                <a:graphicFrameLocks noChangeAspect="1"/>
              </p:cNvGraphicFramePr>
              <p:nvPr>
                <p:extLst>
                  <p:ext uri="{D42A27DB-BD31-4B8C-83A1-F6EECF244321}">
                    <p14:modId xmlns:p14="http://schemas.microsoft.com/office/powerpoint/2010/main" val="543080765"/>
                  </p:ext>
                </p:extLst>
              </p:nvPr>
            </p:nvGraphicFramePr>
            <p:xfrm>
              <a:off x="2410394" y="1337458"/>
              <a:ext cx="245704" cy="245705"/>
            </p:xfrm>
            <a:graphic>
              <a:graphicData uri="http://schemas.openxmlformats.org/presentationml/2006/ole">
                <mc:AlternateContent xmlns:mc="http://schemas.openxmlformats.org/markup-compatibility/2006">
                  <mc:Choice xmlns:v="urn:schemas-microsoft-com:vml" Requires="v">
                    <p:oleObj name="Equation" r:id="rId14" imgW="139680" imgH="139680" progId="Equation.DSMT4">
                      <p:embed/>
                    </p:oleObj>
                  </mc:Choice>
                  <mc:Fallback>
                    <p:oleObj name="Equation" r:id="rId14" imgW="139680" imgH="139680" progId="Equation.DSMT4">
                      <p:embed/>
                      <p:pic>
                        <p:nvPicPr>
                          <p:cNvPr id="21" name="Content Placeholder 13">
                            <a:extLst>
                              <a:ext uri="{FF2B5EF4-FFF2-40B4-BE49-F238E27FC236}">
                                <a16:creationId xmlns:a16="http://schemas.microsoft.com/office/drawing/2014/main" id="{845D4B1D-AC5A-64F1-23AD-A18B5A8FF945}"/>
                              </a:ext>
                            </a:extLst>
                          </p:cNvPr>
                          <p:cNvPicPr/>
                          <p:nvPr/>
                        </p:nvPicPr>
                        <p:blipFill>
                          <a:blip r:embed="rId15"/>
                          <a:stretch>
                            <a:fillRect/>
                          </a:stretch>
                        </p:blipFill>
                        <p:spPr>
                          <a:xfrm>
                            <a:off x="2410394" y="1337458"/>
                            <a:ext cx="245704" cy="245705"/>
                          </a:xfrm>
                          <a:prstGeom prst="rect">
                            <a:avLst/>
                          </a:prstGeom>
                        </p:spPr>
                      </p:pic>
                    </p:oleObj>
                  </mc:Fallback>
                </mc:AlternateContent>
              </a:graphicData>
            </a:graphic>
          </p:graphicFrame>
        </p:grpSp>
      </p:grpSp>
      <p:sp>
        <p:nvSpPr>
          <p:cNvPr id="23" name="TextBox 22">
            <a:extLst>
              <a:ext uri="{FF2B5EF4-FFF2-40B4-BE49-F238E27FC236}">
                <a16:creationId xmlns:a16="http://schemas.microsoft.com/office/drawing/2014/main" id="{B71BEBDA-D8B5-55D4-30CE-0CEBFA071828}"/>
              </a:ext>
            </a:extLst>
          </p:cNvPr>
          <p:cNvSpPr txBox="1"/>
          <p:nvPr/>
        </p:nvSpPr>
        <p:spPr>
          <a:xfrm>
            <a:off x="2741966" y="6488668"/>
            <a:ext cx="6515898" cy="369332"/>
          </a:xfrm>
          <a:prstGeom prst="rect">
            <a:avLst/>
          </a:prstGeom>
          <a:noFill/>
        </p:spPr>
        <p:txBody>
          <a:bodyPr wrap="square">
            <a:spAutoFit/>
          </a:bodyPr>
          <a:lstStyle/>
          <a:p>
            <a:r>
              <a:rPr lang="en-US" dirty="0">
                <a:latin typeface="+mj-lt"/>
              </a:rPr>
              <a:t>Phys. Rev. A</a:t>
            </a:r>
            <a:r>
              <a:rPr lang="fa-IR" dirty="0">
                <a:latin typeface="+mj-lt"/>
              </a:rPr>
              <a:t> </a:t>
            </a:r>
            <a:r>
              <a:rPr lang="en-US" b="1" dirty="0">
                <a:latin typeface="+mj-lt"/>
              </a:rPr>
              <a:t>82</a:t>
            </a:r>
            <a:r>
              <a:rPr lang="en-US" dirty="0">
                <a:latin typeface="+mj-lt"/>
              </a:rPr>
              <a:t>, 042901 (2010); </a:t>
            </a:r>
            <a:r>
              <a:rPr lang="en-US" dirty="0"/>
              <a:t>Phys. Rev. A  </a:t>
            </a:r>
            <a:r>
              <a:rPr lang="en-US" b="1" dirty="0"/>
              <a:t>84</a:t>
            </a:r>
            <a:r>
              <a:rPr lang="en-US" dirty="0"/>
              <a:t>, 013806 (2011)</a:t>
            </a:r>
          </a:p>
        </p:txBody>
      </p:sp>
      <p:graphicFrame>
        <p:nvGraphicFramePr>
          <p:cNvPr id="25" name="Object 24">
            <a:extLst>
              <a:ext uri="{FF2B5EF4-FFF2-40B4-BE49-F238E27FC236}">
                <a16:creationId xmlns:a16="http://schemas.microsoft.com/office/drawing/2014/main" id="{99F1B3E1-6386-F45B-1997-FCD378DA1466}"/>
              </a:ext>
            </a:extLst>
          </p:cNvPr>
          <p:cNvGraphicFramePr>
            <a:graphicFrameLocks noChangeAspect="1"/>
          </p:cNvGraphicFramePr>
          <p:nvPr>
            <p:extLst>
              <p:ext uri="{D42A27DB-BD31-4B8C-83A1-F6EECF244321}">
                <p14:modId xmlns:p14="http://schemas.microsoft.com/office/powerpoint/2010/main" val="4087199140"/>
              </p:ext>
            </p:extLst>
          </p:nvPr>
        </p:nvGraphicFramePr>
        <p:xfrm>
          <a:off x="2259023" y="3950841"/>
          <a:ext cx="7112000" cy="681037"/>
        </p:xfrm>
        <a:graphic>
          <a:graphicData uri="http://schemas.openxmlformats.org/presentationml/2006/ole">
            <mc:AlternateContent xmlns:mc="http://schemas.openxmlformats.org/markup-compatibility/2006">
              <mc:Choice xmlns:v="urn:schemas-microsoft-com:vml" Requires="v">
                <p:oleObj name="Equation" r:id="rId22" imgW="7112466" imgH="681375" progId="Equation.DSMT4">
                  <p:embed/>
                </p:oleObj>
              </mc:Choice>
              <mc:Fallback>
                <p:oleObj name="Equation" r:id="rId22" imgW="7112466" imgH="681375" progId="Equation.DSMT4">
                  <p:embed/>
                  <p:pic>
                    <p:nvPicPr>
                      <p:cNvPr id="25" name="Object 24">
                        <a:extLst>
                          <a:ext uri="{FF2B5EF4-FFF2-40B4-BE49-F238E27FC236}">
                            <a16:creationId xmlns:a16="http://schemas.microsoft.com/office/drawing/2014/main" id="{99F1B3E1-6386-F45B-1997-FCD378DA1466}"/>
                          </a:ext>
                        </a:extLst>
                      </p:cNvPr>
                      <p:cNvPicPr/>
                      <p:nvPr/>
                    </p:nvPicPr>
                    <p:blipFill>
                      <a:blip r:embed="rId23"/>
                      <a:stretch>
                        <a:fillRect/>
                      </a:stretch>
                    </p:blipFill>
                    <p:spPr>
                      <a:xfrm>
                        <a:off x="2259023" y="3950841"/>
                        <a:ext cx="7112000" cy="681037"/>
                      </a:xfrm>
                      <a:prstGeom prst="rect">
                        <a:avLst/>
                      </a:prstGeom>
                    </p:spPr>
                  </p:pic>
                </p:oleObj>
              </mc:Fallback>
            </mc:AlternateContent>
          </a:graphicData>
        </a:graphic>
      </p:graphicFrame>
      <p:grpSp>
        <p:nvGrpSpPr>
          <p:cNvPr id="26" name="Group 25">
            <a:extLst>
              <a:ext uri="{FF2B5EF4-FFF2-40B4-BE49-F238E27FC236}">
                <a16:creationId xmlns:a16="http://schemas.microsoft.com/office/drawing/2014/main" id="{DFB7F121-3A13-AF0F-63F6-E059A1F73FB6}"/>
              </a:ext>
            </a:extLst>
          </p:cNvPr>
          <p:cNvGrpSpPr/>
          <p:nvPr/>
        </p:nvGrpSpPr>
        <p:grpSpPr>
          <a:xfrm>
            <a:off x="3420896" y="4957208"/>
            <a:ext cx="4618571" cy="1206129"/>
            <a:chOff x="274422" y="5268815"/>
            <a:chExt cx="4378478" cy="1087585"/>
          </a:xfrm>
        </p:grpSpPr>
        <p:graphicFrame>
          <p:nvGraphicFramePr>
            <p:cNvPr id="29" name="Object 28">
              <a:extLst>
                <a:ext uri="{FF2B5EF4-FFF2-40B4-BE49-F238E27FC236}">
                  <a16:creationId xmlns:a16="http://schemas.microsoft.com/office/drawing/2014/main" id="{3D7389E4-6B96-55B1-67EA-C8CD2E0A04B3}"/>
                </a:ext>
              </a:extLst>
            </p:cNvPr>
            <p:cNvGraphicFramePr>
              <a:graphicFrameLocks noChangeAspect="1"/>
            </p:cNvGraphicFramePr>
            <p:nvPr>
              <p:extLst>
                <p:ext uri="{D42A27DB-BD31-4B8C-83A1-F6EECF244321}">
                  <p14:modId xmlns:p14="http://schemas.microsoft.com/office/powerpoint/2010/main" val="3042692983"/>
                </p:ext>
              </p:extLst>
            </p:nvPr>
          </p:nvGraphicFramePr>
          <p:xfrm>
            <a:off x="274422" y="5268815"/>
            <a:ext cx="4170348" cy="469244"/>
          </p:xfrm>
          <a:graphic>
            <a:graphicData uri="http://schemas.openxmlformats.org/presentationml/2006/ole">
              <mc:AlternateContent xmlns:mc="http://schemas.openxmlformats.org/markup-compatibility/2006">
                <mc:Choice xmlns:v="urn:schemas-microsoft-com:vml" Requires="v">
                  <p:oleObj name="Equation" r:id="rId24" imgW="2057400" imgH="253800" progId="Equation.DSMT4">
                    <p:embed/>
                  </p:oleObj>
                </mc:Choice>
                <mc:Fallback>
                  <p:oleObj name="Equation" r:id="rId24" imgW="2057400" imgH="253800" progId="Equation.DSMT4">
                    <p:embed/>
                    <p:pic>
                      <p:nvPicPr>
                        <p:cNvPr id="29" name="Object 28">
                          <a:extLst>
                            <a:ext uri="{FF2B5EF4-FFF2-40B4-BE49-F238E27FC236}">
                              <a16:creationId xmlns:a16="http://schemas.microsoft.com/office/drawing/2014/main" id="{3D7389E4-6B96-55B1-67EA-C8CD2E0A04B3}"/>
                            </a:ext>
                          </a:extLst>
                        </p:cNvPr>
                        <p:cNvPicPr>
                          <a:picLocks noChangeAspect="1" noChangeArrowheads="1"/>
                        </p:cNvPicPr>
                        <p:nvPr/>
                      </p:nvPicPr>
                      <p:blipFill>
                        <a:blip r:embed="rId25"/>
                        <a:srcRect/>
                        <a:stretch>
                          <a:fillRect/>
                        </a:stretch>
                      </p:blipFill>
                      <p:spPr bwMode="auto">
                        <a:xfrm>
                          <a:off x="274422" y="5268815"/>
                          <a:ext cx="4170348" cy="469244"/>
                        </a:xfrm>
                        <a:prstGeom prst="rect">
                          <a:avLst/>
                        </a:prstGeom>
                        <a:noFill/>
                      </p:spPr>
                    </p:pic>
                  </p:oleObj>
                </mc:Fallback>
              </mc:AlternateContent>
            </a:graphicData>
          </a:graphic>
        </p:graphicFrame>
        <p:graphicFrame>
          <p:nvGraphicFramePr>
            <p:cNvPr id="30" name="Object 29">
              <a:extLst>
                <a:ext uri="{FF2B5EF4-FFF2-40B4-BE49-F238E27FC236}">
                  <a16:creationId xmlns:a16="http://schemas.microsoft.com/office/drawing/2014/main" id="{03A52082-4FAD-23CB-4F35-FD977982B0D9}"/>
                </a:ext>
              </a:extLst>
            </p:cNvPr>
            <p:cNvGraphicFramePr>
              <a:graphicFrameLocks noChangeAspect="1"/>
            </p:cNvGraphicFramePr>
            <p:nvPr>
              <p:extLst>
                <p:ext uri="{D42A27DB-BD31-4B8C-83A1-F6EECF244321}">
                  <p14:modId xmlns:p14="http://schemas.microsoft.com/office/powerpoint/2010/main" val="4043604821"/>
                </p:ext>
              </p:extLst>
            </p:nvPr>
          </p:nvGraphicFramePr>
          <p:xfrm>
            <a:off x="274422" y="5739327"/>
            <a:ext cx="4378478" cy="617073"/>
          </p:xfrm>
          <a:graphic>
            <a:graphicData uri="http://schemas.openxmlformats.org/presentationml/2006/ole">
              <mc:AlternateContent xmlns:mc="http://schemas.openxmlformats.org/markup-compatibility/2006">
                <mc:Choice xmlns:v="urn:schemas-microsoft-com:vml" Requires="v">
                  <p:oleObj name="Equation" r:id="rId26" imgW="2666880" imgH="368280" progId="Equation.DSMT4">
                    <p:embed/>
                  </p:oleObj>
                </mc:Choice>
                <mc:Fallback>
                  <p:oleObj name="Equation" r:id="rId26" imgW="2666880" imgH="368280" progId="Equation.DSMT4">
                    <p:embed/>
                    <p:pic>
                      <p:nvPicPr>
                        <p:cNvPr id="30" name="Object 29">
                          <a:extLst>
                            <a:ext uri="{FF2B5EF4-FFF2-40B4-BE49-F238E27FC236}">
                              <a16:creationId xmlns:a16="http://schemas.microsoft.com/office/drawing/2014/main" id="{03A52082-4FAD-23CB-4F35-FD977982B0D9}"/>
                            </a:ext>
                          </a:extLst>
                        </p:cNvPr>
                        <p:cNvPicPr>
                          <a:picLocks noChangeAspect="1" noChangeArrowheads="1"/>
                        </p:cNvPicPr>
                        <p:nvPr/>
                      </p:nvPicPr>
                      <p:blipFill>
                        <a:blip r:embed="rId27"/>
                        <a:srcRect/>
                        <a:stretch>
                          <a:fillRect/>
                        </a:stretch>
                      </p:blipFill>
                      <p:spPr bwMode="auto">
                        <a:xfrm>
                          <a:off x="274422" y="5739327"/>
                          <a:ext cx="4378478" cy="617073"/>
                        </a:xfrm>
                        <a:prstGeom prst="rect">
                          <a:avLst/>
                        </a:prstGeom>
                        <a:noFill/>
                      </p:spPr>
                    </p:pic>
                  </p:oleObj>
                </mc:Fallback>
              </mc:AlternateContent>
            </a:graphicData>
          </a:graphic>
        </p:graphicFrame>
      </p:grpSp>
    </p:spTree>
    <p:extLst>
      <p:ext uri="{BB962C8B-B14F-4D97-AF65-F5344CB8AC3E}">
        <p14:creationId xmlns:p14="http://schemas.microsoft.com/office/powerpoint/2010/main" val="369073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CB8E-DEAB-63AD-1F43-DF93A6085661}"/>
              </a:ext>
            </a:extLst>
          </p:cNvPr>
          <p:cNvSpPr>
            <a:spLocks noGrp="1"/>
          </p:cNvSpPr>
          <p:nvPr>
            <p:ph type="title"/>
          </p:nvPr>
        </p:nvSpPr>
        <p:spPr>
          <a:xfrm>
            <a:off x="1060450" y="-162991"/>
            <a:ext cx="10515600" cy="1325563"/>
          </a:xfrm>
        </p:spPr>
        <p:txBody>
          <a:bodyPr/>
          <a:lstStyle/>
          <a:p>
            <a:pPr algn="r" rtl="1"/>
            <a:r>
              <a:rPr lang="fa-IR" b="1" dirty="0">
                <a:cs typeface="B Nazanin" panose="00000400000000000000" pitchFamily="2" charset="-78"/>
              </a:rPr>
              <a:t>آشکارسازی پوشش های ناپدید کننده</a:t>
            </a:r>
            <a:endParaRPr lang="en-US" dirty="0"/>
          </a:p>
        </p:txBody>
      </p:sp>
      <p:pic>
        <p:nvPicPr>
          <p:cNvPr id="9" name="Picture 8">
            <a:extLst>
              <a:ext uri="{FF2B5EF4-FFF2-40B4-BE49-F238E27FC236}">
                <a16:creationId xmlns:a16="http://schemas.microsoft.com/office/drawing/2014/main" id="{42119EEA-0A0E-BA12-2D40-55D047BE42BE}"/>
              </a:ext>
            </a:extLst>
          </p:cNvPr>
          <p:cNvPicPr>
            <a:picLocks noChangeAspect="1"/>
          </p:cNvPicPr>
          <p:nvPr/>
        </p:nvPicPr>
        <p:blipFill rotWithShape="1">
          <a:blip r:embed="rId2"/>
          <a:srcRect l="55117" t="29328" r="18454" b="21704"/>
          <a:stretch/>
        </p:blipFill>
        <p:spPr>
          <a:xfrm>
            <a:off x="733339" y="452644"/>
            <a:ext cx="2948974" cy="3071911"/>
          </a:xfrm>
          <a:prstGeom prst="ellipse">
            <a:avLst/>
          </a:prstGeom>
        </p:spPr>
      </p:pic>
      <p:graphicFrame>
        <p:nvGraphicFramePr>
          <p:cNvPr id="10" name="Object 9">
            <a:extLst>
              <a:ext uri="{FF2B5EF4-FFF2-40B4-BE49-F238E27FC236}">
                <a16:creationId xmlns:a16="http://schemas.microsoft.com/office/drawing/2014/main" id="{F44B17B4-ADF7-6979-F29D-72C1860B414F}"/>
              </a:ext>
            </a:extLst>
          </p:cNvPr>
          <p:cNvGraphicFramePr>
            <a:graphicFrameLocks noChangeAspect="1"/>
          </p:cNvGraphicFramePr>
          <p:nvPr>
            <p:extLst>
              <p:ext uri="{D42A27DB-BD31-4B8C-83A1-F6EECF244321}">
                <p14:modId xmlns:p14="http://schemas.microsoft.com/office/powerpoint/2010/main" val="2290703070"/>
              </p:ext>
            </p:extLst>
          </p:nvPr>
        </p:nvGraphicFramePr>
        <p:xfrm>
          <a:off x="5652400" y="2537485"/>
          <a:ext cx="5064246" cy="1377811"/>
        </p:xfrm>
        <a:graphic>
          <a:graphicData uri="http://schemas.openxmlformats.org/presentationml/2006/ole">
            <mc:AlternateContent xmlns:mc="http://schemas.openxmlformats.org/markup-compatibility/2006">
              <mc:Choice xmlns:v="urn:schemas-microsoft-com:vml" Requires="v">
                <p:oleObj name="Equation" r:id="rId3" imgW="3733560" imgH="1041120" progId="Equation.DSMT4">
                  <p:embed/>
                </p:oleObj>
              </mc:Choice>
              <mc:Fallback>
                <p:oleObj name="Equation" r:id="rId3" imgW="3733560" imgH="1041120" progId="Equation.DSMT4">
                  <p:embed/>
                  <p:pic>
                    <p:nvPicPr>
                      <p:cNvPr id="10" name="Object 9">
                        <a:extLst>
                          <a:ext uri="{FF2B5EF4-FFF2-40B4-BE49-F238E27FC236}">
                            <a16:creationId xmlns:a16="http://schemas.microsoft.com/office/drawing/2014/main" id="{F44B17B4-ADF7-6979-F29D-72C1860B414F}"/>
                          </a:ext>
                        </a:extLst>
                      </p:cNvPr>
                      <p:cNvPicPr>
                        <a:picLocks noChangeAspect="1" noChangeArrowheads="1"/>
                      </p:cNvPicPr>
                      <p:nvPr/>
                    </p:nvPicPr>
                    <p:blipFill>
                      <a:blip r:embed="rId4"/>
                      <a:srcRect/>
                      <a:stretch>
                        <a:fillRect/>
                      </a:stretch>
                    </p:blipFill>
                    <p:spPr bwMode="auto">
                      <a:xfrm>
                        <a:off x="5652400" y="2537485"/>
                        <a:ext cx="5064246" cy="1377811"/>
                      </a:xfrm>
                      <a:prstGeom prst="rect">
                        <a:avLst/>
                      </a:prstGeom>
                      <a:noFill/>
                      <a:ln w="28575">
                        <a:solidFill>
                          <a:schemeClr val="bg1"/>
                        </a:solidFill>
                      </a:ln>
                    </p:spPr>
                  </p:pic>
                </p:oleObj>
              </mc:Fallback>
            </mc:AlternateContent>
          </a:graphicData>
        </a:graphic>
      </p:graphicFrame>
      <p:pic>
        <p:nvPicPr>
          <p:cNvPr id="11" name="Picture 10">
            <a:extLst>
              <a:ext uri="{FF2B5EF4-FFF2-40B4-BE49-F238E27FC236}">
                <a16:creationId xmlns:a16="http://schemas.microsoft.com/office/drawing/2014/main" id="{905B6545-6076-FE19-7B81-AB9533C98DFE}"/>
              </a:ext>
            </a:extLst>
          </p:cNvPr>
          <p:cNvPicPr>
            <a:picLocks noChangeAspect="1"/>
          </p:cNvPicPr>
          <p:nvPr/>
        </p:nvPicPr>
        <p:blipFill rotWithShape="1">
          <a:blip r:embed="rId5"/>
          <a:srcRect l="19561" t="32281" r="59962" b="54922"/>
          <a:stretch/>
        </p:blipFill>
        <p:spPr>
          <a:xfrm>
            <a:off x="6096000" y="1539621"/>
            <a:ext cx="2664296" cy="936104"/>
          </a:xfrm>
          <a:prstGeom prst="rect">
            <a:avLst/>
          </a:prstGeom>
        </p:spPr>
      </p:pic>
      <p:sp>
        <p:nvSpPr>
          <p:cNvPr id="13" name="TextBox 12">
            <a:extLst>
              <a:ext uri="{FF2B5EF4-FFF2-40B4-BE49-F238E27FC236}">
                <a16:creationId xmlns:a16="http://schemas.microsoft.com/office/drawing/2014/main" id="{A57E444B-1230-C002-DDCB-F4104A1467B1}"/>
              </a:ext>
            </a:extLst>
          </p:cNvPr>
          <p:cNvSpPr txBox="1"/>
          <p:nvPr/>
        </p:nvSpPr>
        <p:spPr>
          <a:xfrm>
            <a:off x="4048039" y="6414095"/>
            <a:ext cx="6094970" cy="369332"/>
          </a:xfrm>
          <a:prstGeom prst="rect">
            <a:avLst/>
          </a:prstGeom>
          <a:noFill/>
        </p:spPr>
        <p:txBody>
          <a:bodyPr wrap="square">
            <a:spAutoFit/>
          </a:bodyPr>
          <a:lstStyle/>
          <a:p>
            <a:r>
              <a:rPr lang="en-US" dirty="0">
                <a:latin typeface="+mj-lt"/>
              </a:rPr>
              <a:t>Phys. Rev. A </a:t>
            </a:r>
            <a:r>
              <a:rPr lang="en-US" b="1" dirty="0">
                <a:latin typeface="+mj-lt"/>
              </a:rPr>
              <a:t>94</a:t>
            </a:r>
            <a:r>
              <a:rPr lang="en-US" dirty="0">
                <a:latin typeface="+mj-lt"/>
              </a:rPr>
              <a:t>, 013854 (2016)</a:t>
            </a:r>
            <a:endParaRPr lang="en-US" dirty="0"/>
          </a:p>
        </p:txBody>
      </p:sp>
      <p:pic>
        <p:nvPicPr>
          <p:cNvPr id="14" name="Picture 13">
            <a:extLst>
              <a:ext uri="{FF2B5EF4-FFF2-40B4-BE49-F238E27FC236}">
                <a16:creationId xmlns:a16="http://schemas.microsoft.com/office/drawing/2014/main" id="{98350D1B-CBDF-2C15-E0B9-D572BF814B1B}"/>
              </a:ext>
            </a:extLst>
          </p:cNvPr>
          <p:cNvPicPr>
            <a:picLocks noChangeAspect="1"/>
          </p:cNvPicPr>
          <p:nvPr/>
        </p:nvPicPr>
        <p:blipFill rotWithShape="1">
          <a:blip r:embed="rId6"/>
          <a:srcRect l="18454" t="17479" r="49290" b="47483"/>
          <a:stretch>
            <a:fillRect/>
          </a:stretch>
        </p:blipFill>
        <p:spPr>
          <a:xfrm>
            <a:off x="95298" y="3562462"/>
            <a:ext cx="4841128" cy="2956641"/>
          </a:xfrm>
          <a:prstGeom prst="rect">
            <a:avLst/>
          </a:prstGeom>
        </p:spPr>
      </p:pic>
      <p:grpSp>
        <p:nvGrpSpPr>
          <p:cNvPr id="24" name="Group 23">
            <a:extLst>
              <a:ext uri="{FF2B5EF4-FFF2-40B4-BE49-F238E27FC236}">
                <a16:creationId xmlns:a16="http://schemas.microsoft.com/office/drawing/2014/main" id="{CF9FC2C7-E557-688B-270F-8B56B4A3B15F}"/>
              </a:ext>
            </a:extLst>
          </p:cNvPr>
          <p:cNvGrpSpPr/>
          <p:nvPr/>
        </p:nvGrpSpPr>
        <p:grpSpPr>
          <a:xfrm>
            <a:off x="6096000" y="4143649"/>
            <a:ext cx="3355484" cy="2141002"/>
            <a:chOff x="5307811" y="4273093"/>
            <a:chExt cx="3355484" cy="2141002"/>
          </a:xfrm>
        </p:grpSpPr>
        <p:graphicFrame>
          <p:nvGraphicFramePr>
            <p:cNvPr id="18" name="Object 17">
              <a:extLst>
                <a:ext uri="{FF2B5EF4-FFF2-40B4-BE49-F238E27FC236}">
                  <a16:creationId xmlns:a16="http://schemas.microsoft.com/office/drawing/2014/main" id="{6CE38784-3513-8102-FE3B-7039C96FB73E}"/>
                </a:ext>
              </a:extLst>
            </p:cNvPr>
            <p:cNvGraphicFramePr>
              <a:graphicFrameLocks noChangeAspect="1"/>
            </p:cNvGraphicFramePr>
            <p:nvPr>
              <p:extLst>
                <p:ext uri="{D42A27DB-BD31-4B8C-83A1-F6EECF244321}">
                  <p14:modId xmlns:p14="http://schemas.microsoft.com/office/powerpoint/2010/main" val="814612390"/>
                </p:ext>
              </p:extLst>
            </p:nvPr>
          </p:nvGraphicFramePr>
          <p:xfrm>
            <a:off x="5307811" y="4965031"/>
            <a:ext cx="3331489" cy="693338"/>
          </p:xfrm>
          <a:graphic>
            <a:graphicData uri="http://schemas.openxmlformats.org/presentationml/2006/ole">
              <mc:AlternateContent xmlns:mc="http://schemas.openxmlformats.org/markup-compatibility/2006">
                <mc:Choice xmlns:v="urn:schemas-microsoft-com:vml" Requires="v">
                  <p:oleObj name="Equation" r:id="rId7" imgW="2197080" imgH="457200" progId="Equation.DSMT4">
                    <p:embed/>
                  </p:oleObj>
                </mc:Choice>
                <mc:Fallback>
                  <p:oleObj name="Equation" r:id="rId7" imgW="2197080" imgH="457200" progId="Equation.DSMT4">
                    <p:embed/>
                    <p:pic>
                      <p:nvPicPr>
                        <p:cNvPr id="18" name="Object 17">
                          <a:extLst>
                            <a:ext uri="{FF2B5EF4-FFF2-40B4-BE49-F238E27FC236}">
                              <a16:creationId xmlns:a16="http://schemas.microsoft.com/office/drawing/2014/main" id="{6CE38784-3513-8102-FE3B-7039C96FB73E}"/>
                            </a:ext>
                          </a:extLst>
                        </p:cNvPr>
                        <p:cNvPicPr>
                          <a:picLocks noChangeAspect="1" noChangeArrowheads="1"/>
                        </p:cNvPicPr>
                        <p:nvPr/>
                      </p:nvPicPr>
                      <p:blipFill>
                        <a:blip r:embed="rId8"/>
                        <a:srcRect/>
                        <a:stretch>
                          <a:fillRect/>
                        </a:stretch>
                      </p:blipFill>
                      <p:spPr bwMode="auto">
                        <a:xfrm>
                          <a:off x="5307811" y="4965031"/>
                          <a:ext cx="3331489" cy="693338"/>
                        </a:xfrm>
                        <a:prstGeom prst="rect">
                          <a:avLst/>
                        </a:prstGeom>
                        <a:noFill/>
                        <a:ln>
                          <a:noFill/>
                        </a:ln>
                      </p:spPr>
                    </p:pic>
                  </p:oleObj>
                </mc:Fallback>
              </mc:AlternateContent>
            </a:graphicData>
          </a:graphic>
        </p:graphicFrame>
        <p:graphicFrame>
          <p:nvGraphicFramePr>
            <p:cNvPr id="19" name="Object 18">
              <a:extLst>
                <a:ext uri="{FF2B5EF4-FFF2-40B4-BE49-F238E27FC236}">
                  <a16:creationId xmlns:a16="http://schemas.microsoft.com/office/drawing/2014/main" id="{995C804F-2BBA-56F0-F2CF-1822119EA8A4}"/>
                </a:ext>
              </a:extLst>
            </p:cNvPr>
            <p:cNvGraphicFramePr>
              <a:graphicFrameLocks noChangeAspect="1"/>
            </p:cNvGraphicFramePr>
            <p:nvPr>
              <p:extLst>
                <p:ext uri="{D42A27DB-BD31-4B8C-83A1-F6EECF244321}">
                  <p14:modId xmlns:p14="http://schemas.microsoft.com/office/powerpoint/2010/main" val="3789797002"/>
                </p:ext>
              </p:extLst>
            </p:nvPr>
          </p:nvGraphicFramePr>
          <p:xfrm>
            <a:off x="5307811" y="5685732"/>
            <a:ext cx="3355484" cy="728363"/>
          </p:xfrm>
          <a:graphic>
            <a:graphicData uri="http://schemas.openxmlformats.org/presentationml/2006/ole">
              <mc:AlternateContent xmlns:mc="http://schemas.openxmlformats.org/markup-compatibility/2006">
                <mc:Choice xmlns:v="urn:schemas-microsoft-com:vml" Requires="v">
                  <p:oleObj name="Equation" r:id="rId9" imgW="2108160" imgH="457200" progId="Equation.DSMT4">
                    <p:embed/>
                  </p:oleObj>
                </mc:Choice>
                <mc:Fallback>
                  <p:oleObj name="Equation" r:id="rId9" imgW="2108160" imgH="457200" progId="Equation.DSMT4">
                    <p:embed/>
                    <p:pic>
                      <p:nvPicPr>
                        <p:cNvPr id="19" name="Object 18">
                          <a:extLst>
                            <a:ext uri="{FF2B5EF4-FFF2-40B4-BE49-F238E27FC236}">
                              <a16:creationId xmlns:a16="http://schemas.microsoft.com/office/drawing/2014/main" id="{995C804F-2BBA-56F0-F2CF-1822119EA8A4}"/>
                            </a:ext>
                          </a:extLst>
                        </p:cNvPr>
                        <p:cNvPicPr/>
                        <p:nvPr/>
                      </p:nvPicPr>
                      <p:blipFill>
                        <a:blip r:embed="rId10"/>
                        <a:stretch>
                          <a:fillRect/>
                        </a:stretch>
                      </p:blipFill>
                      <p:spPr>
                        <a:xfrm>
                          <a:off x="5307811" y="5685732"/>
                          <a:ext cx="3355484" cy="728363"/>
                        </a:xfrm>
                        <a:prstGeom prst="rect">
                          <a:avLst/>
                        </a:prstGeom>
                        <a:ln>
                          <a:noFill/>
                        </a:ln>
                      </p:spPr>
                    </p:pic>
                  </p:oleObj>
                </mc:Fallback>
              </mc:AlternateContent>
            </a:graphicData>
          </a:graphic>
        </p:graphicFrame>
        <p:graphicFrame>
          <p:nvGraphicFramePr>
            <p:cNvPr id="22" name="Object 21">
              <a:extLst>
                <a:ext uri="{FF2B5EF4-FFF2-40B4-BE49-F238E27FC236}">
                  <a16:creationId xmlns:a16="http://schemas.microsoft.com/office/drawing/2014/main" id="{F96F9FB9-9654-28B3-CC43-E4A8FE00FFFA}"/>
                </a:ext>
              </a:extLst>
            </p:cNvPr>
            <p:cNvGraphicFramePr>
              <a:graphicFrameLocks noChangeAspect="1"/>
            </p:cNvGraphicFramePr>
            <p:nvPr>
              <p:extLst>
                <p:ext uri="{D42A27DB-BD31-4B8C-83A1-F6EECF244321}">
                  <p14:modId xmlns:p14="http://schemas.microsoft.com/office/powerpoint/2010/main" val="2452031191"/>
                </p:ext>
              </p:extLst>
            </p:nvPr>
          </p:nvGraphicFramePr>
          <p:xfrm>
            <a:off x="5307811" y="4273093"/>
            <a:ext cx="2426866" cy="614879"/>
          </p:xfrm>
          <a:graphic>
            <a:graphicData uri="http://schemas.openxmlformats.org/presentationml/2006/ole">
              <mc:AlternateContent xmlns:mc="http://schemas.openxmlformats.org/markup-compatibility/2006">
                <mc:Choice xmlns:v="urn:schemas-microsoft-com:vml" Requires="v">
                  <p:oleObj name="Equation" r:id="rId11" imgW="1803240" imgH="457200" progId="Equation.DSMT4">
                    <p:embed/>
                  </p:oleObj>
                </mc:Choice>
                <mc:Fallback>
                  <p:oleObj name="Equation" r:id="rId11" imgW="1803240" imgH="457200" progId="Equation.DSMT4">
                    <p:embed/>
                    <p:pic>
                      <p:nvPicPr>
                        <p:cNvPr id="22" name="Object 21">
                          <a:extLst>
                            <a:ext uri="{FF2B5EF4-FFF2-40B4-BE49-F238E27FC236}">
                              <a16:creationId xmlns:a16="http://schemas.microsoft.com/office/drawing/2014/main" id="{F96F9FB9-9654-28B3-CC43-E4A8FE00FFFA}"/>
                            </a:ext>
                          </a:extLst>
                        </p:cNvPr>
                        <p:cNvPicPr/>
                        <p:nvPr/>
                      </p:nvPicPr>
                      <p:blipFill>
                        <a:blip r:embed="rId12"/>
                        <a:stretch>
                          <a:fillRect/>
                        </a:stretch>
                      </p:blipFill>
                      <p:spPr>
                        <a:xfrm>
                          <a:off x="5307811" y="4273093"/>
                          <a:ext cx="2426866" cy="614879"/>
                        </a:xfrm>
                        <a:prstGeom prst="rect">
                          <a:avLst/>
                        </a:prstGeom>
                      </p:spPr>
                    </p:pic>
                  </p:oleObj>
                </mc:Fallback>
              </mc:AlternateContent>
            </a:graphicData>
          </a:graphic>
        </p:graphicFrame>
      </p:grpSp>
      <p:sp>
        <p:nvSpPr>
          <p:cNvPr id="23" name="TextBox 22">
            <a:extLst>
              <a:ext uri="{FF2B5EF4-FFF2-40B4-BE49-F238E27FC236}">
                <a16:creationId xmlns:a16="http://schemas.microsoft.com/office/drawing/2014/main" id="{94DCC887-651E-AF3A-0B84-8C0A3BEE9A59}"/>
              </a:ext>
            </a:extLst>
          </p:cNvPr>
          <p:cNvSpPr txBox="1"/>
          <p:nvPr/>
        </p:nvSpPr>
        <p:spPr>
          <a:xfrm>
            <a:off x="6489294" y="954834"/>
            <a:ext cx="5086756" cy="461665"/>
          </a:xfrm>
          <a:prstGeom prst="rect">
            <a:avLst/>
          </a:prstGeom>
          <a:noFill/>
        </p:spPr>
        <p:txBody>
          <a:bodyPr wrap="square" rtlCol="0">
            <a:spAutoFit/>
          </a:bodyPr>
          <a:lstStyle/>
          <a:p>
            <a:pPr marL="342900" indent="-342900" algn="r" rtl="1">
              <a:buFont typeface="Arial" panose="020B0604020202020204" pitchFamily="34" charset="0"/>
              <a:buChar char="•"/>
            </a:pPr>
            <a:r>
              <a:rPr lang="fa-IR" sz="2400" dirty="0">
                <a:solidFill>
                  <a:schemeClr val="tx2">
                    <a:lumMod val="75000"/>
                    <a:lumOff val="25000"/>
                  </a:schemeClr>
                </a:solidFill>
                <a:cs typeface="B Nazanin" panose="00000400000000000000" pitchFamily="2" charset="-78"/>
              </a:rPr>
              <a:t>گسیل خود به خودی</a:t>
            </a:r>
            <a:r>
              <a:rPr lang="en-US" sz="2400" dirty="0">
                <a:solidFill>
                  <a:schemeClr val="tx2">
                    <a:lumMod val="75000"/>
                    <a:lumOff val="25000"/>
                  </a:schemeClr>
                </a:solidFill>
                <a:cs typeface="B Nazanin" panose="00000400000000000000" pitchFamily="2" charset="-78"/>
              </a:rPr>
              <a:t> </a:t>
            </a:r>
            <a:r>
              <a:rPr lang="fa-IR" sz="2400" dirty="0">
                <a:solidFill>
                  <a:schemeClr val="tx2">
                    <a:lumMod val="75000"/>
                    <a:lumOff val="25000"/>
                  </a:schemeClr>
                </a:solidFill>
                <a:cs typeface="B Nazanin" panose="00000400000000000000" pitchFamily="2" charset="-78"/>
              </a:rPr>
              <a:t> در رهیافت کاملا کوانتومی</a:t>
            </a:r>
            <a:endParaRPr lang="en-US" sz="2400" dirty="0">
              <a:solidFill>
                <a:schemeClr val="tx2">
                  <a:lumMod val="75000"/>
                  <a:lumOff val="25000"/>
                </a:schemeClr>
              </a:solidFill>
              <a:cs typeface="B Nazanin" panose="00000400000000000000" pitchFamily="2" charset="-78"/>
            </a:endParaRPr>
          </a:p>
        </p:txBody>
      </p:sp>
    </p:spTree>
    <p:extLst>
      <p:ext uri="{BB962C8B-B14F-4D97-AF65-F5344CB8AC3E}">
        <p14:creationId xmlns:p14="http://schemas.microsoft.com/office/powerpoint/2010/main" val="254283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1078</TotalTime>
  <Words>1221</Words>
  <Application>Microsoft Office PowerPoint</Application>
  <PresentationFormat>Widescreen</PresentationFormat>
  <Paragraphs>120</Paragraphs>
  <Slides>20</Slides>
  <Notes>1</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6" baseType="lpstr">
      <vt:lpstr>Amazon Ember</vt:lpstr>
      <vt:lpstr>Aptos</vt:lpstr>
      <vt:lpstr>Aptos Display</vt:lpstr>
      <vt:lpstr>Arial</vt:lpstr>
      <vt:lpstr>B Nazanin</vt:lpstr>
      <vt:lpstr>Cambria</vt:lpstr>
      <vt:lpstr>Cambria Math</vt:lpstr>
      <vt:lpstr>Courier New</vt:lpstr>
      <vt:lpstr>g_d0_f1</vt:lpstr>
      <vt:lpstr>g_d0_f2</vt:lpstr>
      <vt:lpstr>g_d0_f3</vt:lpstr>
      <vt:lpstr>g_d0_f4</vt:lpstr>
      <vt:lpstr>Roboto</vt:lpstr>
      <vt:lpstr>Times</vt:lpstr>
      <vt:lpstr>Office Theme</vt:lpstr>
      <vt:lpstr>Equation</vt:lpstr>
      <vt:lpstr>PowerPoint Presentation</vt:lpstr>
      <vt:lpstr>PowerPoint Presentation</vt:lpstr>
      <vt:lpstr>فهرست مطالب</vt:lpstr>
      <vt:lpstr>PowerPoint Presentation</vt:lpstr>
      <vt:lpstr>چرا به اپتیک کوانتومی نیاز داریم؟</vt:lpstr>
      <vt:lpstr>اهمیت اپتیک کوانتومی </vt:lpstr>
      <vt:lpstr>PowerPoint Presentation</vt:lpstr>
      <vt:lpstr>PowerPoint Presentation</vt:lpstr>
      <vt:lpstr>آشکارسازی پوشش های ناپدید کننده</vt:lpstr>
      <vt:lpstr>حالت های کوانتومی</vt:lpstr>
      <vt:lpstr>حالت های همدوس </vt:lpstr>
      <vt:lpstr>حالت های چلانده </vt:lpstr>
      <vt:lpstr>PowerPoint Presentation</vt:lpstr>
      <vt:lpstr>PowerPoint Presentation</vt:lpstr>
      <vt:lpstr>تداخل سنج ماخ زندر</vt:lpstr>
      <vt:lpstr>اثر Hong–Ou–Mandel</vt:lpstr>
      <vt:lpstr>تداخل‌سنج گرانشی LIGO</vt:lpstr>
      <vt:lpstr>تصویر برداری شبحی تبهگن </vt:lpstr>
      <vt:lpstr>پاک‌کننده کوانتومی</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Ehsan amooghorban</dc:creator>
  <cp:lastModifiedBy>Ehsan amooghorban</cp:lastModifiedBy>
  <cp:revision>15</cp:revision>
  <dcterms:created xsi:type="dcterms:W3CDTF">2025-09-13T12:20:29Z</dcterms:created>
  <dcterms:modified xsi:type="dcterms:W3CDTF">2025-09-15T20:44:29Z</dcterms:modified>
</cp:coreProperties>
</file>