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10">
  <p:sldMasterIdLst>
    <p:sldMasterId id="2147483658" r:id="rId1"/>
  </p:sldMasterIdLst>
  <p:notesMasterIdLst>
    <p:notesMasterId r:id="rId37"/>
  </p:notesMasterIdLst>
  <p:sldIdLst>
    <p:sldId id="344" r:id="rId2"/>
    <p:sldId id="256" r:id="rId3"/>
    <p:sldId id="287" r:id="rId4"/>
    <p:sldId id="257" r:id="rId5"/>
    <p:sldId id="259" r:id="rId6"/>
    <p:sldId id="261" r:id="rId7"/>
    <p:sldId id="297" r:id="rId8"/>
    <p:sldId id="346" r:id="rId9"/>
    <p:sldId id="347" r:id="rId10"/>
    <p:sldId id="348" r:id="rId11"/>
    <p:sldId id="349" r:id="rId12"/>
    <p:sldId id="350" r:id="rId13"/>
    <p:sldId id="352" r:id="rId14"/>
    <p:sldId id="353" r:id="rId15"/>
    <p:sldId id="354" r:id="rId16"/>
    <p:sldId id="355" r:id="rId17"/>
    <p:sldId id="356" r:id="rId18"/>
    <p:sldId id="357" r:id="rId19"/>
    <p:sldId id="358" r:id="rId20"/>
    <p:sldId id="359" r:id="rId21"/>
    <p:sldId id="400" r:id="rId22"/>
    <p:sldId id="360" r:id="rId23"/>
    <p:sldId id="401" r:id="rId24"/>
    <p:sldId id="402" r:id="rId25"/>
    <p:sldId id="403" r:id="rId26"/>
    <p:sldId id="404" r:id="rId27"/>
    <p:sldId id="405" r:id="rId28"/>
    <p:sldId id="406" r:id="rId29"/>
    <p:sldId id="407" r:id="rId30"/>
    <p:sldId id="408" r:id="rId31"/>
    <p:sldId id="412" r:id="rId32"/>
    <p:sldId id="413" r:id="rId33"/>
    <p:sldId id="414" r:id="rId34"/>
    <p:sldId id="417" r:id="rId35"/>
    <p:sldId id="278" r:id="rId36"/>
  </p:sldIdLst>
  <p:sldSz cx="9144000" cy="5143500" type="screen16x9"/>
  <p:notesSz cx="6858000" cy="9144000"/>
  <p:embeddedFontLst>
    <p:embeddedFont>
      <p:font typeface="B Lotus" panose="00000400000000000000" pitchFamily="2" charset="-78"/>
      <p:regular r:id="rId38"/>
      <p:bold r:id="rId39"/>
    </p:embeddedFont>
    <p:embeddedFont>
      <p:font typeface="B Titr" panose="00000700000000000000" pitchFamily="2" charset="-78"/>
      <p:bold r:id="rId40"/>
    </p:embeddedFont>
    <p:embeddedFont>
      <p:font typeface="B Zar" panose="00000400000000000000" pitchFamily="2" charset="-78"/>
      <p:regular r:id="rId41"/>
      <p:bold r:id="rId42"/>
    </p:embeddedFont>
    <p:embeddedFont>
      <p:font typeface="Barlow" panose="00000500000000000000" pitchFamily="2" charset="0"/>
      <p:regular r:id="rId43"/>
      <p:bold r:id="rId44"/>
      <p:italic r:id="rId45"/>
      <p:boldItalic r:id="rId46"/>
    </p:embeddedFont>
    <p:embeddedFont>
      <p:font typeface="Barlow Light" panose="00000400000000000000" pitchFamily="2" charset="0"/>
      <p:regular r:id="rId47"/>
      <p:bold r:id="rId48"/>
      <p:italic r:id="rId49"/>
      <p:boldItalic r:id="rId50"/>
    </p:embeddedFont>
    <p:embeddedFont>
      <p:font typeface="Cambria Math" panose="02040503050406030204" pitchFamily="18" charset="0"/>
      <p:regular r:id="rId51"/>
    </p:embeddedFont>
    <p:embeddedFont>
      <p:font typeface="IRANSans" panose="020B0604020202020204" charset="-78"/>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F70FBAB-B429-41A1-BA0F-E93838C45786}">
          <p14:sldIdLst>
            <p14:sldId id="344"/>
            <p14:sldId id="256"/>
            <p14:sldId id="287"/>
            <p14:sldId id="257"/>
            <p14:sldId id="259"/>
            <p14:sldId id="261"/>
            <p14:sldId id="297"/>
            <p14:sldId id="346"/>
            <p14:sldId id="347"/>
            <p14:sldId id="348"/>
            <p14:sldId id="349"/>
            <p14:sldId id="350"/>
            <p14:sldId id="352"/>
            <p14:sldId id="353"/>
            <p14:sldId id="354"/>
            <p14:sldId id="355"/>
            <p14:sldId id="356"/>
            <p14:sldId id="357"/>
            <p14:sldId id="358"/>
            <p14:sldId id="359"/>
            <p14:sldId id="400"/>
            <p14:sldId id="360"/>
            <p14:sldId id="401"/>
            <p14:sldId id="402"/>
            <p14:sldId id="403"/>
            <p14:sldId id="404"/>
            <p14:sldId id="405"/>
            <p14:sldId id="406"/>
            <p14:sldId id="407"/>
            <p14:sldId id="408"/>
            <p14:sldId id="412"/>
            <p14:sldId id="413"/>
            <p14:sldId id="414"/>
            <p14:sldId id="417"/>
            <p14:sldId id="278"/>
          </p14:sldIdLst>
        </p14:section>
      </p14:sectionLst>
    </p:ext>
    <p:ext uri="{EFAFB233-063F-42B5-8137-9DF3F51BA10A}">
      <p15:sldGuideLst xmlns:p15="http://schemas.microsoft.com/office/powerpoint/2012/main">
        <p15:guide id="1" orient="horz" pos="20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00B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9F868B-50CB-4E10-AAE9-DC8EE9C3A74B}">
  <a:tblStyle styleId="{AD9F868B-50CB-4E10-AAE9-DC8EE9C3A7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41" autoAdjust="0"/>
  </p:normalViewPr>
  <p:slideViewPr>
    <p:cSldViewPr>
      <p:cViewPr varScale="1">
        <p:scale>
          <a:sx n="99" d="100"/>
          <a:sy n="99" d="100"/>
        </p:scale>
        <p:origin x="902" y="58"/>
      </p:cViewPr>
      <p:guideLst>
        <p:guide orient="horz" pos="202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21916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rashasite.ir</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01" dirty="0"/>
          </a:p>
        </p:txBody>
      </p:sp>
    </p:spTree>
    <p:extLst>
      <p:ext uri="{BB962C8B-B14F-4D97-AF65-F5344CB8AC3E}">
        <p14:creationId xmlns:p14="http://schemas.microsoft.com/office/powerpoint/2010/main" val="277760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2"/>
        <p:cNvGrpSpPr/>
        <p:nvPr/>
      </p:nvGrpSpPr>
      <p:grpSpPr>
        <a:xfrm>
          <a:off x="0" y="0"/>
          <a:ext cx="0" cy="0"/>
          <a:chOff x="0" y="0"/>
          <a:chExt cx="0" cy="0"/>
        </a:xfrm>
      </p:grpSpPr>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userDrawn="1">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5.emf"/><Relationship Id="rId1" Type="http://schemas.openxmlformats.org/officeDocument/2006/relationships/slideLayout" Target="../slideLayouts/slideLayout3.xml"/><Relationship Id="rId5" Type="http://schemas.openxmlformats.org/officeDocument/2006/relationships/image" Target="../media/image116.png"/><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7.emf"/><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 Id="rId5" Type="http://schemas.openxmlformats.org/officeDocument/2006/relationships/image" Target="../media/image126.png"/><Relationship Id="rId4" Type="http://schemas.openxmlformats.org/officeDocument/2006/relationships/image" Target="../media/image125.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EB9813-72F3-093F-D518-3D8C11549ED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4745" y="303848"/>
            <a:ext cx="4334510" cy="4535805"/>
          </a:xfrm>
          <a:prstGeom prst="rect">
            <a:avLst/>
          </a:prstGeom>
          <a:noFill/>
        </p:spPr>
      </p:pic>
    </p:spTree>
    <p:extLst>
      <p:ext uri="{BB962C8B-B14F-4D97-AF65-F5344CB8AC3E}">
        <p14:creationId xmlns:p14="http://schemas.microsoft.com/office/powerpoint/2010/main" val="201169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A079F5-7C95-9698-BFDC-550A98C424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sp>
        <p:nvSpPr>
          <p:cNvPr id="4" name="TextBox 3">
            <a:extLst>
              <a:ext uri="{FF2B5EF4-FFF2-40B4-BE49-F238E27FC236}">
                <a16:creationId xmlns:a16="http://schemas.microsoft.com/office/drawing/2014/main" id="{E8821C8C-4186-F8F9-EC91-12591816FA91}"/>
              </a:ext>
            </a:extLst>
          </p:cNvPr>
          <p:cNvSpPr txBox="1"/>
          <p:nvPr/>
        </p:nvSpPr>
        <p:spPr>
          <a:xfrm>
            <a:off x="2267744" y="123478"/>
            <a:ext cx="5535226" cy="523220"/>
          </a:xfrm>
          <a:prstGeom prst="rect">
            <a:avLst/>
          </a:prstGeom>
          <a:noFill/>
        </p:spPr>
        <p:txBody>
          <a:bodyPr wrap="square">
            <a:spAutoFit/>
          </a:bodyPr>
          <a:lstStyle/>
          <a:p>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تابع هدف و معیار ارزیابی شبکه عصبی</a:t>
            </a:r>
            <a:endParaRPr lang="en-001" sz="2800" b="1" dirty="0">
              <a:solidFill>
                <a:srgbClr val="00206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C061C91-6802-93C6-A1F7-8A9BDEF85FF9}"/>
                  </a:ext>
                </a:extLst>
              </p:cNvPr>
              <p:cNvSpPr txBox="1"/>
              <p:nvPr/>
            </p:nvSpPr>
            <p:spPr>
              <a:xfrm>
                <a:off x="467544" y="1095940"/>
                <a:ext cx="7839482" cy="2048381"/>
              </a:xfrm>
              <a:prstGeom prst="rect">
                <a:avLst/>
              </a:prstGeom>
              <a:noFill/>
            </p:spPr>
            <p:txBody>
              <a:bodyPr wrap="square">
                <a:spAutoFit/>
              </a:bodyPr>
              <a:lstStyle/>
              <a:p>
                <a:pPr marL="2540" algn="just" rtl="1">
                  <a:lnSpc>
                    <a:spcPct val="107000"/>
                  </a:lnSpc>
                  <a:spcAft>
                    <a:spcPts val="800"/>
                  </a:spcAft>
                </a:pPr>
                <a:r>
                  <a:rPr lang="fa-IR" sz="2000" dirty="0">
                    <a:effectLst/>
                    <a:latin typeface="Times New Roman" panose="02020603050405020304" pitchFamily="18" charset="0"/>
                    <a:ea typeface="Calibri" panose="020F0502020204030204" pitchFamily="34" charset="0"/>
                    <a:cs typeface="B Zar" panose="00000400000000000000" pitchFamily="2" charset="-78"/>
                  </a:rPr>
                  <a:t>به‌ منظور ارزیابی کیفیت برازش شبکه عصبی مصنوعی، از میانگین مربعات خطا به‌ عنوان تابع هدف استفاده شده است. این معیار، میزان انحراف خروجی تولید شده توسط شبکه عصبی از مقدار واقعی سیستم را اندازه ‌گیری می ‌کند و به ‌صورت زیر تعریف می ‌شود</a:t>
                </a:r>
                <a:r>
                  <a:rPr lang="en-US" sz="2000" dirty="0">
                    <a:effectLst/>
                    <a:latin typeface="Times New Roman" panose="02020603050405020304" pitchFamily="18" charset="0"/>
                    <a:ea typeface="Calibri" panose="020F0502020204030204" pitchFamily="34" charset="0"/>
                    <a:cs typeface="B Zar" panose="00000400000000000000" pitchFamily="2" charset="-78"/>
                  </a:rPr>
                  <a:t>:</a:t>
                </a: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Low" rtl="0"/>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B Zar" panose="00000400000000000000" pitchFamily="2" charset="-78"/>
                        </a:rPr>
                        <m:t>𝑀𝑆𝐸</m:t>
                      </m:r>
                      <m:r>
                        <a:rPr lang="en-US" sz="2000" i="1">
                          <a:effectLst/>
                          <a:latin typeface="Cambria Math" panose="02040503050406030204" pitchFamily="18" charset="0"/>
                          <a:ea typeface="Calibri" panose="020F0502020204030204" pitchFamily="34" charset="0"/>
                          <a:cs typeface="B Zar" panose="00000400000000000000" pitchFamily="2" charset="-78"/>
                        </a:rPr>
                        <m:t>=</m:t>
                      </m:r>
                      <m:f>
                        <m:fPr>
                          <m:ctrlPr>
                            <a:rPr lang="en-001" sz="2000" i="1">
                              <a:effectLst/>
                              <a:latin typeface="Cambria Math" panose="02040503050406030204" pitchFamily="18" charset="0"/>
                              <a:cs typeface="B Zar" panose="00000400000000000000" pitchFamily="2" charset="-78"/>
                            </a:rPr>
                          </m:ctrlPr>
                        </m:fPr>
                        <m:num>
                          <m:r>
                            <a:rPr lang="en-US" sz="2000" i="1">
                              <a:effectLst/>
                              <a:latin typeface="Cambria Math" panose="02040503050406030204" pitchFamily="18" charset="0"/>
                              <a:ea typeface="Calibri" panose="020F0502020204030204" pitchFamily="34" charset="0"/>
                              <a:cs typeface="B Zar" panose="00000400000000000000" pitchFamily="2" charset="-78"/>
                            </a:rPr>
                            <m:t>1</m:t>
                          </m:r>
                        </m:num>
                        <m:den>
                          <m:r>
                            <a:rPr lang="en-US" sz="2000" i="1">
                              <a:effectLst/>
                              <a:latin typeface="Cambria Math" panose="02040503050406030204" pitchFamily="18" charset="0"/>
                              <a:ea typeface="Calibri" panose="020F0502020204030204" pitchFamily="34" charset="0"/>
                              <a:cs typeface="B Zar" panose="00000400000000000000" pitchFamily="2" charset="-78"/>
                            </a:rPr>
                            <m:t>𝑁</m:t>
                          </m:r>
                        </m:den>
                      </m:f>
                      <m:nary>
                        <m:naryPr>
                          <m:chr m:val="∑"/>
                          <m:limLoc m:val="undOvr"/>
                          <m:ctrlPr>
                            <a:rPr lang="en-001" sz="2000" i="1">
                              <a:effectLst/>
                              <a:latin typeface="Cambria Math" panose="02040503050406030204" pitchFamily="18" charset="0"/>
                              <a:cs typeface="B Zar" panose="00000400000000000000" pitchFamily="2" charset="-78"/>
                            </a:rPr>
                          </m:ctrlPr>
                        </m:naryPr>
                        <m:sub>
                          <m:r>
                            <a:rPr lang="en-US" sz="2000" i="1">
                              <a:effectLst/>
                              <a:latin typeface="Cambria Math" panose="02040503050406030204" pitchFamily="18" charset="0"/>
                              <a:ea typeface="Calibri" panose="020F0502020204030204" pitchFamily="34" charset="0"/>
                              <a:cs typeface="B Zar" panose="00000400000000000000" pitchFamily="2" charset="-78"/>
                            </a:rPr>
                            <m:t>𝑖</m:t>
                          </m:r>
                          <m:r>
                            <a:rPr lang="en-US" sz="2000" i="1">
                              <a:effectLst/>
                              <a:latin typeface="Cambria Math" panose="02040503050406030204" pitchFamily="18" charset="0"/>
                              <a:ea typeface="Calibri" panose="020F0502020204030204" pitchFamily="34" charset="0"/>
                              <a:cs typeface="B Zar" panose="00000400000000000000" pitchFamily="2" charset="-78"/>
                            </a:rPr>
                            <m:t>=</m:t>
                          </m:r>
                          <m:r>
                            <a:rPr lang="en-US" sz="2000" i="1">
                              <a:effectLst/>
                              <a:latin typeface="Cambria Math" panose="02040503050406030204" pitchFamily="18" charset="0"/>
                              <a:ea typeface="Calibri" panose="020F0502020204030204" pitchFamily="34" charset="0"/>
                              <a:cs typeface="B Zar" panose="00000400000000000000" pitchFamily="2" charset="-78"/>
                            </a:rPr>
                            <m:t>1</m:t>
                          </m:r>
                        </m:sub>
                        <m:sup>
                          <m:r>
                            <a:rPr lang="en-US" sz="2000" i="1">
                              <a:effectLst/>
                              <a:latin typeface="Cambria Math" panose="02040503050406030204" pitchFamily="18" charset="0"/>
                              <a:ea typeface="Calibri" panose="020F0502020204030204" pitchFamily="34" charset="0"/>
                              <a:cs typeface="B Zar" panose="00000400000000000000" pitchFamily="2" charset="-78"/>
                            </a:rPr>
                            <m:t>𝑁</m:t>
                          </m:r>
                        </m:sup>
                        <m:e>
                          <m:r>
                            <a:rPr lang="en-US" sz="2000" i="1">
                              <a:effectLst/>
                              <a:latin typeface="Cambria Math" panose="02040503050406030204" pitchFamily="18" charset="0"/>
                              <a:ea typeface="Calibri" panose="020F0502020204030204" pitchFamily="34" charset="0"/>
                              <a:cs typeface="B Zar" panose="00000400000000000000" pitchFamily="2" charset="-78"/>
                            </a:rPr>
                            <m:t>(</m:t>
                          </m:r>
                          <m:sSub>
                            <m:sSubPr>
                              <m:ctrlPr>
                                <a:rPr lang="en-001"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Calibri" panose="020F0502020204030204" pitchFamily="34" charset="0"/>
                                  <a:cs typeface="B Zar" panose="00000400000000000000" pitchFamily="2" charset="-78"/>
                                </a:rPr>
                                <m:t>𝑦</m:t>
                              </m:r>
                            </m:e>
                            <m:sub>
                              <m:r>
                                <a:rPr lang="en-US" sz="2000" i="1">
                                  <a:effectLst/>
                                  <a:latin typeface="Cambria Math" panose="02040503050406030204" pitchFamily="18" charset="0"/>
                                  <a:ea typeface="Calibri" panose="020F0502020204030204" pitchFamily="34" charset="0"/>
                                  <a:cs typeface="B Zar" panose="00000400000000000000" pitchFamily="2" charset="-78"/>
                                </a:rPr>
                                <m:t>𝑖</m:t>
                              </m:r>
                            </m:sub>
                          </m:sSub>
                        </m:e>
                      </m:nary>
                      <m:r>
                        <a:rPr lang="en-US" sz="2000" i="1">
                          <a:effectLst/>
                          <a:latin typeface="Cambria Math" panose="02040503050406030204" pitchFamily="18" charset="0"/>
                          <a:ea typeface="Calibri" panose="020F0502020204030204" pitchFamily="34" charset="0"/>
                          <a:cs typeface="B Zar" panose="00000400000000000000" pitchFamily="2" charset="-78"/>
                        </a:rPr>
                        <m:t>−</m:t>
                      </m:r>
                      <m:sSub>
                        <m:sSubPr>
                          <m:ctrlPr>
                            <a:rPr lang="en-001" sz="2000" i="1">
                              <a:effectLst/>
                              <a:latin typeface="Cambria Math" panose="02040503050406030204" pitchFamily="18" charset="0"/>
                              <a:cs typeface="B Zar" panose="00000400000000000000" pitchFamily="2" charset="-78"/>
                            </a:rPr>
                          </m:ctrlPr>
                        </m:sSubPr>
                        <m:e>
                          <m:acc>
                            <m:accPr>
                              <m:chr m:val="̂"/>
                              <m:ctrlPr>
                                <a:rPr lang="en-001" sz="2000" i="1">
                                  <a:effectLst/>
                                  <a:latin typeface="Cambria Math" panose="02040503050406030204" pitchFamily="18" charset="0"/>
                                  <a:cs typeface="B Zar" panose="00000400000000000000" pitchFamily="2" charset="-78"/>
                                </a:rPr>
                              </m:ctrlPr>
                            </m:accPr>
                            <m:e>
                              <m:r>
                                <a:rPr lang="en-US" sz="2000" i="1">
                                  <a:effectLst/>
                                  <a:latin typeface="Cambria Math" panose="02040503050406030204" pitchFamily="18" charset="0"/>
                                  <a:ea typeface="Calibri" panose="020F0502020204030204" pitchFamily="34" charset="0"/>
                                  <a:cs typeface="B Zar" panose="00000400000000000000" pitchFamily="2" charset="-78"/>
                                </a:rPr>
                                <m:t>𝑦</m:t>
                              </m:r>
                            </m:e>
                          </m:acc>
                        </m:e>
                        <m:sub>
                          <m:r>
                            <a:rPr lang="en-US" sz="2000" i="1">
                              <a:effectLst/>
                              <a:latin typeface="Cambria Math" panose="02040503050406030204" pitchFamily="18" charset="0"/>
                              <a:ea typeface="Calibri" panose="020F0502020204030204" pitchFamily="34" charset="0"/>
                              <a:cs typeface="B Zar" panose="00000400000000000000" pitchFamily="2" charset="-78"/>
                            </a:rPr>
                            <m:t>𝑖</m:t>
                          </m:r>
                        </m:sub>
                      </m:sSub>
                      <m:r>
                        <a:rPr lang="en-US" sz="2000" i="1">
                          <a:effectLst/>
                          <a:latin typeface="Cambria Math" panose="02040503050406030204" pitchFamily="18" charset="0"/>
                          <a:ea typeface="Calibri" panose="020F0502020204030204" pitchFamily="34" charset="0"/>
                          <a:cs typeface="B Zar" panose="00000400000000000000" pitchFamily="2" charset="-78"/>
                        </a:rPr>
                        <m:t>)</m:t>
                      </m:r>
                    </m:oMath>
                  </m:oMathPara>
                </a14:m>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6" name="TextBox 5">
                <a:extLst>
                  <a:ext uri="{FF2B5EF4-FFF2-40B4-BE49-F238E27FC236}">
                    <a16:creationId xmlns:a16="http://schemas.microsoft.com/office/drawing/2014/main" id="{CC061C91-6802-93C6-A1F7-8A9BDEF85FF9}"/>
                  </a:ext>
                </a:extLst>
              </p:cNvPr>
              <p:cNvSpPr txBox="1">
                <a:spLocks noRot="1" noChangeAspect="1" noMove="1" noResize="1" noEditPoints="1" noAdjustHandles="1" noChangeArrowheads="1" noChangeShapeType="1" noTextEdit="1"/>
              </p:cNvSpPr>
              <p:nvPr/>
            </p:nvSpPr>
            <p:spPr>
              <a:xfrm>
                <a:off x="467544" y="1095940"/>
                <a:ext cx="7839482" cy="2048381"/>
              </a:xfrm>
              <a:prstGeom prst="rect">
                <a:avLst/>
              </a:prstGeom>
              <a:blipFill>
                <a:blip r:embed="rId2"/>
                <a:stretch>
                  <a:fillRect l="-1400" t="-893" r="-778"/>
                </a:stretch>
              </a:blipFill>
            </p:spPr>
            <p:txBody>
              <a:bodyPr/>
              <a:lstStyle/>
              <a:p>
                <a:r>
                  <a:rPr lang="en-001">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8E9C3D7-F654-194B-A8C2-C2F46578732D}"/>
                  </a:ext>
                </a:extLst>
              </p:cNvPr>
              <p:cNvSpPr txBox="1"/>
              <p:nvPr/>
            </p:nvSpPr>
            <p:spPr>
              <a:xfrm>
                <a:off x="323528" y="3224230"/>
                <a:ext cx="8325497" cy="707886"/>
              </a:xfrm>
              <a:prstGeom prst="rect">
                <a:avLst/>
              </a:prstGeom>
              <a:noFill/>
            </p:spPr>
            <p:txBody>
              <a:bodyPr wrap="square">
                <a:spAutoFit/>
              </a:bodyPr>
              <a:lstStyle/>
              <a:p>
                <a:pPr algn="justLow" rtl="1"/>
                <a:r>
                  <a:rPr lang="fa-IR" sz="2000" dirty="0">
                    <a:effectLst/>
                    <a:latin typeface="Times New Roman" panose="02020603050405020304" pitchFamily="18" charset="0"/>
                    <a:ea typeface="Times New Roman" panose="02020603050405020304" pitchFamily="18" charset="0"/>
                    <a:cs typeface="B Zar" panose="00000400000000000000" pitchFamily="2" charset="-78"/>
                  </a:rPr>
                  <a:t>ضریب تعیین: </a:t>
                </a:r>
                <a:r>
                  <a:rPr lang="ar-SA" sz="2000" dirty="0">
                    <a:effectLst/>
                    <a:latin typeface="Times New Roman" panose="02020603050405020304" pitchFamily="18" charset="0"/>
                    <a:ea typeface="Times New Roman" panose="02020603050405020304" pitchFamily="18" charset="0"/>
                    <a:cs typeface="B Zar" panose="00000400000000000000" pitchFamily="2" charset="-78"/>
                  </a:rPr>
                  <a:t>ضریب تعیین که با </a:t>
                </a:r>
                <a14:m>
                  <m:oMath xmlns:m="http://schemas.openxmlformats.org/officeDocument/2006/math">
                    <m:sSup>
                      <m:sSupPr>
                        <m:ctrlPr>
                          <a:rPr lang="en-001" sz="2000" i="1">
                            <a:effectLst/>
                            <a:latin typeface="Cambria Math" panose="02040503050406030204" pitchFamily="18" charset="0"/>
                            <a:ea typeface="Times New Roman" panose="02020603050405020304" pitchFamily="18" charset="0"/>
                            <a:cs typeface="B Zar" panose="00000400000000000000" pitchFamily="2" charset="-78"/>
                          </a:rPr>
                        </m:ctrlPr>
                      </m:sSupPr>
                      <m:e>
                        <m:r>
                          <a:rPr lang="en-US" sz="2000" i="1">
                            <a:effectLst/>
                            <a:latin typeface="Cambria Math" panose="02040503050406030204" pitchFamily="18" charset="0"/>
                            <a:ea typeface="Times New Roman" panose="02020603050405020304" pitchFamily="18" charset="0"/>
                            <a:cs typeface="B Zar" panose="00000400000000000000" pitchFamily="2" charset="-78"/>
                          </a:rPr>
                          <m:t>𝑅</m:t>
                        </m:r>
                      </m:e>
                      <m:sup>
                        <m:r>
                          <a:rPr lang="en-US" sz="2000" i="1">
                            <a:effectLst/>
                            <a:latin typeface="Cambria Math" panose="02040503050406030204" pitchFamily="18" charset="0"/>
                            <a:ea typeface="Times New Roman" panose="02020603050405020304" pitchFamily="18" charset="0"/>
                            <a:cs typeface="B Zar" panose="00000400000000000000" pitchFamily="2" charset="-78"/>
                          </a:rPr>
                          <m:t>2</m:t>
                        </m:r>
                      </m:sup>
                    </m:sSup>
                  </m:oMath>
                </a14:m>
                <a:r>
                  <a:rPr lang="ar-SA" sz="2000" dirty="0">
                    <a:effectLst/>
                    <a:latin typeface="Times New Roman" panose="02020603050405020304" pitchFamily="18" charset="0"/>
                    <a:ea typeface="Times New Roman" panose="02020603050405020304" pitchFamily="18" charset="0"/>
                    <a:cs typeface="B Zar" panose="00000400000000000000" pitchFamily="2" charset="-78"/>
                  </a:rPr>
                  <a:t> قدرت توضیح دهندگی مدل را نشان می‌دهد. ضریب تعیین نشان می‌دهد که چند درصد از تغییرات متغیر وابسته توسط متغیرهای مستقل توضیح داده می‌شود. </a:t>
                </a:r>
                <a:endParaRPr lang="en-001" sz="2000" dirty="0">
                  <a:effectLst/>
                  <a:latin typeface="Times New Roman" panose="02020603050405020304" pitchFamily="18" charset="0"/>
                  <a:ea typeface="Calibri" panose="020F0502020204030204" pitchFamily="34" charset="0"/>
                  <a:cs typeface="B Zar" panose="00000400000000000000" pitchFamily="2" charset="-78"/>
                </a:endParaRPr>
              </a:p>
            </p:txBody>
          </p:sp>
        </mc:Choice>
        <mc:Fallback xmlns="">
          <p:sp>
            <p:nvSpPr>
              <p:cNvPr id="8" name="TextBox 7">
                <a:extLst>
                  <a:ext uri="{FF2B5EF4-FFF2-40B4-BE49-F238E27FC236}">
                    <a16:creationId xmlns:a16="http://schemas.microsoft.com/office/drawing/2014/main" id="{C8E9C3D7-F654-194B-A8C2-C2F46578732D}"/>
                  </a:ext>
                </a:extLst>
              </p:cNvPr>
              <p:cNvSpPr txBox="1">
                <a:spLocks noRot="1" noChangeAspect="1" noMove="1" noResize="1" noEditPoints="1" noAdjustHandles="1" noChangeArrowheads="1" noChangeShapeType="1" noTextEdit="1"/>
              </p:cNvSpPr>
              <p:nvPr/>
            </p:nvSpPr>
            <p:spPr>
              <a:xfrm>
                <a:off x="323528" y="3224230"/>
                <a:ext cx="8325497" cy="707886"/>
              </a:xfrm>
              <a:prstGeom prst="rect">
                <a:avLst/>
              </a:prstGeom>
              <a:blipFill>
                <a:blip r:embed="rId3"/>
                <a:stretch>
                  <a:fillRect l="-1318" t="-2586" r="-805" b="-17241"/>
                </a:stretch>
              </a:blipFill>
            </p:spPr>
            <p:txBody>
              <a:bodyPr/>
              <a:lstStyle/>
              <a:p>
                <a:r>
                  <a:rPr lang="en-001">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D010018-07D0-728A-FC09-6787441ED95B}"/>
                  </a:ext>
                </a:extLst>
              </p:cNvPr>
              <p:cNvSpPr txBox="1"/>
              <p:nvPr/>
            </p:nvSpPr>
            <p:spPr>
              <a:xfrm>
                <a:off x="2186715" y="3947972"/>
                <a:ext cx="4599122" cy="6887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001" i="1" smtClean="0">
                              <a:solidFill>
                                <a:srgbClr val="836967"/>
                              </a:solidFill>
                              <a:latin typeface="Cambria Math" panose="02040503050406030204" pitchFamily="18" charset="0"/>
                            </a:rPr>
                          </m:ctrlPr>
                        </m:sSupPr>
                        <m:e>
                          <m:r>
                            <a:rPr lang="en-001" i="1">
                              <a:latin typeface="Cambria Math" panose="02040503050406030204" pitchFamily="18" charset="0"/>
                            </a:rPr>
                            <m:t>𝑅</m:t>
                          </m:r>
                        </m:e>
                        <m:sup>
                          <m:r>
                            <a:rPr lang="en-001" i="0">
                              <a:latin typeface="Cambria Math" panose="02040503050406030204" pitchFamily="18" charset="0"/>
                            </a:rPr>
                            <m:t>2</m:t>
                          </m:r>
                        </m:sup>
                      </m:sSup>
                      <m:r>
                        <a:rPr lang="en-001" i="0">
                          <a:latin typeface="Cambria Math" panose="02040503050406030204" pitchFamily="18" charset="0"/>
                        </a:rPr>
                        <m:t>=</m:t>
                      </m:r>
                      <m:r>
                        <a:rPr lang="en-001" i="0">
                          <a:latin typeface="Cambria Math" panose="02040503050406030204" pitchFamily="18" charset="0"/>
                        </a:rPr>
                        <m:t>1</m:t>
                      </m:r>
                      <m:r>
                        <a:rPr lang="en-001" i="0">
                          <a:latin typeface="Cambria Math" panose="02040503050406030204" pitchFamily="18" charset="0"/>
                        </a:rPr>
                        <m:t>−</m:t>
                      </m:r>
                      <m:f>
                        <m:fPr>
                          <m:ctrlPr>
                            <a:rPr lang="en-001" i="1">
                              <a:solidFill>
                                <a:srgbClr val="836967"/>
                              </a:solidFill>
                              <a:latin typeface="Cambria Math" panose="02040503050406030204" pitchFamily="18" charset="0"/>
                            </a:rPr>
                          </m:ctrlPr>
                        </m:fPr>
                        <m:num>
                          <m:nary>
                            <m:naryPr>
                              <m:chr m:val="∑"/>
                              <m:limLoc m:val="subSup"/>
                              <m:ctrlPr>
                                <a:rPr lang="en-001" i="1">
                                  <a:latin typeface="Cambria Math" panose="02040503050406030204" pitchFamily="18" charset="0"/>
                                </a:rPr>
                              </m:ctrlPr>
                            </m:naryPr>
                            <m:sub>
                              <m:r>
                                <a:rPr lang="en-001" i="1">
                                  <a:latin typeface="Cambria Math" panose="02040503050406030204" pitchFamily="18" charset="0"/>
                                </a:rPr>
                                <m:t>𝑖</m:t>
                              </m:r>
                              <m:r>
                                <a:rPr lang="en-001" i="0">
                                  <a:latin typeface="Cambria Math" panose="02040503050406030204" pitchFamily="18" charset="0"/>
                                </a:rPr>
                                <m:t>=</m:t>
                              </m:r>
                              <m:r>
                                <a:rPr lang="en-001" i="0">
                                  <a:latin typeface="Cambria Math" panose="02040503050406030204" pitchFamily="18" charset="0"/>
                                </a:rPr>
                                <m:t>1</m:t>
                              </m:r>
                            </m:sub>
                            <m:sup>
                              <m:r>
                                <a:rPr lang="en-001" i="1">
                                  <a:latin typeface="Cambria Math" panose="02040503050406030204" pitchFamily="18" charset="0"/>
                                </a:rPr>
                                <m:t>𝑛</m:t>
                              </m:r>
                            </m:sup>
                            <m:e>
                              <m:d>
                                <m:dPr>
                                  <m:endChr m:val=""/>
                                  <m:ctrlPr>
                                    <a:rPr lang="en-001" i="1">
                                      <a:latin typeface="Cambria Math" panose="02040503050406030204" pitchFamily="18" charset="0"/>
                                    </a:rPr>
                                  </m:ctrlPr>
                                </m:dPr>
                                <m:e>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𝑦</m:t>
                                      </m:r>
                                    </m:e>
                                    <m:sub>
                                      <m:r>
                                        <a:rPr lang="en-001" i="1">
                                          <a:latin typeface="Cambria Math" panose="02040503050406030204" pitchFamily="18" charset="0"/>
                                        </a:rPr>
                                        <m:t>𝑖𝑚𝑒𝑎𝑠</m:t>
                                      </m:r>
                                    </m:sub>
                                  </m:sSub>
                                  <m:r>
                                    <a:rPr lang="en-001" i="0">
                                      <a:latin typeface="Cambria Math" panose="02040503050406030204" pitchFamily="18" charset="0"/>
                                    </a:rPr>
                                    <m:t>−</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𝑦</m:t>
                                      </m:r>
                                    </m:e>
                                    <m:sub>
                                      <m:r>
                                        <a:rPr lang="en-001" i="1">
                                          <a:latin typeface="Cambria Math" panose="02040503050406030204" pitchFamily="18" charset="0"/>
                                        </a:rPr>
                                        <m:t>𝑖𝑝𝑟𝑒𝑑</m:t>
                                      </m:r>
                                    </m:sub>
                                  </m:sSub>
                                  <m:r>
                                    <a:rPr lang="fa-IR" b="0" i="1" smtClean="0">
                                      <a:latin typeface="Cambria Math" panose="02040503050406030204" pitchFamily="18" charset="0"/>
                                    </a:rPr>
                                    <m:t>)</m:t>
                                  </m:r>
                                  <m:sSup>
                                    <m:sSupPr>
                                      <m:ctrlPr>
                                        <a:rPr lang="en-001" i="1">
                                          <a:solidFill>
                                            <a:srgbClr val="836967"/>
                                          </a:solidFill>
                                          <a:latin typeface="Cambria Math" panose="02040503050406030204" pitchFamily="18" charset="0"/>
                                        </a:rPr>
                                      </m:ctrlPr>
                                    </m:sSupPr>
                                    <m:e/>
                                    <m:sup>
                                      <m:r>
                                        <a:rPr lang="en-001" i="0">
                                          <a:latin typeface="Cambria Math" panose="02040503050406030204" pitchFamily="18" charset="0"/>
                                        </a:rPr>
                                        <m:t>2</m:t>
                                      </m:r>
                                    </m:sup>
                                  </m:sSup>
                                </m:e>
                              </m:d>
                            </m:e>
                          </m:nary>
                        </m:num>
                        <m:den>
                          <m:nary>
                            <m:naryPr>
                              <m:chr m:val="∑"/>
                              <m:limLoc m:val="subSup"/>
                              <m:ctrlPr>
                                <a:rPr lang="en-001" i="1">
                                  <a:latin typeface="Cambria Math" panose="02040503050406030204" pitchFamily="18" charset="0"/>
                                </a:rPr>
                              </m:ctrlPr>
                            </m:naryPr>
                            <m:sub>
                              <m:r>
                                <a:rPr lang="en-001" i="1">
                                  <a:latin typeface="Cambria Math" panose="02040503050406030204" pitchFamily="18" charset="0"/>
                                </a:rPr>
                                <m:t>𝑖</m:t>
                              </m:r>
                              <m:r>
                                <a:rPr lang="en-001" i="0">
                                  <a:latin typeface="Cambria Math" panose="02040503050406030204" pitchFamily="18" charset="0"/>
                                </a:rPr>
                                <m:t>=</m:t>
                              </m:r>
                              <m:r>
                                <a:rPr lang="en-001" i="0">
                                  <a:latin typeface="Cambria Math" panose="02040503050406030204" pitchFamily="18" charset="0"/>
                                </a:rPr>
                                <m:t>1</m:t>
                              </m:r>
                            </m:sub>
                            <m:sup>
                              <m:r>
                                <a:rPr lang="en-001" i="1">
                                  <a:latin typeface="Cambria Math" panose="02040503050406030204" pitchFamily="18" charset="0"/>
                                </a:rPr>
                                <m:t>𝑛</m:t>
                              </m:r>
                            </m:sup>
                            <m:e>
                              <m:d>
                                <m:dPr>
                                  <m:endChr m:val=""/>
                                  <m:ctrlPr>
                                    <a:rPr lang="en-001" i="1">
                                      <a:latin typeface="Cambria Math" panose="02040503050406030204" pitchFamily="18" charset="0"/>
                                    </a:rPr>
                                  </m:ctrlPr>
                                </m:dPr>
                                <m:e>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𝑦</m:t>
                                      </m:r>
                                    </m:e>
                                    <m:sub>
                                      <m:r>
                                        <a:rPr lang="en-001" i="1">
                                          <a:latin typeface="Cambria Math" panose="02040503050406030204" pitchFamily="18" charset="0"/>
                                        </a:rPr>
                                        <m:t>𝑖𝑚𝑒𝑎𝑠</m:t>
                                      </m:r>
                                    </m:sub>
                                  </m:sSub>
                                  <m:r>
                                    <a:rPr lang="en-001" i="0">
                                      <a:latin typeface="Cambria Math" panose="02040503050406030204" pitchFamily="18" charset="0"/>
                                    </a:rPr>
                                    <m:t>−</m:t>
                                  </m:r>
                                  <m:acc>
                                    <m:accPr>
                                      <m:chr m:val="̄"/>
                                      <m:ctrlPr>
                                        <a:rPr lang="en-001" i="1">
                                          <a:solidFill>
                                            <a:srgbClr val="836967"/>
                                          </a:solidFill>
                                          <a:latin typeface="Cambria Math" panose="02040503050406030204" pitchFamily="18" charset="0"/>
                                        </a:rPr>
                                      </m:ctrlPr>
                                    </m:accPr>
                                    <m:e>
                                      <m:r>
                                        <a:rPr lang="en-001" i="1">
                                          <a:latin typeface="Cambria Math" panose="02040503050406030204" pitchFamily="18" charset="0"/>
                                        </a:rPr>
                                        <m:t>𝑦</m:t>
                                      </m:r>
                                    </m:e>
                                  </m:acc>
                                  <m:sSup>
                                    <m:sSupPr>
                                      <m:ctrlPr>
                                        <a:rPr lang="en-001" i="1">
                                          <a:solidFill>
                                            <a:srgbClr val="836967"/>
                                          </a:solidFill>
                                          <a:latin typeface="Cambria Math" panose="02040503050406030204" pitchFamily="18" charset="0"/>
                                        </a:rPr>
                                      </m:ctrlPr>
                                    </m:sSupPr>
                                    <m:e>
                                      <m:d>
                                        <m:dPr>
                                          <m:begChr m:val=""/>
                                          <m:ctrlPr>
                                            <a:rPr lang="en-001" i="1">
                                              <a:latin typeface="Cambria Math" panose="02040503050406030204" pitchFamily="18" charset="0"/>
                                            </a:rPr>
                                          </m:ctrlPr>
                                        </m:dPr>
                                        <m:e/>
                                      </m:d>
                                    </m:e>
                                    <m:sup>
                                      <m:r>
                                        <a:rPr lang="en-001" i="0">
                                          <a:latin typeface="Cambria Math" panose="02040503050406030204" pitchFamily="18" charset="0"/>
                                        </a:rPr>
                                        <m:t>2</m:t>
                                      </m:r>
                                    </m:sup>
                                  </m:sSup>
                                </m:e>
                              </m:d>
                            </m:e>
                          </m:nary>
                        </m:den>
                      </m:f>
                    </m:oMath>
                  </m:oMathPara>
                </a14:m>
                <a:endParaRPr lang="en-001" dirty="0"/>
              </a:p>
            </p:txBody>
          </p:sp>
        </mc:Choice>
        <mc:Fallback xmlns="">
          <p:sp>
            <p:nvSpPr>
              <p:cNvPr id="10" name="TextBox 9">
                <a:extLst>
                  <a:ext uri="{FF2B5EF4-FFF2-40B4-BE49-F238E27FC236}">
                    <a16:creationId xmlns:a16="http://schemas.microsoft.com/office/drawing/2014/main" id="{3D010018-07D0-728A-FC09-6787441ED95B}"/>
                  </a:ext>
                </a:extLst>
              </p:cNvPr>
              <p:cNvSpPr txBox="1">
                <a:spLocks noRot="1" noChangeAspect="1" noMove="1" noResize="1" noEditPoints="1" noAdjustHandles="1" noChangeArrowheads="1" noChangeShapeType="1" noTextEdit="1"/>
              </p:cNvSpPr>
              <p:nvPr/>
            </p:nvSpPr>
            <p:spPr>
              <a:xfrm>
                <a:off x="2186715" y="3947972"/>
                <a:ext cx="4599122" cy="688778"/>
              </a:xfrm>
              <a:prstGeom prst="rect">
                <a:avLst/>
              </a:prstGeom>
              <a:blipFill>
                <a:blip r:embed="rId4"/>
                <a:stretch>
                  <a:fillRect/>
                </a:stretch>
              </a:blipFill>
            </p:spPr>
            <p:txBody>
              <a:bodyPr/>
              <a:lstStyle/>
              <a:p>
                <a:r>
                  <a:rPr lang="en-001">
                    <a:noFill/>
                  </a:rPr>
                  <a:t> </a:t>
                </a:r>
              </a:p>
            </p:txBody>
          </p:sp>
        </mc:Fallback>
      </mc:AlternateContent>
    </p:spTree>
    <p:extLst>
      <p:ext uri="{BB962C8B-B14F-4D97-AF65-F5344CB8AC3E}">
        <p14:creationId xmlns:p14="http://schemas.microsoft.com/office/powerpoint/2010/main" val="426106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6AABDA-3BF2-0CE9-EBE3-CFC0C0B466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sp>
        <p:nvSpPr>
          <p:cNvPr id="4" name="TextBox 3">
            <a:extLst>
              <a:ext uri="{FF2B5EF4-FFF2-40B4-BE49-F238E27FC236}">
                <a16:creationId xmlns:a16="http://schemas.microsoft.com/office/drawing/2014/main" id="{98B44EB8-89E1-5DEC-9B6F-FC2A3D13E339}"/>
              </a:ext>
            </a:extLst>
          </p:cNvPr>
          <p:cNvSpPr txBox="1"/>
          <p:nvPr/>
        </p:nvSpPr>
        <p:spPr>
          <a:xfrm>
            <a:off x="1187624" y="195486"/>
            <a:ext cx="4599122" cy="587853"/>
          </a:xfrm>
          <a:prstGeom prst="rect">
            <a:avLst/>
          </a:prstGeom>
          <a:noFill/>
        </p:spPr>
        <p:txBody>
          <a:bodyPr wrap="square">
            <a:spAutoFit/>
          </a:bodyPr>
          <a:lstStyle/>
          <a:p>
            <a:pPr marL="731520" indent="-274320" algn="just" rtl="1">
              <a:lnSpc>
                <a:spcPct val="115000"/>
              </a:lnSpc>
              <a:spcBef>
                <a:spcPts val="1200"/>
              </a:spcBef>
            </a:pPr>
            <a:r>
              <a:rPr lang="ar-SA" sz="2800" b="1" kern="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rPr>
              <a:t>الگوریتم ژنتیک</a:t>
            </a:r>
            <a:endParaRPr lang="en-001" sz="2800" b="1" kern="0" dirty="0">
              <a:solidFill>
                <a:srgbClr val="00206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8194" name="Picture 2" descr="انجام پروژه الگوریتم ژنتیک - مطلب دی ال">
            <a:extLst>
              <a:ext uri="{FF2B5EF4-FFF2-40B4-BE49-F238E27FC236}">
                <a16:creationId xmlns:a16="http://schemas.microsoft.com/office/drawing/2014/main" id="{723D11F7-7E5D-7C17-D908-912D2EB72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665523"/>
            <a:ext cx="3640056" cy="21223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396BEC-0472-A5F2-3E74-C2CAD0459F80}"/>
              </a:ext>
            </a:extLst>
          </p:cNvPr>
          <p:cNvSpPr txBox="1"/>
          <p:nvPr/>
        </p:nvSpPr>
        <p:spPr>
          <a:xfrm>
            <a:off x="226991" y="916134"/>
            <a:ext cx="8422034" cy="1900520"/>
          </a:xfrm>
          <a:prstGeom prst="rect">
            <a:avLst/>
          </a:prstGeom>
          <a:noFill/>
        </p:spPr>
        <p:txBody>
          <a:bodyPr wrap="square">
            <a:spAutoFit/>
          </a:bodyPr>
          <a:lstStyle/>
          <a:p>
            <a:pPr algn="just" rtl="1">
              <a:lnSpc>
                <a:spcPct val="150000"/>
              </a:lnSpc>
            </a:pPr>
            <a:r>
              <a:rPr lang="fa-IR" sz="2000" dirty="0">
                <a:effectLst/>
                <a:latin typeface="Times New Roman" panose="02020603050405020304" pitchFamily="18" charset="0"/>
                <a:ea typeface="SimSun" panose="02010600030101010101" pitchFamily="2" charset="-122"/>
                <a:cs typeface="B Zar" panose="00000400000000000000" pitchFamily="2" charset="-78"/>
              </a:rPr>
              <a:t>الگوریتم ژنتیک که روش بهینه ‌سازی</a:t>
            </a:r>
            <a:r>
              <a:rPr lang="fa-IR" sz="2000" dirty="0">
                <a:effectLst/>
                <a:ea typeface="SimSun" panose="02010600030101010101" pitchFamily="2" charset="-122"/>
                <a:cs typeface="Times New Roman" panose="02020603050405020304" pitchFamily="18" charset="0"/>
              </a:rPr>
              <a:t> </a:t>
            </a:r>
            <a:r>
              <a:rPr lang="fa-IR" sz="2000" dirty="0">
                <a:effectLst/>
                <a:latin typeface="Times New Roman" panose="02020603050405020304" pitchFamily="18" charset="0"/>
                <a:ea typeface="SimSun" panose="02010600030101010101" pitchFamily="2" charset="-122"/>
                <a:cs typeface="B Zar" panose="00000400000000000000" pitchFamily="2" charset="-78"/>
              </a:rPr>
              <a:t>الهام</a:t>
            </a:r>
            <a:r>
              <a:rPr lang="fa-IR" sz="2000" dirty="0">
                <a:effectLst/>
                <a:ea typeface="SimSun" panose="02010600030101010101" pitchFamily="2" charset="-122"/>
                <a:cs typeface="Times New Roman" panose="02020603050405020304" pitchFamily="18" charset="0"/>
              </a:rPr>
              <a:t> </a:t>
            </a:r>
            <a:r>
              <a:rPr lang="fa-IR" sz="2000" dirty="0">
                <a:effectLst/>
                <a:latin typeface="Times New Roman" panose="02020603050405020304" pitchFamily="18" charset="0"/>
                <a:ea typeface="SimSun" panose="02010600030101010101" pitchFamily="2" charset="-122"/>
                <a:cs typeface="B Zar" panose="00000400000000000000" pitchFamily="2" charset="-78"/>
              </a:rPr>
              <a:t>گرفته</a:t>
            </a:r>
            <a:r>
              <a:rPr lang="fa-IR" sz="2000" dirty="0">
                <a:effectLst/>
                <a:ea typeface="SimSun" panose="02010600030101010101" pitchFamily="2" charset="-122"/>
                <a:cs typeface="Times New Roman" panose="02020603050405020304" pitchFamily="18" charset="0"/>
              </a:rPr>
              <a:t> </a:t>
            </a:r>
            <a:r>
              <a:rPr lang="fa-IR" sz="2000" dirty="0">
                <a:effectLst/>
                <a:latin typeface="Times New Roman" panose="02020603050405020304" pitchFamily="18" charset="0"/>
                <a:ea typeface="SimSun" panose="02010600030101010101" pitchFamily="2" charset="-122"/>
                <a:cs typeface="B Zar" panose="00000400000000000000" pitchFamily="2" charset="-78"/>
              </a:rPr>
              <a:t>از</a:t>
            </a:r>
            <a:r>
              <a:rPr lang="fa-IR" sz="2000" dirty="0">
                <a:effectLst/>
                <a:ea typeface="SimSun" panose="02010600030101010101" pitchFamily="2" charset="-122"/>
                <a:cs typeface="Times New Roman" panose="02020603050405020304" pitchFamily="18" charset="0"/>
              </a:rPr>
              <a:t> </a:t>
            </a:r>
            <a:r>
              <a:rPr lang="fa-IR" sz="2000" dirty="0">
                <a:effectLst/>
                <a:latin typeface="Times New Roman" panose="02020603050405020304" pitchFamily="18" charset="0"/>
                <a:ea typeface="SimSun" panose="02010600030101010101" pitchFamily="2" charset="-122"/>
                <a:cs typeface="B Zar" panose="00000400000000000000" pitchFamily="2" charset="-78"/>
              </a:rPr>
              <a:t>طبیعت</a:t>
            </a:r>
            <a:r>
              <a:rPr lang="fa-IR" sz="2000" dirty="0">
                <a:effectLst/>
                <a:ea typeface="SimSun" panose="02010600030101010101" pitchFamily="2" charset="-122"/>
                <a:cs typeface="Times New Roman" panose="02020603050405020304" pitchFamily="18" charset="0"/>
              </a:rPr>
              <a:t> </a:t>
            </a:r>
            <a:r>
              <a:rPr lang="fa-IR" sz="2000" dirty="0">
                <a:effectLst/>
                <a:latin typeface="Times New Roman" panose="02020603050405020304" pitchFamily="18" charset="0"/>
                <a:ea typeface="SimSun" panose="02010600030101010101" pitchFamily="2" charset="-122"/>
                <a:cs typeface="B Zar" panose="00000400000000000000" pitchFamily="2" charset="-78"/>
              </a:rPr>
              <a:t>جاندار(موجودات زنده)</a:t>
            </a:r>
            <a:r>
              <a:rPr lang="fa-IR" sz="2000" dirty="0">
                <a:effectLst/>
                <a:ea typeface="SimSun" panose="02010600030101010101" pitchFamily="2" charset="-122"/>
                <a:cs typeface="Times New Roman" panose="02020603050405020304" pitchFamily="18" charset="0"/>
              </a:rPr>
              <a:t> </a:t>
            </a:r>
            <a:r>
              <a:rPr lang="fa-IR" sz="2000" dirty="0">
                <a:effectLst/>
                <a:latin typeface="Times New Roman" panose="02020603050405020304" pitchFamily="18" charset="0"/>
                <a:ea typeface="SimSun" panose="02010600030101010101" pitchFamily="2" charset="-122"/>
                <a:cs typeface="B Zar" panose="00000400000000000000" pitchFamily="2" charset="-78"/>
              </a:rPr>
              <a:t>است</a:t>
            </a:r>
            <a:r>
              <a:rPr lang="fa-IR" sz="2000" dirty="0">
                <a:effectLst/>
                <a:ea typeface="SimSun" panose="02010600030101010101" pitchFamily="2" charset="-122"/>
                <a:cs typeface="Times New Roman" panose="02020603050405020304" pitchFamily="18" charset="0"/>
              </a:rPr>
              <a:t> </a:t>
            </a:r>
            <a:r>
              <a:rPr lang="fa-IR" sz="2000" dirty="0">
                <a:effectLst/>
                <a:latin typeface="Times New Roman" panose="02020603050405020304" pitchFamily="18" charset="0"/>
                <a:ea typeface="SimSun" panose="02010600030101010101" pitchFamily="2" charset="-122"/>
                <a:cs typeface="B Zar" panose="00000400000000000000" pitchFamily="2" charset="-78"/>
              </a:rPr>
              <a:t>که</a:t>
            </a:r>
            <a:r>
              <a:rPr lang="fa-IR" sz="2000" dirty="0">
                <a:effectLst/>
                <a:ea typeface="SimSun" panose="02010600030101010101" pitchFamily="2" charset="-122"/>
                <a:cs typeface="Times New Roman" panose="02020603050405020304" pitchFamily="18" charset="0"/>
              </a:rPr>
              <a:t> </a:t>
            </a:r>
            <a:r>
              <a:rPr lang="fa-IR" sz="2000" dirty="0" err="1">
                <a:effectLst/>
                <a:latin typeface="Times New Roman" panose="02020603050405020304" pitchFamily="18" charset="0"/>
                <a:ea typeface="SimSun" panose="02010600030101010101" pitchFamily="2" charset="-122"/>
                <a:cs typeface="B Zar" panose="00000400000000000000" pitchFamily="2" charset="-78"/>
              </a:rPr>
              <a:t>می‌توان</a:t>
            </a:r>
            <a:r>
              <a:rPr lang="fa-IR" sz="2000" dirty="0">
                <a:effectLst/>
                <a:ea typeface="SimSun" panose="02010600030101010101" pitchFamily="2" charset="-122"/>
                <a:cs typeface="Times New Roman" panose="02020603050405020304" pitchFamily="18" charset="0"/>
              </a:rPr>
              <a:t> </a:t>
            </a:r>
            <a:r>
              <a:rPr lang="fa-IR" sz="2000" dirty="0">
                <a:effectLst/>
                <a:latin typeface="Times New Roman" panose="02020603050405020304" pitchFamily="18" charset="0"/>
                <a:ea typeface="SimSun" panose="02010600030101010101" pitchFamily="2" charset="-122"/>
                <a:cs typeface="B Zar" panose="00000400000000000000" pitchFamily="2" charset="-78"/>
              </a:rPr>
              <a:t>در</a:t>
            </a:r>
            <a:r>
              <a:rPr lang="fa-IR" sz="2000" dirty="0">
                <a:latin typeface="Times New Roman" panose="02020603050405020304" pitchFamily="18" charset="0"/>
                <a:ea typeface="SimSun" panose="02010600030101010101" pitchFamily="2" charset="-122"/>
                <a:cs typeface="Times New Roman" panose="02020603050405020304" pitchFamily="18" charset="0"/>
              </a:rPr>
              <a:t> </a:t>
            </a:r>
            <a:r>
              <a:rPr lang="fa-IR" sz="2000" dirty="0">
                <a:effectLst/>
                <a:latin typeface="Times New Roman" panose="02020603050405020304" pitchFamily="18" charset="0"/>
                <a:ea typeface="SimSun" panose="02010600030101010101" pitchFamily="2" charset="-122"/>
                <a:cs typeface="B Zar" panose="00000400000000000000" pitchFamily="2" charset="-78"/>
              </a:rPr>
              <a:t>طبقه ‌بندی ‌ها، از آن به عنوان یک روش عددی، جستجوی مستقیم و تصادفی یاد کرد. این الگوریتم، </a:t>
            </a:r>
            <a:r>
              <a:rPr lang="fa-IR" sz="2000" dirty="0" err="1">
                <a:effectLst/>
                <a:latin typeface="Times New Roman" panose="02020603050405020304" pitchFamily="18" charset="0"/>
                <a:ea typeface="SimSun" panose="02010600030101010101" pitchFamily="2" charset="-122"/>
                <a:cs typeface="B Zar" panose="00000400000000000000" pitchFamily="2" charset="-78"/>
              </a:rPr>
              <a:t>الگوریتمی</a:t>
            </a:r>
            <a:r>
              <a:rPr lang="fa-IR" sz="2000" dirty="0">
                <a:effectLst/>
                <a:latin typeface="Times New Roman" panose="02020603050405020304" pitchFamily="18" charset="0"/>
                <a:ea typeface="SimSun" panose="02010600030101010101" pitchFamily="2" charset="-122"/>
                <a:cs typeface="B Zar" panose="00000400000000000000" pitchFamily="2" charset="-78"/>
              </a:rPr>
              <a:t> مبتنی بر تکرار است و اصول اولیۀ آن همانطور که پیشتر اشاره شد از علم ژنتیک اقتباس گردیده است و با تقلید از تعدادی از فرآیندهای مشاهده شده در تکامل طبیعی اختراع شده است.</a:t>
            </a:r>
            <a:endParaRPr lang="en-001" sz="2000" dirty="0"/>
          </a:p>
        </p:txBody>
      </p:sp>
    </p:spTree>
    <p:extLst>
      <p:ext uri="{BB962C8B-B14F-4D97-AF65-F5344CB8AC3E}">
        <p14:creationId xmlns:p14="http://schemas.microsoft.com/office/powerpoint/2010/main" val="236765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C1CBA7-BEAA-E5CD-17D8-752533E751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pic>
        <p:nvPicPr>
          <p:cNvPr id="3" name="Picture 2">
            <a:extLst>
              <a:ext uri="{FF2B5EF4-FFF2-40B4-BE49-F238E27FC236}">
                <a16:creationId xmlns:a16="http://schemas.microsoft.com/office/drawing/2014/main" id="{D407BA8D-0CF6-2279-BDBE-C159905D6E00}"/>
              </a:ext>
            </a:extLst>
          </p:cNvPr>
          <p:cNvPicPr>
            <a:picLocks noChangeAspect="1"/>
          </p:cNvPicPr>
          <p:nvPr/>
        </p:nvPicPr>
        <p:blipFill>
          <a:blip r:embed="rId2"/>
          <a:stretch>
            <a:fillRect/>
          </a:stretch>
        </p:blipFill>
        <p:spPr>
          <a:xfrm>
            <a:off x="1187624" y="650304"/>
            <a:ext cx="6358234" cy="4369717"/>
          </a:xfrm>
          <a:prstGeom prst="rect">
            <a:avLst/>
          </a:prstGeom>
        </p:spPr>
      </p:pic>
      <p:sp>
        <p:nvSpPr>
          <p:cNvPr id="5" name="TextBox 4">
            <a:extLst>
              <a:ext uri="{FF2B5EF4-FFF2-40B4-BE49-F238E27FC236}">
                <a16:creationId xmlns:a16="http://schemas.microsoft.com/office/drawing/2014/main" id="{7351F1C4-C915-A898-C491-477C43162153}"/>
              </a:ext>
            </a:extLst>
          </p:cNvPr>
          <p:cNvSpPr txBox="1"/>
          <p:nvPr/>
        </p:nvSpPr>
        <p:spPr>
          <a:xfrm>
            <a:off x="1691680" y="-25069"/>
            <a:ext cx="4599122" cy="587853"/>
          </a:xfrm>
          <a:prstGeom prst="rect">
            <a:avLst/>
          </a:prstGeom>
          <a:noFill/>
        </p:spPr>
        <p:txBody>
          <a:bodyPr wrap="square">
            <a:spAutoFit/>
          </a:bodyPr>
          <a:lstStyle/>
          <a:p>
            <a:pPr marL="457200" indent="-274320" algn="r" rtl="1">
              <a:lnSpc>
                <a:spcPct val="115000"/>
              </a:lnSpc>
              <a:spcBef>
                <a:spcPts val="1200"/>
              </a:spcBef>
            </a:pPr>
            <a:r>
              <a:rPr lang="fa-IR" sz="2800" b="1" kern="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rPr>
              <a:t>مراحل الگوریتم ژنتیک</a:t>
            </a:r>
            <a:endParaRPr lang="en-001" sz="2800" b="1" kern="0" dirty="0">
              <a:solidFill>
                <a:srgbClr val="00206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66552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9C6BD5-1D59-1C75-F637-914C9654E1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sp>
        <p:nvSpPr>
          <p:cNvPr id="4" name="TextBox 3">
            <a:extLst>
              <a:ext uri="{FF2B5EF4-FFF2-40B4-BE49-F238E27FC236}">
                <a16:creationId xmlns:a16="http://schemas.microsoft.com/office/drawing/2014/main" id="{45069797-06E9-A7E1-3D47-CA3E8DE5D2AE}"/>
              </a:ext>
            </a:extLst>
          </p:cNvPr>
          <p:cNvSpPr txBox="1"/>
          <p:nvPr/>
        </p:nvSpPr>
        <p:spPr>
          <a:xfrm>
            <a:off x="1115616" y="46577"/>
            <a:ext cx="6768752" cy="523220"/>
          </a:xfrm>
          <a:prstGeom prst="rect">
            <a:avLst/>
          </a:prstGeom>
          <a:noFill/>
        </p:spPr>
        <p:txBody>
          <a:bodyPr wrap="square">
            <a:spAutoFit/>
          </a:bodyPr>
          <a:lstStyle/>
          <a:p>
            <a:r>
              <a:rPr lang="en-001" sz="1400" dirty="0">
                <a:effectLst/>
                <a:latin typeface="B Zar" panose="00000400000000000000" pitchFamily="2" charset="-78"/>
                <a:ea typeface="Calibri" panose="020F0502020204030204" pitchFamily="34" charset="0"/>
              </a:rPr>
              <a:t> </a:t>
            </a:r>
            <a:r>
              <a:rPr lang="ar-SA" sz="2800" b="1" dirty="0">
                <a:solidFill>
                  <a:srgbClr val="002060"/>
                </a:solidFill>
                <a:effectLst/>
                <a:latin typeface="B Zar" panose="00000400000000000000" pitchFamily="2" charset="-78"/>
                <a:ea typeface="Calibri" panose="020F0502020204030204" pitchFamily="34" charset="0"/>
                <a:cs typeface="B Zar" panose="00000400000000000000" pitchFamily="2" charset="-78"/>
              </a:rPr>
              <a:t>نقاط قوت شبکه عصبی ترکیب با الگوریتم</a:t>
            </a:r>
            <a:r>
              <a:rPr lang="ar-SA" sz="2800" b="1"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rPr>
              <a:t>‌</a:t>
            </a:r>
            <a:r>
              <a:rPr lang="ar-SA"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های ژنتیک</a:t>
            </a:r>
            <a:endParaRPr lang="en-001" sz="2800" b="1" dirty="0">
              <a:solidFill>
                <a:srgbClr val="002060"/>
              </a:solidFill>
              <a:cs typeface="B Zar" panose="00000400000000000000" pitchFamily="2" charset="-78"/>
            </a:endParaRPr>
          </a:p>
        </p:txBody>
      </p:sp>
      <p:sp>
        <p:nvSpPr>
          <p:cNvPr id="6" name="Rectangle 2">
            <a:extLst>
              <a:ext uri="{FF2B5EF4-FFF2-40B4-BE49-F238E27FC236}">
                <a16:creationId xmlns:a16="http://schemas.microsoft.com/office/drawing/2014/main" id="{714E4D00-9B42-2499-1E0C-C774B7E1B6E8}"/>
              </a:ext>
            </a:extLst>
          </p:cNvPr>
          <p:cNvSpPr>
            <a:spLocks noChangeArrowheads="1"/>
          </p:cNvSpPr>
          <p:nvPr/>
        </p:nvSpPr>
        <p:spPr bwMode="auto">
          <a:xfrm>
            <a:off x="251520" y="987574"/>
            <a:ext cx="877668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1"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شبکه‌های عصبی مصنوعی ابزارهای قدرتمند برای تقریب توابع غیرخطی و فاقد فرم تحلیلی هستند، اما فرآیند آموزش آن‌ها به‌شدت به روش بهینه‌سازی وابسته است</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a:t>
            </a:r>
            <a:r>
              <a:rPr kumimoji="0" lang="fa-IR"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endParaRPr kumimoji="0" lang="en-US"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endParaRPr>
          </a:p>
          <a:p>
            <a:pPr marR="0" lvl="0" algn="just" defTabSz="914400" rtl="1" eaLnBrk="0" fontAlgn="base" latinLnBrk="0" hangingPunct="0">
              <a:lnSpc>
                <a:spcPct val="100000"/>
              </a:lnSpc>
              <a:spcBef>
                <a:spcPct val="0"/>
              </a:spcBef>
              <a:spcAft>
                <a:spcPct val="0"/>
              </a:spcAft>
              <a:buClrTx/>
              <a:buSzTx/>
              <a:tabLst/>
            </a:pPr>
            <a:endParaRPr lang="en-001" altLang="en-001" sz="2000" dirty="0">
              <a:solidFill>
                <a:srgbClr val="1C1C1C"/>
              </a:solidFill>
              <a:latin typeface="Arial" panose="020B0604020202020204" pitchFamily="34" charset="0"/>
              <a:cs typeface="B Zar" panose="00000400000000000000" pitchFamily="2" charset="-78"/>
            </a:endParaRPr>
          </a:p>
          <a:p>
            <a:pPr marL="285750" lvl="0" indent="-285750" algn="just" rtl="1" eaLnBrk="0" fontAlgn="base" hangingPunct="0">
              <a:spcBef>
                <a:spcPct val="0"/>
              </a:spcBef>
              <a:spcAft>
                <a:spcPct val="0"/>
              </a:spcAft>
              <a:buClrTx/>
              <a:buFont typeface="Wingdings" panose="05000000000000000000" pitchFamily="2" charset="2"/>
              <a:buChar char="v"/>
            </a:pPr>
            <a:r>
              <a:rPr lang="ar-SA" altLang="en-001" sz="2000" dirty="0">
                <a:solidFill>
                  <a:srgbClr val="1C1C1C"/>
                </a:solidFill>
                <a:latin typeface="Arial" panose="020B0604020202020204" pitchFamily="34" charset="0"/>
                <a:cs typeface="B Zar" panose="00000400000000000000" pitchFamily="2" charset="-78"/>
              </a:rPr>
              <a:t>روش‌های متداول گرادیان</a:t>
            </a:r>
            <a:r>
              <a:rPr lang="en-US" altLang="en-001" sz="2000" dirty="0">
                <a:solidFill>
                  <a:srgbClr val="1C1C1C"/>
                </a:solidFill>
                <a:latin typeface="Arial" panose="020B0604020202020204" pitchFamily="34" charset="0"/>
                <a:cs typeface="B Zar" panose="00000400000000000000" pitchFamily="2" charset="-78"/>
              </a:rPr>
              <a:t> </a:t>
            </a:r>
            <a:r>
              <a:rPr lang="ar-SA" altLang="en-001" sz="2000" dirty="0">
                <a:solidFill>
                  <a:srgbClr val="1C1C1C"/>
                </a:solidFill>
                <a:latin typeface="Arial" panose="020B0604020202020204" pitchFamily="34" charset="0"/>
                <a:cs typeface="B Zar" panose="00000400000000000000" pitchFamily="2" charset="-78"/>
              </a:rPr>
              <a:t>‌محور با محدودیت‌هایی نظیر حساسیت به مقادیر اولیه، همگرایی به کمینه‌های محلی و نیاز به مشتق‌پذیری تابع هدف مواجه‌اند، به‌ویژه در مسائل معکوس و بدوضعیت</a:t>
            </a:r>
            <a:r>
              <a:rPr lang="en-001" altLang="en-001" sz="2000" dirty="0">
                <a:solidFill>
                  <a:srgbClr val="1C1C1C"/>
                </a:solidFill>
                <a:latin typeface="Arial" panose="020B0604020202020204" pitchFamily="34" charset="0"/>
                <a:cs typeface="B Zar" panose="00000400000000000000" pitchFamily="2" charset="-78"/>
              </a:rPr>
              <a:t>.</a:t>
            </a:r>
            <a:endParaRPr lang="fa-IR" altLang="en-001" sz="2000" dirty="0">
              <a:solidFill>
                <a:srgbClr val="1C1C1C"/>
              </a:solidFill>
              <a:latin typeface="Arial" panose="020B0604020202020204" pitchFamily="34" charset="0"/>
              <a:cs typeface="B Zar" panose="00000400000000000000" pitchFamily="2" charset="-78"/>
            </a:endParaRPr>
          </a:p>
          <a:p>
            <a:pPr lvl="0" algn="just" rtl="1" eaLnBrk="0" fontAlgn="base" hangingPunct="0">
              <a:spcBef>
                <a:spcPct val="0"/>
              </a:spcBef>
              <a:spcAft>
                <a:spcPct val="0"/>
              </a:spcAft>
              <a:buClrTx/>
            </a:pPr>
            <a:endParaRPr lang="en-001" altLang="en-001" sz="2000" dirty="0">
              <a:solidFill>
                <a:srgbClr val="1C1C1C"/>
              </a:solidFill>
              <a:latin typeface="Arial" panose="020B0604020202020204" pitchFamily="34" charset="0"/>
              <a:cs typeface="B Zar" panose="00000400000000000000" pitchFamily="2" charset="-78"/>
            </a:endParaRPr>
          </a:p>
          <a:p>
            <a:pPr marL="285750" lvl="0" indent="-285750" algn="just" rtl="1" eaLnBrk="0" fontAlgn="base" hangingPunct="0">
              <a:spcBef>
                <a:spcPct val="0"/>
              </a:spcBef>
              <a:spcAft>
                <a:spcPct val="0"/>
              </a:spcAft>
              <a:buClrTx/>
              <a:buFont typeface="Wingdings" panose="05000000000000000000" pitchFamily="2" charset="2"/>
              <a:buChar char="v"/>
            </a:pPr>
            <a:r>
              <a:rPr lang="ar-SA" altLang="en-001" sz="2000" dirty="0">
                <a:solidFill>
                  <a:srgbClr val="1C1C1C"/>
                </a:solidFill>
                <a:latin typeface="Arial" panose="020B0604020202020204" pitchFamily="34" charset="0"/>
                <a:cs typeface="B Zar" panose="00000400000000000000" pitchFamily="2" charset="-78"/>
              </a:rPr>
              <a:t>الگوریتم ژنتیک به‌عنوان یک روش بهینه‌سازی مستقل از گرادیان، امکان جستجوی سراسری و پایدار در فضای پارامترها را فراهم می‌کند</a:t>
            </a:r>
            <a:r>
              <a:rPr lang="en-001" altLang="en-001" sz="2000" dirty="0">
                <a:solidFill>
                  <a:srgbClr val="1C1C1C"/>
                </a:solidFill>
                <a:latin typeface="Arial" panose="020B0604020202020204" pitchFamily="34" charset="0"/>
                <a:cs typeface="B Zar" panose="00000400000000000000" pitchFamily="2" charset="-78"/>
              </a:rPr>
              <a:t>.</a:t>
            </a:r>
            <a:endParaRPr lang="fa-IR" altLang="en-001" sz="2000" dirty="0">
              <a:solidFill>
                <a:srgbClr val="1C1C1C"/>
              </a:solidFill>
              <a:latin typeface="Arial" panose="020B0604020202020204" pitchFamily="34" charset="0"/>
              <a:cs typeface="B Zar" panose="00000400000000000000" pitchFamily="2" charset="-78"/>
            </a:endParaRPr>
          </a:p>
          <a:p>
            <a:pPr marR="0" lvl="0" algn="just" defTabSz="914400" rtl="1" eaLnBrk="0" fontAlgn="base" latinLnBrk="0" hangingPunct="0">
              <a:lnSpc>
                <a:spcPct val="100000"/>
              </a:lnSpc>
              <a:spcBef>
                <a:spcPct val="0"/>
              </a:spcBef>
              <a:spcAft>
                <a:spcPct val="0"/>
              </a:spcAft>
              <a:buClrTx/>
              <a:buSzTx/>
              <a:tabLst/>
            </a:pPr>
            <a:endPar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endParaRPr>
          </a:p>
          <a:p>
            <a:pPr marL="285750" marR="0" lvl="0" indent="-285750" algn="just" defTabSz="914400" rtl="1"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این رویکرد با کاهش بایاس پارامتری و افزایش پایداری، برای مسائل فیزیکی پیچیده مانند استخراج توابع توزیع پارتونی بسیار مناسب است</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a:t>
            </a:r>
          </a:p>
        </p:txBody>
      </p:sp>
    </p:spTree>
    <p:extLst>
      <p:ext uri="{BB962C8B-B14F-4D97-AF65-F5344CB8AC3E}">
        <p14:creationId xmlns:p14="http://schemas.microsoft.com/office/powerpoint/2010/main" val="380288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D1AE5D-6F4F-CA2E-CD49-9516BB1CE5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sp>
        <p:nvSpPr>
          <p:cNvPr id="4" name="TextBox 3">
            <a:extLst>
              <a:ext uri="{FF2B5EF4-FFF2-40B4-BE49-F238E27FC236}">
                <a16:creationId xmlns:a16="http://schemas.microsoft.com/office/drawing/2014/main" id="{8CD765A3-E810-F80A-E60F-0E885D132239}"/>
              </a:ext>
            </a:extLst>
          </p:cNvPr>
          <p:cNvSpPr txBox="1"/>
          <p:nvPr/>
        </p:nvSpPr>
        <p:spPr>
          <a:xfrm>
            <a:off x="1547664" y="82248"/>
            <a:ext cx="7893449" cy="523220"/>
          </a:xfrm>
          <a:prstGeom prst="rect">
            <a:avLst/>
          </a:prstGeom>
          <a:noFill/>
        </p:spPr>
        <p:txBody>
          <a:bodyPr wrap="square">
            <a:spAutoFit/>
          </a:bodyPr>
          <a:lstStyle/>
          <a:p>
            <a:r>
              <a:rPr lang="ar-DZ" sz="2800" b="1" dirty="0">
                <a:solidFill>
                  <a:srgbClr val="002060"/>
                </a:solidFill>
                <a:cs typeface="B Zar" panose="00000400000000000000" pitchFamily="2" charset="-78"/>
              </a:rPr>
              <a:t>پراکندگی ناکشسان ژرف و توابع توزیع پارتونی</a:t>
            </a:r>
            <a:endParaRPr lang="en-001" sz="2800" b="1" dirty="0">
              <a:solidFill>
                <a:srgbClr val="002060"/>
              </a:solidFill>
              <a:cs typeface="B Zar" panose="00000400000000000000" pitchFamily="2" charset="-78"/>
            </a:endParaRP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CE20B40C-BD1E-9E87-8FCE-5C6B59460398}"/>
                  </a:ext>
                </a:extLst>
              </p:cNvPr>
              <p:cNvSpPr>
                <a:spLocks noChangeArrowheads="1"/>
              </p:cNvSpPr>
              <p:nvPr/>
            </p:nvSpPr>
            <p:spPr bwMode="auto">
              <a:xfrm>
                <a:off x="0" y="921195"/>
                <a:ext cx="8784976" cy="40071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rtl="1" eaLnBrk="0" fontAlgn="base" hangingPunct="0">
                  <a:lnSpc>
                    <a:spcPct val="150000"/>
                  </a:lnSpc>
                  <a:spcBef>
                    <a:spcPct val="0"/>
                  </a:spcBef>
                  <a:spcAft>
                    <a:spcPct val="0"/>
                  </a:spcAft>
                  <a:buClrTx/>
                </a:pP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در پراکندگی ناکشسان ژرف</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و برخوردهای سخت پروتون–پروتون (و پروتون–پادپروتون)، فرآیند پراکندگی توسط ساختار پارتونی هادرون‌ها کنترل می‌شود</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a:t>
                </a:r>
                <a:r>
                  <a:rPr kumimoji="0" lang="fa-IR" altLang="en-001" sz="2000" b="0" i="0" u="none" strike="noStrike" cap="none" normalizeH="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توابع توزیع پارتونی، توزیع کسر تکانه حمل‌شده توسط کوارک‌ها و گلئون‌ها درون نوکلئون را توصیف می‌کنند و ورودی اساسی محاسبات</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en-001" altLang="en-001" sz="1800" b="0" i="0" u="none" strike="noStrike" cap="none" normalizeH="0" baseline="0" dirty="0">
                    <a:ln>
                      <a:noFill/>
                    </a:ln>
                    <a:solidFill>
                      <a:srgbClr val="1C1C1C"/>
                    </a:solidFill>
                    <a:effectLst/>
                    <a:latin typeface="Times New Roman" panose="02020603050405020304" pitchFamily="18" charset="0"/>
                    <a:cs typeface="Times New Roman" panose="02020603050405020304" pitchFamily="18" charset="0"/>
                  </a:rPr>
                  <a:t>QCD</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هستند</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a:t>
                </a:r>
                <a:r>
                  <a:rPr kumimoji="0" lang="fa-IR"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این توابع از برازش دقیق داده‌های آزمایشگاهی شتابدهنده‌هایی نظیر</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fa-IR"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en-001" altLang="en-001" sz="1800" b="0" i="0" u="none" strike="noStrike" cap="none" normalizeH="0" baseline="0" dirty="0">
                    <a:ln>
                      <a:noFill/>
                    </a:ln>
                    <a:solidFill>
                      <a:srgbClr val="1C1C1C"/>
                    </a:solidFill>
                    <a:effectLst/>
                    <a:latin typeface="Times New Roman" panose="02020603050405020304" pitchFamily="18" charset="0"/>
                    <a:cs typeface="Times New Roman" panose="02020603050405020304" pitchFamily="18" charset="0"/>
                  </a:rPr>
                  <a:t>SLAC</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و</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en-001" altLang="en-001" sz="1800" b="0" i="0" u="none" strike="noStrike" cap="none" normalizeH="0" baseline="0" dirty="0">
                    <a:ln>
                      <a:noFill/>
                    </a:ln>
                    <a:solidFill>
                      <a:srgbClr val="1C1C1C"/>
                    </a:solidFill>
                    <a:effectLst/>
                    <a:latin typeface="Times New Roman" panose="02020603050405020304" pitchFamily="18" charset="0"/>
                    <a:cs typeface="Times New Roman" panose="02020603050405020304" pitchFamily="18" charset="0"/>
                  </a:rPr>
                  <a:t>HERA</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به‌دست آمده و برای پیش‌بینی دقیق سطح مقطع در</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en-001" altLang="en-001" sz="1800" b="0" i="0" u="none" strike="noStrike" cap="none" normalizeH="0" baseline="0" dirty="0">
                    <a:ln>
                      <a:noFill/>
                    </a:ln>
                    <a:solidFill>
                      <a:srgbClr val="1C1C1C"/>
                    </a:solidFill>
                    <a:effectLst/>
                    <a:latin typeface="Times New Roman" panose="02020603050405020304" pitchFamily="18" charset="0"/>
                    <a:cs typeface="Times New Roman" panose="02020603050405020304" pitchFamily="18" charset="0"/>
                  </a:rPr>
                  <a:t>LHC</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به‌کار می‌روند</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a:t>
                </a:r>
                <a:r>
                  <a:rPr kumimoji="0" lang="fa-IR" altLang="en-001" sz="2000" b="0" i="0" u="none" strike="noStrike" cap="none" normalizeH="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توابع ساختار</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lang="en-US" sz="1800" dirty="0">
                    <a:solidFill>
                      <a:srgbClr val="1C1C1C"/>
                    </a:solidFill>
                    <a:effectLst/>
                    <a:latin typeface="Times New Roman" panose="02020603050405020304" pitchFamily="18" charset="0"/>
                    <a:ea typeface="Times New Roman" panose="02020603050405020304" pitchFamily="18" charset="0"/>
                    <a:cs typeface="B Zar" panose="00000400000000000000" pitchFamily="2" charset="-78"/>
                  </a:rPr>
                  <a:t>F(x)</a:t>
                </a:r>
                <a:r>
                  <a:rPr lang="en-US" sz="1800" dirty="0">
                    <a:solidFill>
                      <a:srgbClr val="1C1C1C"/>
                    </a:solidFill>
                    <a:effectLst/>
                    <a:latin typeface="B Zar" panose="00000400000000000000" pitchFamily="2" charset="-78"/>
                    <a:ea typeface="Times New Roman" panose="02020603050405020304" pitchFamily="18" charset="0"/>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و توابع ساختار قطبیده</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14:m>
                  <m:oMath xmlns:m="http://schemas.openxmlformats.org/officeDocument/2006/math">
                    <m:r>
                      <a:rPr lang="en-US" sz="1800" i="1" smtClean="0">
                        <a:solidFill>
                          <a:srgbClr val="1C1C1C"/>
                        </a:solidFill>
                        <a:effectLst/>
                        <a:latin typeface="Cambria Math" panose="02040503050406030204" pitchFamily="18" charset="0"/>
                        <a:ea typeface="Times New Roman" panose="02020603050405020304" pitchFamily="18" charset="0"/>
                        <a:cs typeface="B Zar" panose="00000400000000000000" pitchFamily="2" charset="-78"/>
                      </a:rPr>
                      <m:t>𝑔</m:t>
                    </m:r>
                    <m:r>
                      <a:rPr lang="en-US" sz="1800" i="1" smtClean="0">
                        <a:solidFill>
                          <a:srgbClr val="1C1C1C"/>
                        </a:solidFill>
                        <a:effectLst/>
                        <a:latin typeface="Cambria Math" panose="02040503050406030204" pitchFamily="18" charset="0"/>
                        <a:ea typeface="Times New Roman" panose="02020603050405020304" pitchFamily="18" charset="0"/>
                        <a:cs typeface="B Zar" panose="00000400000000000000" pitchFamily="2" charset="-78"/>
                      </a:rPr>
                      <m:t>(</m:t>
                    </m:r>
                    <m:r>
                      <a:rPr lang="en-US" sz="1800" i="1" smtClean="0">
                        <a:solidFill>
                          <a:srgbClr val="1C1C1C"/>
                        </a:solidFill>
                        <a:effectLst/>
                        <a:latin typeface="Cambria Math" panose="02040503050406030204" pitchFamily="18" charset="0"/>
                        <a:ea typeface="Times New Roman" panose="02020603050405020304" pitchFamily="18" charset="0"/>
                        <a:cs typeface="B Zar" panose="00000400000000000000" pitchFamily="2" charset="-78"/>
                      </a:rPr>
                      <m:t>𝑥</m:t>
                    </m:r>
                    <m:r>
                      <a:rPr lang="en-US" sz="1800" i="1" smtClean="0">
                        <a:solidFill>
                          <a:srgbClr val="1C1C1C"/>
                        </a:solidFill>
                        <a:effectLst/>
                        <a:latin typeface="Cambria Math" panose="02040503050406030204" pitchFamily="18" charset="0"/>
                        <a:ea typeface="Times New Roman" panose="02020603050405020304" pitchFamily="18" charset="0"/>
                        <a:cs typeface="B Zar" panose="00000400000000000000" pitchFamily="2" charset="-78"/>
                      </a:rPr>
                      <m:t>)</m:t>
                    </m:r>
                  </m:oMath>
                </a14:m>
                <a:r>
                  <a:rPr lang="en-US" sz="1800" dirty="0">
                    <a:solidFill>
                      <a:srgbClr val="1C1C1C"/>
                    </a:solidFill>
                    <a:effectLst/>
                    <a:latin typeface="B Zar" panose="00000400000000000000" pitchFamily="2" charset="-78"/>
                    <a:ea typeface="Times New Roman" panose="02020603050405020304" pitchFamily="18" charset="0"/>
                  </a:rPr>
                  <a:t> </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اطلاعاتی درباره توزیع تکانه و اسپین پارتون‌ها فراهم می‌کنند</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a:t>
                </a:r>
                <a:r>
                  <a:rPr kumimoji="0" lang="fa-IR" altLang="en-001" sz="2000" b="0" i="0" u="none" strike="noStrike" cap="none" normalizeH="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وابستگی مقیاسی</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14:m>
                  <m:oMath xmlns:m="http://schemas.openxmlformats.org/officeDocument/2006/math">
                    <m:sSup>
                      <m:sSupPr>
                        <m:ctrlPr>
                          <a:rPr lang="en-001" sz="3200" i="1" smtClean="0">
                            <a:solidFill>
                              <a:srgbClr val="1C1C1C"/>
                            </a:solidFill>
                            <a:effectLst/>
                            <a:latin typeface="Cambria Math" panose="02040503050406030204" pitchFamily="18" charset="0"/>
                            <a:ea typeface="Times New Roman" panose="02020603050405020304" pitchFamily="18" charset="0"/>
                            <a:cs typeface="B Zar" panose="00000400000000000000" pitchFamily="2" charset="-78"/>
                          </a:rPr>
                        </m:ctrlPr>
                      </m:sSupPr>
                      <m:e>
                        <m:r>
                          <a:rPr lang="en-US" sz="2000" i="1">
                            <a:solidFill>
                              <a:srgbClr val="1C1C1C"/>
                            </a:solidFill>
                            <a:effectLst/>
                            <a:latin typeface="Cambria Math" panose="02040503050406030204" pitchFamily="18" charset="0"/>
                            <a:ea typeface="Times New Roman" panose="02020603050405020304" pitchFamily="18" charset="0"/>
                            <a:cs typeface="B Zar" panose="00000400000000000000" pitchFamily="2" charset="-78"/>
                          </a:rPr>
                          <m:t> </m:t>
                        </m:r>
                        <m:r>
                          <a:rPr lang="en-US" sz="2000" i="1">
                            <a:solidFill>
                              <a:srgbClr val="1C1C1C"/>
                            </a:solidFill>
                            <a:effectLst/>
                            <a:latin typeface="Cambria Math" panose="02040503050406030204" pitchFamily="18" charset="0"/>
                            <a:ea typeface="Times New Roman" panose="02020603050405020304" pitchFamily="18" charset="0"/>
                            <a:cs typeface="B Zar" panose="00000400000000000000" pitchFamily="2" charset="-78"/>
                          </a:rPr>
                          <m:t>𝑄</m:t>
                        </m:r>
                      </m:e>
                      <m:sup>
                        <m:r>
                          <a:rPr lang="en-US" sz="2000" i="1">
                            <a:solidFill>
                              <a:srgbClr val="1C1C1C"/>
                            </a:solidFill>
                            <a:effectLst/>
                            <a:latin typeface="Cambria Math" panose="02040503050406030204" pitchFamily="18" charset="0"/>
                            <a:ea typeface="Times New Roman" panose="02020603050405020304" pitchFamily="18" charset="0"/>
                            <a:cs typeface="B Zar" panose="00000400000000000000" pitchFamily="2" charset="-78"/>
                          </a:rPr>
                          <m:t>2</m:t>
                        </m:r>
                      </m:sup>
                    </m:sSup>
                    <m:r>
                      <a:rPr lang="en-US" sz="2000" i="1">
                        <a:solidFill>
                          <a:srgbClr val="1C1C1C"/>
                        </a:solidFill>
                        <a:effectLst/>
                        <a:latin typeface="Cambria Math" panose="02040503050406030204" pitchFamily="18" charset="0"/>
                        <a:ea typeface="Times New Roman" panose="02020603050405020304" pitchFamily="18" charset="0"/>
                        <a:cs typeface="B Zar" panose="00000400000000000000" pitchFamily="2" charset="-78"/>
                      </a:rPr>
                      <m:t> </m:t>
                    </m:r>
                  </m:oMath>
                </a14:m>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توابع ساختار و</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en-001" altLang="en-001" sz="1800" b="0" i="0" u="none" strike="noStrike" cap="none" normalizeH="0" baseline="0" dirty="0">
                    <a:ln>
                      <a:noFill/>
                    </a:ln>
                    <a:solidFill>
                      <a:srgbClr val="1C1C1C"/>
                    </a:solidFill>
                    <a:effectLst/>
                    <a:latin typeface="Times New Roman" panose="02020603050405020304" pitchFamily="18" charset="0"/>
                    <a:cs typeface="Times New Roman" panose="02020603050405020304" pitchFamily="18" charset="0"/>
                  </a:rPr>
                  <a:t>PDFs</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در چارچوب</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en-001" altLang="en-001" sz="1800" b="0" i="0" u="none" strike="noStrike" cap="none" normalizeH="0" baseline="0" dirty="0">
                    <a:ln>
                      <a:noFill/>
                    </a:ln>
                    <a:solidFill>
                      <a:srgbClr val="1C1C1C"/>
                    </a:solidFill>
                    <a:effectLst/>
                    <a:latin typeface="Times New Roman" panose="02020603050405020304" pitchFamily="18" charset="0"/>
                    <a:cs typeface="Times New Roman" panose="02020603050405020304" pitchFamily="18" charset="0"/>
                  </a:rPr>
                  <a:t>QCD</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با معادلات تحول</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en-001" altLang="en-001" sz="1800" b="0" i="0" u="none" strike="noStrike" cap="none" normalizeH="0" baseline="0" dirty="0">
                    <a:ln>
                      <a:noFill/>
                    </a:ln>
                    <a:solidFill>
                      <a:srgbClr val="1C1C1C"/>
                    </a:solidFill>
                    <a:effectLst/>
                    <a:latin typeface="Times New Roman" panose="02020603050405020304" pitchFamily="18" charset="0"/>
                    <a:cs typeface="Times New Roman" panose="02020603050405020304" pitchFamily="18" charset="0"/>
                  </a:rPr>
                  <a:t>DGLAP</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توصیف می‌شود</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a:t>
                </a:r>
                <a:r>
                  <a:rPr kumimoji="0" lang="fa-IR"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تحلیل و برازش کلی داده‌های</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en-001" altLang="en-001" sz="1800" b="0" i="0" u="none" strike="noStrike" cap="none" normalizeH="0" baseline="0" dirty="0">
                    <a:ln>
                      <a:noFill/>
                    </a:ln>
                    <a:solidFill>
                      <a:srgbClr val="1C1C1C"/>
                    </a:solidFill>
                    <a:effectLst/>
                    <a:latin typeface="Times New Roman" panose="02020603050405020304" pitchFamily="18" charset="0"/>
                    <a:cs typeface="Times New Roman" panose="02020603050405020304" pitchFamily="18" charset="0"/>
                  </a:rPr>
                  <a:t>DIS</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نقش کلیدی در تعیین</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en-001" altLang="en-001" sz="1800" b="0" i="0" u="none" strike="noStrike" cap="none" normalizeH="0" baseline="0" dirty="0">
                    <a:ln>
                      <a:noFill/>
                    </a:ln>
                    <a:solidFill>
                      <a:srgbClr val="1C1C1C"/>
                    </a:solidFill>
                    <a:effectLst/>
                    <a:latin typeface="Times New Roman" panose="02020603050405020304" pitchFamily="18" charset="0"/>
                    <a:cs typeface="Times New Roman" panose="02020603050405020304" pitchFamily="18" charset="0"/>
                  </a:rPr>
                  <a:t>PDFs</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 </a:t>
                </a:r>
                <a:r>
                  <a:rPr kumimoji="0" lang="ar-SA"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قطبیده و غیرقطبیده و فهم دینامیک برهم‌کنش‌های قوی دارد</a:t>
                </a:r>
                <a:r>
                  <a:rPr kumimoji="0" lang="en-001" altLang="en-001" sz="2000" b="0" i="0" u="none" strike="noStrike" cap="none" normalizeH="0" baseline="0" dirty="0">
                    <a:ln>
                      <a:noFill/>
                    </a:ln>
                    <a:solidFill>
                      <a:srgbClr val="1C1C1C"/>
                    </a:solidFill>
                    <a:effectLst/>
                    <a:latin typeface="Arial" panose="020B0604020202020204" pitchFamily="34" charset="0"/>
                    <a:cs typeface="B Zar" panose="00000400000000000000" pitchFamily="2" charset="-78"/>
                  </a:rPr>
                  <a:t>.</a:t>
                </a:r>
              </a:p>
            </p:txBody>
          </p:sp>
        </mc:Choice>
        <mc:Fallback xmlns="">
          <p:sp>
            <p:nvSpPr>
              <p:cNvPr id="5" name="Rectangle 1">
                <a:extLst>
                  <a:ext uri="{FF2B5EF4-FFF2-40B4-BE49-F238E27FC236}">
                    <a16:creationId xmlns:a16="http://schemas.microsoft.com/office/drawing/2014/main" id="{CE20B40C-BD1E-9E87-8FCE-5C6B59460398}"/>
                  </a:ext>
                </a:extLst>
              </p:cNvPr>
              <p:cNvSpPr>
                <a:spLocks noRot="1" noChangeAspect="1" noMove="1" noResize="1" noEditPoints="1" noAdjustHandles="1" noChangeArrowheads="1" noChangeShapeType="1" noTextEdit="1"/>
              </p:cNvSpPr>
              <p:nvPr/>
            </p:nvSpPr>
            <p:spPr bwMode="auto">
              <a:xfrm>
                <a:off x="0" y="921195"/>
                <a:ext cx="8784976" cy="4007187"/>
              </a:xfrm>
              <a:prstGeom prst="rect">
                <a:avLst/>
              </a:prstGeom>
              <a:blipFill>
                <a:blip r:embed="rId3"/>
                <a:stretch>
                  <a:fillRect l="-1319" r="-694" b="-274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001">
                    <a:noFill/>
                  </a:rPr>
                  <a:t> </a:t>
                </a:r>
              </a:p>
            </p:txBody>
          </p:sp>
        </mc:Fallback>
      </mc:AlternateContent>
    </p:spTree>
    <p:extLst>
      <p:ext uri="{BB962C8B-B14F-4D97-AF65-F5344CB8AC3E}">
        <p14:creationId xmlns:p14="http://schemas.microsoft.com/office/powerpoint/2010/main" val="426430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E2CBA2-0FFE-BB96-5934-B2ECCAFFB0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sp>
        <p:nvSpPr>
          <p:cNvPr id="4" name="TextBox 3">
            <a:extLst>
              <a:ext uri="{FF2B5EF4-FFF2-40B4-BE49-F238E27FC236}">
                <a16:creationId xmlns:a16="http://schemas.microsoft.com/office/drawing/2014/main" id="{C7729EB3-B059-E8D4-91A9-0B5A553BCA82}"/>
              </a:ext>
            </a:extLst>
          </p:cNvPr>
          <p:cNvSpPr txBox="1"/>
          <p:nvPr/>
        </p:nvSpPr>
        <p:spPr>
          <a:xfrm>
            <a:off x="2771800" y="123478"/>
            <a:ext cx="4599122" cy="523220"/>
          </a:xfrm>
          <a:prstGeom prst="rect">
            <a:avLst/>
          </a:prstGeom>
          <a:noFill/>
        </p:spPr>
        <p:txBody>
          <a:bodyPr wrap="square">
            <a:spAutoFit/>
          </a:bodyPr>
          <a:lstStyle/>
          <a:p>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ویژگی های </a:t>
            </a:r>
            <a:r>
              <a:rPr lang="ar-SA"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توابع توزیع پارتون</a:t>
            </a:r>
            <a:endParaRPr lang="en-001" sz="2800" b="1" dirty="0">
              <a:solidFill>
                <a:srgbClr val="002060"/>
              </a:solidFill>
            </a:endParaRPr>
          </a:p>
        </p:txBody>
      </p:sp>
      <p:sp>
        <p:nvSpPr>
          <p:cNvPr id="6" name="TextBox 5">
            <a:extLst>
              <a:ext uri="{FF2B5EF4-FFF2-40B4-BE49-F238E27FC236}">
                <a16:creationId xmlns:a16="http://schemas.microsoft.com/office/drawing/2014/main" id="{F3A20657-7EA8-CE79-D88B-5116A05D4025}"/>
              </a:ext>
            </a:extLst>
          </p:cNvPr>
          <p:cNvSpPr txBox="1"/>
          <p:nvPr/>
        </p:nvSpPr>
        <p:spPr>
          <a:xfrm>
            <a:off x="4211960" y="1059582"/>
            <a:ext cx="4599122" cy="3693319"/>
          </a:xfrm>
          <a:prstGeom prst="rect">
            <a:avLst/>
          </a:prstGeom>
          <a:noFill/>
        </p:spPr>
        <p:txBody>
          <a:bodyPr wrap="square">
            <a:spAutoFit/>
          </a:bodyPr>
          <a:lstStyle/>
          <a:p>
            <a:pPr marL="285750" indent="-285750" algn="just" rtl="1">
              <a:buFont typeface="Wingdings" panose="05000000000000000000" pitchFamily="2" charset="2"/>
              <a:buChar char="v"/>
            </a:pPr>
            <a:r>
              <a:rPr lang="ar-SA" sz="2000" b="1" dirty="0">
                <a:effectLst/>
                <a:latin typeface="Times New Roman" panose="02020603050405020304" pitchFamily="18" charset="0"/>
                <a:ea typeface="Calibri" panose="020F0502020204030204" pitchFamily="34" charset="0"/>
                <a:cs typeface="B Zar" panose="00000400000000000000" pitchFamily="2" charset="-78"/>
              </a:rPr>
              <a:t>استفاده از گستره وسیعی از داده‌های تجربی</a:t>
            </a:r>
            <a:endParaRPr lang="fa-IR" sz="2000" b="1" dirty="0">
              <a:effectLst/>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endParaRPr lang="fa-IR" sz="2000" b="1" dirty="0">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r>
              <a:rPr lang="ar-SA" sz="2000" b="1" dirty="0">
                <a:effectLst/>
                <a:latin typeface="Times New Roman" panose="02020603050405020304" pitchFamily="18" charset="0"/>
                <a:ea typeface="Calibri" panose="020F0502020204030204" pitchFamily="34" charset="0"/>
                <a:cs typeface="B Zar" panose="00000400000000000000" pitchFamily="2" charset="-78"/>
              </a:rPr>
              <a:t>فرم عمومی و کامل تابع توزیع اولیه</a:t>
            </a:r>
            <a:endParaRPr lang="fa-IR" sz="2000" b="1" dirty="0">
              <a:effectLst/>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endParaRPr lang="fa-IR" sz="2000" b="1" dirty="0">
              <a:effectLst/>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r>
              <a:rPr lang="ar-SA" sz="2000" b="1" dirty="0">
                <a:effectLst/>
                <a:latin typeface="Times New Roman" panose="02020603050405020304" pitchFamily="18" charset="0"/>
                <a:ea typeface="Calibri" panose="020F0502020204030204" pitchFamily="34" charset="0"/>
                <a:cs typeface="B Zar" panose="00000400000000000000" pitchFamily="2" charset="-78"/>
              </a:rPr>
              <a:t>تعیین عدم قطعیت</a:t>
            </a:r>
            <a:endParaRPr lang="fa-IR" sz="2000" b="1" dirty="0">
              <a:effectLst/>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endParaRPr lang="fa-IR" sz="2000" b="1" dirty="0">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r>
              <a:rPr lang="ar-SA" sz="2000" b="1" dirty="0">
                <a:effectLst/>
                <a:latin typeface="Times New Roman" panose="02020603050405020304" pitchFamily="18" charset="0"/>
                <a:ea typeface="Calibri" panose="020F0502020204030204" pitchFamily="34" charset="0"/>
                <a:cs typeface="B Zar" panose="00000400000000000000" pitchFamily="2" charset="-78"/>
              </a:rPr>
              <a:t>دقت در تعیین تابع توزیع گلوئون</a:t>
            </a:r>
            <a:endParaRPr lang="fa-IR" sz="2000" b="1" dirty="0">
              <a:effectLst/>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endParaRPr lang="fa-IR" sz="2000" b="1" dirty="0">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r>
              <a:rPr lang="ar-SA" sz="2000" b="1" dirty="0">
                <a:effectLst/>
                <a:latin typeface="Times New Roman" panose="02020603050405020304" pitchFamily="18" charset="0"/>
                <a:ea typeface="Calibri" panose="020F0502020204030204" pitchFamily="34" charset="0"/>
                <a:cs typeface="B Zar" panose="00000400000000000000" pitchFamily="2" charset="-78"/>
              </a:rPr>
              <a:t>محاسبه دقیق ثابت جفت‌شدگی قوی</a:t>
            </a:r>
            <a:endParaRPr lang="fa-IR" sz="2000" b="1" dirty="0">
              <a:effectLst/>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endParaRPr lang="fa-IR" sz="2000" b="1" dirty="0">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buFont typeface="Wingdings" panose="05000000000000000000" pitchFamily="2" charset="2"/>
              <a:buChar char="v"/>
            </a:pPr>
            <a:r>
              <a:rPr lang="ar-SA" sz="2000" b="1" dirty="0">
                <a:effectLst/>
                <a:latin typeface="Times New Roman" panose="02020603050405020304" pitchFamily="18" charset="0"/>
                <a:ea typeface="Calibri" panose="020F0502020204030204" pitchFamily="34" charset="0"/>
                <a:cs typeface="B Zar" panose="00000400000000000000" pitchFamily="2" charset="-78"/>
              </a:rPr>
              <a:t>آنالیز در بالاترین مرتبه اختلالی</a:t>
            </a:r>
            <a:endParaRPr lang="fa-IR" sz="2000" b="1" dirty="0">
              <a:latin typeface="Times New Roman" panose="02020603050405020304" pitchFamily="18" charset="0"/>
              <a:ea typeface="Calibri" panose="020F0502020204030204" pitchFamily="34" charset="0"/>
              <a:cs typeface="B Zar" panose="00000400000000000000" pitchFamily="2" charset="-78"/>
            </a:endParaRPr>
          </a:p>
          <a:p>
            <a:endParaRPr lang="en-001" dirty="0"/>
          </a:p>
        </p:txBody>
      </p:sp>
    </p:spTree>
    <p:extLst>
      <p:ext uri="{BB962C8B-B14F-4D97-AF65-F5344CB8AC3E}">
        <p14:creationId xmlns:p14="http://schemas.microsoft.com/office/powerpoint/2010/main" val="340473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B897F-6189-33F9-E66C-91F152E305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sp>
        <p:nvSpPr>
          <p:cNvPr id="4" name="TextBox 3">
            <a:extLst>
              <a:ext uri="{FF2B5EF4-FFF2-40B4-BE49-F238E27FC236}">
                <a16:creationId xmlns:a16="http://schemas.microsoft.com/office/drawing/2014/main" id="{6986B2AA-8E54-4D65-A586-DE48FC4A659B}"/>
              </a:ext>
            </a:extLst>
          </p:cNvPr>
          <p:cNvSpPr txBox="1"/>
          <p:nvPr/>
        </p:nvSpPr>
        <p:spPr>
          <a:xfrm>
            <a:off x="1331640" y="144237"/>
            <a:ext cx="5976664" cy="523220"/>
          </a:xfrm>
          <a:prstGeom prst="rect">
            <a:avLst/>
          </a:prstGeom>
          <a:noFill/>
        </p:spPr>
        <p:txBody>
          <a:bodyPr wrap="square">
            <a:spAutoFit/>
          </a:bodyPr>
          <a:lstStyle/>
          <a:p>
            <a:r>
              <a:rPr lang="ar-SA"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گروه‌های پدیده‌شناسی</a:t>
            </a:r>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 توابع توزیع </a:t>
            </a:r>
            <a:r>
              <a:rPr lang="fa-IR" sz="2800" b="1" dirty="0" err="1">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پارتونی</a:t>
            </a:r>
            <a:r>
              <a:rPr lang="ar-SA"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 </a:t>
            </a:r>
            <a:endParaRPr lang="en-001" sz="2800" b="1" dirty="0">
              <a:solidFill>
                <a:srgbClr val="002060"/>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7E4E984-9043-EF69-7004-89C81C723F34}"/>
                  </a:ext>
                </a:extLst>
              </p:cNvPr>
              <p:cNvGraphicFramePr>
                <a:graphicFrameLocks noGrp="1"/>
              </p:cNvGraphicFramePr>
              <p:nvPr>
                <p:extLst>
                  <p:ext uri="{D42A27DB-BD31-4B8C-83A1-F6EECF244321}">
                    <p14:modId xmlns:p14="http://schemas.microsoft.com/office/powerpoint/2010/main" val="1402397360"/>
                  </p:ext>
                </p:extLst>
              </p:nvPr>
            </p:nvGraphicFramePr>
            <p:xfrm>
              <a:off x="539552" y="758031"/>
              <a:ext cx="7821444" cy="4145182"/>
            </p:xfrm>
            <a:graphic>
              <a:graphicData uri="http://schemas.openxmlformats.org/drawingml/2006/table">
                <a:tbl>
                  <a:tblPr>
                    <a:tableStyleId>{5940675A-B579-460E-94D1-54222C63F5DA}</a:tableStyleId>
                  </a:tblPr>
                  <a:tblGrid>
                    <a:gridCol w="1303574">
                      <a:extLst>
                        <a:ext uri="{9D8B030D-6E8A-4147-A177-3AD203B41FA5}">
                          <a16:colId xmlns:a16="http://schemas.microsoft.com/office/drawing/2014/main" val="1844677098"/>
                        </a:ext>
                      </a:extLst>
                    </a:gridCol>
                    <a:gridCol w="1303574">
                      <a:extLst>
                        <a:ext uri="{9D8B030D-6E8A-4147-A177-3AD203B41FA5}">
                          <a16:colId xmlns:a16="http://schemas.microsoft.com/office/drawing/2014/main" val="2939910495"/>
                        </a:ext>
                      </a:extLst>
                    </a:gridCol>
                    <a:gridCol w="1303574">
                      <a:extLst>
                        <a:ext uri="{9D8B030D-6E8A-4147-A177-3AD203B41FA5}">
                          <a16:colId xmlns:a16="http://schemas.microsoft.com/office/drawing/2014/main" val="1333260454"/>
                        </a:ext>
                      </a:extLst>
                    </a:gridCol>
                    <a:gridCol w="1303574">
                      <a:extLst>
                        <a:ext uri="{9D8B030D-6E8A-4147-A177-3AD203B41FA5}">
                          <a16:colId xmlns:a16="http://schemas.microsoft.com/office/drawing/2014/main" val="1492718641"/>
                        </a:ext>
                      </a:extLst>
                    </a:gridCol>
                    <a:gridCol w="1303574">
                      <a:extLst>
                        <a:ext uri="{9D8B030D-6E8A-4147-A177-3AD203B41FA5}">
                          <a16:colId xmlns:a16="http://schemas.microsoft.com/office/drawing/2014/main" val="3549817529"/>
                        </a:ext>
                      </a:extLst>
                    </a:gridCol>
                    <a:gridCol w="1303574">
                      <a:extLst>
                        <a:ext uri="{9D8B030D-6E8A-4147-A177-3AD203B41FA5}">
                          <a16:colId xmlns:a16="http://schemas.microsoft.com/office/drawing/2014/main" val="1406428231"/>
                        </a:ext>
                      </a:extLst>
                    </a:gridCol>
                  </a:tblGrid>
                  <a:tr h="369819">
                    <a:tc>
                      <a:txBody>
                        <a:bodyPr/>
                        <a:lstStyle/>
                        <a:p>
                          <a:pPr algn="ctr" rtl="1"/>
                          <a:r>
                            <a:rPr lang="ar-DZ" sz="1200" dirty="0">
                              <a:cs typeface="B Zar" panose="00000400000000000000" pitchFamily="2" charset="-78"/>
                            </a:rPr>
                            <a:t>گروه </a:t>
                          </a:r>
                          <a:r>
                            <a:rPr lang="en-US" sz="1200" dirty="0">
                              <a:latin typeface="Times New Roman" panose="02020603050405020304" pitchFamily="18" charset="0"/>
                              <a:cs typeface="Times New Roman" panose="02020603050405020304" pitchFamily="18" charset="0"/>
                            </a:rPr>
                            <a:t>PDF</a:t>
                          </a:r>
                        </a:p>
                      </a:txBody>
                      <a:tcPr marL="38992" marR="38992" marT="19496" marB="19496" anchor="ctr"/>
                    </a:tc>
                    <a:tc>
                      <a:txBody>
                        <a:bodyPr/>
                        <a:lstStyle/>
                        <a:p>
                          <a:pPr algn="ctr"/>
                          <a:r>
                            <a:rPr lang="ar-DZ" sz="1200">
                              <a:cs typeface="B Zar" panose="00000400000000000000" pitchFamily="2" charset="-78"/>
                            </a:rPr>
                            <a:t>سال / نسخه شاخص</a:t>
                          </a:r>
                        </a:p>
                      </a:txBody>
                      <a:tcPr marL="38992" marR="38992" marT="19496" marB="19496" anchor="ctr"/>
                    </a:tc>
                    <a:tc>
                      <a:txBody>
                        <a:bodyPr/>
                        <a:lstStyle/>
                        <a:p>
                          <a:pPr algn="ctr"/>
                          <a:r>
                            <a:rPr lang="ar-DZ" sz="1200" dirty="0">
                              <a:cs typeface="B Zar" panose="00000400000000000000" pitchFamily="2" charset="-78"/>
                            </a:rPr>
                            <a:t>مقیاس اولیه</a:t>
                          </a:r>
                          <a:endParaRPr lang="en-US" sz="1200" dirty="0">
                            <a:cs typeface="B Zar" panose="00000400000000000000" pitchFamily="2" charset="-78"/>
                          </a:endParaRPr>
                        </a:p>
                      </a:txBody>
                      <a:tcPr marL="38992" marR="38992" marT="19496" marB="19496" anchor="ctr"/>
                    </a:tc>
                    <a:tc>
                      <a:txBody>
                        <a:bodyPr/>
                        <a:lstStyle/>
                        <a:p>
                          <a:pPr algn="ctr"/>
                          <a:r>
                            <a:rPr lang="ar-DZ" sz="1200">
                              <a:cs typeface="B Zar" panose="00000400000000000000" pitchFamily="2" charset="-78"/>
                            </a:rPr>
                            <a:t>رهیافت طعم سنگین</a:t>
                          </a:r>
                        </a:p>
                      </a:txBody>
                      <a:tcPr marL="38992" marR="38992" marT="19496" marB="19496" anchor="ctr"/>
                    </a:tc>
                    <a:tc>
                      <a:txBody>
                        <a:bodyPr/>
                        <a:lstStyle/>
                        <a:p>
                          <a:pPr algn="ctr"/>
                          <a:r>
                            <a:rPr lang="ar-DZ" sz="1200">
                              <a:cs typeface="B Zar" panose="00000400000000000000" pitchFamily="2" charset="-78"/>
                            </a:rPr>
                            <a:t>داده‌های اصلی</a:t>
                          </a:r>
                        </a:p>
                      </a:txBody>
                      <a:tcPr marL="38992" marR="38992" marT="19496" marB="19496" anchor="ctr"/>
                    </a:tc>
                    <a:tc>
                      <a:txBody>
                        <a:bodyPr/>
                        <a:lstStyle/>
                        <a:p>
                          <a:pPr algn="ctr"/>
                          <a:r>
                            <a:rPr lang="ar-DZ" sz="1200" dirty="0">
                              <a:cs typeface="B Zar" panose="00000400000000000000" pitchFamily="2" charset="-78"/>
                            </a:rPr>
                            <a:t>ویژگی شاخص</a:t>
                          </a:r>
                        </a:p>
                      </a:txBody>
                      <a:tcPr marL="38992" marR="38992" marT="19496" marB="19496" anchor="ctr"/>
                    </a:tc>
                    <a:extLst>
                      <a:ext uri="{0D108BD9-81ED-4DB2-BD59-A6C34878D82A}">
                        <a16:rowId xmlns:a16="http://schemas.microsoft.com/office/drawing/2014/main" val="2332871533"/>
                      </a:ext>
                    </a:extLst>
                  </a:tr>
                  <a:tr h="585682">
                    <a:tc>
                      <a:txBody>
                        <a:bodyPr/>
                        <a:lstStyle/>
                        <a:p>
                          <a:pPr algn="ctr"/>
                          <a:r>
                            <a:rPr lang="en-US" sz="1200" b="1" dirty="0">
                              <a:latin typeface="Times New Roman" panose="02020603050405020304" pitchFamily="18" charset="0"/>
                              <a:cs typeface="Times New Roman" panose="02020603050405020304" pitchFamily="18" charset="0"/>
                            </a:rPr>
                            <a:t>MSHT20</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MSHT20 (</a:t>
                          </a:r>
                          <a:r>
                            <a:rPr lang="ar-DZ" sz="1200" dirty="0">
                              <a:latin typeface="Times New Roman" panose="02020603050405020304" pitchFamily="18" charset="0"/>
                              <a:cs typeface="B Zar" panose="00000400000000000000" pitchFamily="2" charset="-78"/>
                            </a:rPr>
                            <a:t>تکامل‌یافته</a:t>
                          </a:r>
                          <a:r>
                            <a:rPr lang="ar-DZ"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MSTW08، MMHT14)</a:t>
                          </a:r>
                        </a:p>
                      </a:txBody>
                      <a:tcPr marL="38992" marR="38992" marT="19496" marB="19496" anchor="ctr"/>
                    </a:tc>
                    <a:tc>
                      <a:txBody>
                        <a:bodyPr/>
                        <a:lstStyle/>
                        <a:p>
                          <a:pPr algn="ctr"/>
                          <a:r>
                            <a:rPr lang="en-001" sz="1200" dirty="0">
                              <a:cs typeface="B Zar" panose="00000400000000000000" pitchFamily="2" charset="-78"/>
                            </a:rPr>
                            <a:t>1.0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GM-VFNS</a:t>
                          </a:r>
                        </a:p>
                      </a:txBody>
                      <a:tcPr marL="38992" marR="38992" marT="19496" marB="19496" anchor="ctr"/>
                    </a:tc>
                    <a:tc>
                      <a:txBody>
                        <a:bodyPr/>
                        <a:lstStyle/>
                        <a:p>
                          <a:pPr algn="ctr" rtl="1"/>
                          <a:r>
                            <a:rPr lang="en-US" sz="1200" dirty="0">
                              <a:latin typeface="Times New Roman" panose="02020603050405020304" pitchFamily="18" charset="0"/>
                              <a:cs typeface="Times New Roman" panose="02020603050405020304" pitchFamily="18" charset="0"/>
                            </a:rPr>
                            <a:t>SLAC، HERA، </a:t>
                          </a:r>
                          <a:r>
                            <a:rPr lang="ar-DZ" sz="1200" dirty="0">
                              <a:latin typeface="Times New Roman" panose="02020603050405020304" pitchFamily="18" charset="0"/>
                              <a:cs typeface="B Zar" panose="00000400000000000000" pitchFamily="2" charset="-78"/>
                            </a:rPr>
                            <a:t>داده‌های هدف ثابت</a:t>
                          </a:r>
                        </a:p>
                      </a:txBody>
                      <a:tcPr marL="38992" marR="38992" marT="19496" marB="19496" anchor="ctr"/>
                    </a:tc>
                    <a:tc>
                      <a:txBody>
                        <a:bodyPr/>
                        <a:lstStyle/>
                        <a:p>
                          <a:pPr algn="ctr"/>
                          <a:r>
                            <a:rPr lang="ar-DZ" sz="1200" dirty="0">
                              <a:cs typeface="B Zar" panose="00000400000000000000" pitchFamily="2" charset="-78"/>
                            </a:rPr>
                            <a:t>چارچوب مرجع استاندارد، پارامتری‌سازی با چندجمله‌ای چبیشف</a:t>
                          </a:r>
                        </a:p>
                      </a:txBody>
                      <a:tcPr marL="38992" marR="38992" marT="19496" marB="19496" anchor="ctr"/>
                    </a:tc>
                    <a:extLst>
                      <a:ext uri="{0D108BD9-81ED-4DB2-BD59-A6C34878D82A}">
                        <a16:rowId xmlns:a16="http://schemas.microsoft.com/office/drawing/2014/main" val="4066258843"/>
                      </a:ext>
                    </a:extLst>
                  </a:tr>
                  <a:tr h="477750">
                    <a:tc>
                      <a:txBody>
                        <a:bodyPr/>
                        <a:lstStyle/>
                        <a:p>
                          <a:pPr algn="ctr"/>
                          <a:r>
                            <a:rPr lang="en-US" sz="1200" b="1" dirty="0">
                              <a:latin typeface="Times New Roman" panose="02020603050405020304" pitchFamily="18" charset="0"/>
                              <a:cs typeface="Times New Roman" panose="02020603050405020304" pitchFamily="18" charset="0"/>
                            </a:rPr>
                            <a:t>CT18</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CT18</a:t>
                          </a:r>
                        </a:p>
                      </a:txBody>
                      <a:tcPr marL="38992" marR="38992" marT="19496" marB="19496" anchor="ctr"/>
                    </a:tc>
                    <a:tc>
                      <a:txBody>
                        <a:bodyPr/>
                        <a:lstStyle/>
                        <a:p>
                          <a:pPr algn="ctr"/>
                          <a:r>
                            <a:rPr lang="en-001" sz="1200" dirty="0">
                              <a:cs typeface="B Zar" panose="00000400000000000000" pitchFamily="2" charset="-78"/>
                            </a:rPr>
                            <a:t>1.69</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GM-VFNS</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Tevatron, ZEUS/H1</a:t>
                          </a:r>
                        </a:p>
                      </a:txBody>
                      <a:tcPr marL="38992" marR="38992" marT="19496" marB="19496" anchor="ctr"/>
                    </a:tc>
                    <a:tc>
                      <a:txBody>
                        <a:bodyPr/>
                        <a:lstStyle/>
                        <a:p>
                          <a:pPr algn="ctr"/>
                          <a:r>
                            <a:rPr lang="ar-DZ" sz="1200" dirty="0">
                              <a:cs typeface="B Zar" panose="00000400000000000000" pitchFamily="2" charset="-78"/>
                            </a:rPr>
                            <a:t>دقت بالا در برخوردهای سخت، داده‌های ترکیب‌شده</a:t>
                          </a:r>
                        </a:p>
                      </a:txBody>
                      <a:tcPr marL="38992" marR="38992" marT="19496" marB="19496" anchor="ctr"/>
                    </a:tc>
                    <a:extLst>
                      <a:ext uri="{0D108BD9-81ED-4DB2-BD59-A6C34878D82A}">
                        <a16:rowId xmlns:a16="http://schemas.microsoft.com/office/drawing/2014/main" val="97636540"/>
                      </a:ext>
                    </a:extLst>
                  </a:tr>
                  <a:tr h="477750">
                    <a:tc>
                      <a:txBody>
                        <a:bodyPr/>
                        <a:lstStyle/>
                        <a:p>
                          <a:pPr algn="ctr"/>
                          <a:r>
                            <a:rPr lang="en-US" sz="1200" b="1" dirty="0">
                              <a:latin typeface="Times New Roman" panose="02020603050405020304" pitchFamily="18" charset="0"/>
                              <a:cs typeface="Times New Roman" panose="02020603050405020304" pitchFamily="18" charset="0"/>
                            </a:rPr>
                            <a:t>NNPDF2.0 / 2.1</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NNPDF2.1</a:t>
                          </a:r>
                        </a:p>
                      </a:txBody>
                      <a:tcPr marL="38992" marR="38992" marT="19496" marB="19496" anchor="ctr"/>
                    </a:tc>
                    <a:tc>
                      <a:txBody>
                        <a:bodyPr/>
                        <a:lstStyle/>
                        <a:p>
                          <a:pPr algn="ctr"/>
                          <a:r>
                            <a:rPr lang="en-001" sz="1200" dirty="0">
                              <a:cs typeface="B Zar" panose="00000400000000000000" pitchFamily="2" charset="-78"/>
                            </a:rPr>
                            <a:t>1.0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ZM-VFNS</a:t>
                          </a:r>
                        </a:p>
                      </a:txBody>
                      <a:tcPr marL="38992" marR="38992" marT="19496" marB="19496" anchor="ctr"/>
                    </a:tc>
                    <a:tc>
                      <a:txBody>
                        <a:bodyPr/>
                        <a:lstStyle/>
                        <a:p>
                          <a:pPr algn="ctr" rtl="1"/>
                          <a:r>
                            <a:rPr lang="en-US" sz="1200" dirty="0">
                              <a:latin typeface="Times New Roman" panose="02020603050405020304" pitchFamily="18" charset="0"/>
                              <a:cs typeface="Times New Roman" panose="02020603050405020304" pitchFamily="18" charset="0"/>
                            </a:rPr>
                            <a:t>Tevatron، </a:t>
                          </a:r>
                          <a:r>
                            <a:rPr lang="ar-DZ" sz="1200" dirty="0">
                              <a:latin typeface="Times New Roman" panose="02020603050405020304" pitchFamily="18" charset="0"/>
                              <a:cs typeface="Times New Roman" panose="02020603050405020304" pitchFamily="18" charset="0"/>
                            </a:rPr>
                            <a:t>داده‌های </a:t>
                          </a:r>
                          <a:r>
                            <a:rPr lang="en-US" sz="1200" dirty="0">
                              <a:latin typeface="Times New Roman" panose="02020603050405020304" pitchFamily="18" charset="0"/>
                              <a:cs typeface="Times New Roman" panose="02020603050405020304" pitchFamily="18" charset="0"/>
                            </a:rPr>
                            <a:t>DIS</a:t>
                          </a:r>
                        </a:p>
                      </a:txBody>
                      <a:tcPr marL="38992" marR="38992" marT="19496" marB="19496" anchor="ctr"/>
                    </a:tc>
                    <a:tc>
                      <a:txBody>
                        <a:bodyPr/>
                        <a:lstStyle/>
                        <a:p>
                          <a:pPr algn="ctr"/>
                          <a:r>
                            <a:rPr lang="ar-DZ" sz="1200" dirty="0">
                              <a:cs typeface="B Zar" panose="00000400000000000000" pitchFamily="2" charset="-78"/>
                            </a:rPr>
                            <a:t>شبکه عصبی + الگوریتم ژنتیک، 259 پارامتر آزاد</a:t>
                          </a:r>
                        </a:p>
                      </a:txBody>
                      <a:tcPr marL="38992" marR="38992" marT="19496" marB="19496" anchor="ctr"/>
                    </a:tc>
                    <a:extLst>
                      <a:ext uri="{0D108BD9-81ED-4DB2-BD59-A6C34878D82A}">
                        <a16:rowId xmlns:a16="http://schemas.microsoft.com/office/drawing/2014/main" val="3119318154"/>
                      </a:ext>
                    </a:extLst>
                  </a:tr>
                  <a:tr h="477750">
                    <a:tc>
                      <a:txBody>
                        <a:bodyPr/>
                        <a:lstStyle/>
                        <a:p>
                          <a:pPr algn="ctr"/>
                          <a:r>
                            <a:rPr lang="en-US" sz="1200" b="1" dirty="0">
                              <a:latin typeface="Times New Roman" panose="02020603050405020304" pitchFamily="18" charset="0"/>
                              <a:cs typeface="Times New Roman" panose="02020603050405020304" pitchFamily="18" charset="0"/>
                            </a:rPr>
                            <a:t>NNPDF4.1</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NNPDF4.1</a:t>
                          </a:r>
                        </a:p>
                      </a:txBody>
                      <a:tcPr marL="38992" marR="38992" marT="19496" marB="19496" anchor="ctr"/>
                    </a:tc>
                    <a:tc>
                      <a:txBody>
                        <a:bodyPr/>
                        <a:lstStyle/>
                        <a:p>
                          <a:pPr algn="ctr"/>
                          <a:r>
                            <a:rPr lang="ar-DZ" sz="1200">
                              <a:cs typeface="B Zar" panose="00000400000000000000" pitchFamily="2" charset="-78"/>
                            </a:rPr>
                            <a:t>متغیر</a:t>
                          </a:r>
                        </a:p>
                      </a:txBody>
                      <a:tcPr marL="38992" marR="38992" marT="19496" marB="19496" anchor="ctr"/>
                    </a:tc>
                    <a:tc>
                      <a:txBody>
                        <a:bodyPr/>
                        <a:lstStyle/>
                        <a:p>
                          <a:pPr algn="ctr"/>
                          <a:r>
                            <a:rPr lang="en-US" sz="1200">
                              <a:latin typeface="Times New Roman" panose="02020603050405020304" pitchFamily="18" charset="0"/>
                              <a:cs typeface="Times New Roman" panose="02020603050405020304" pitchFamily="18" charset="0"/>
                            </a:rPr>
                            <a:t>GM-VFNS</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HERA، LHC Tevatron</a:t>
                          </a:r>
                        </a:p>
                      </a:txBody>
                      <a:tcPr marL="38992" marR="38992" marT="19496" marB="19496" anchor="ctr"/>
                    </a:tc>
                    <a:tc>
                      <a:txBody>
                        <a:bodyPr/>
                        <a:lstStyle/>
                        <a:p>
                          <a:pPr algn="ctr"/>
                          <a:r>
                            <a:rPr lang="ar-DZ" sz="1200" dirty="0">
                              <a:cs typeface="B Zar" panose="00000400000000000000" pitchFamily="2" charset="-78"/>
                            </a:rPr>
                            <a:t>یادگیری غیرخطی، محاسبه دقیق عدم‌قطعیت‌ها</a:t>
                          </a:r>
                        </a:p>
                      </a:txBody>
                      <a:tcPr marL="38992" marR="38992" marT="19496" marB="19496" anchor="ctr"/>
                    </a:tc>
                    <a:extLst>
                      <a:ext uri="{0D108BD9-81ED-4DB2-BD59-A6C34878D82A}">
                        <a16:rowId xmlns:a16="http://schemas.microsoft.com/office/drawing/2014/main" val="52328227"/>
                      </a:ext>
                    </a:extLst>
                  </a:tr>
                  <a:tr h="392922">
                    <a:tc>
                      <a:txBody>
                        <a:bodyPr/>
                        <a:lstStyle/>
                        <a:p>
                          <a:pPr algn="ctr"/>
                          <a:r>
                            <a:rPr lang="en-US" sz="1200" b="1" dirty="0">
                              <a:latin typeface="Times New Roman" panose="02020603050405020304" pitchFamily="18" charset="0"/>
                              <a:cs typeface="Times New Roman" panose="02020603050405020304" pitchFamily="18" charset="0"/>
                            </a:rPr>
                            <a:t>JR09</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JR09 (GJR08/GRV)</a:t>
                          </a:r>
                        </a:p>
                      </a:txBody>
                      <a:tcPr marL="38992" marR="38992" marT="19496" marB="19496" anchor="ctr"/>
                    </a:tc>
                    <a:tc>
                      <a:txBody>
                        <a:bodyPr/>
                        <a:lstStyle/>
                        <a:p>
                          <a:pPr algn="ctr"/>
                          <a:r>
                            <a:rPr lang="en-001" sz="1200">
                              <a:cs typeface="B Zar" panose="00000400000000000000" pitchFamily="2" charset="-78"/>
                            </a:rPr>
                            <a:t>2.0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FFNS</a:t>
                          </a:r>
                        </a:p>
                      </a:txBody>
                      <a:tcPr marL="38992" marR="38992" marT="19496" marB="19496" anchor="ctr"/>
                    </a:tc>
                    <a:tc>
                      <a:txBody>
                        <a:bodyPr/>
                        <a:lstStyle/>
                        <a:p>
                          <a:pPr algn="ctr" rtl="1"/>
                          <a:r>
                            <a:rPr lang="ar-DZ" sz="1200" dirty="0">
                              <a:latin typeface="Times New Roman" panose="02020603050405020304" pitchFamily="18" charset="0"/>
                              <a:cs typeface="B Zar" panose="00000400000000000000" pitchFamily="2" charset="-78"/>
                            </a:rPr>
                            <a:t>داده‌های</a:t>
                          </a:r>
                          <a:r>
                            <a:rPr lang="ar-DZ"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DIS </a:t>
                          </a:r>
                          <a:r>
                            <a:rPr lang="ar-DZ" sz="1200" dirty="0">
                              <a:latin typeface="Times New Roman" panose="02020603050405020304" pitchFamily="18" charset="0"/>
                              <a:cs typeface="B Zar" panose="00000400000000000000" pitchFamily="2" charset="-78"/>
                            </a:rPr>
                            <a:t>منتخب</a:t>
                          </a:r>
                        </a:p>
                      </a:txBody>
                      <a:tcPr marL="38992" marR="38992" marT="19496" marB="19496" anchor="ctr"/>
                    </a:tc>
                    <a:tc>
                      <a:txBody>
                        <a:bodyPr/>
                        <a:lstStyle/>
                        <a:p>
                          <a:pPr algn="ctr"/>
                          <a:r>
                            <a:rPr lang="ar-DZ" sz="1200" dirty="0">
                              <a:cs typeface="B Zar" panose="00000400000000000000" pitchFamily="2" charset="-78"/>
                            </a:rPr>
                            <a:t>مدل پدیده‌شناسی ساده، 20 پارامتر آزاد</a:t>
                          </a:r>
                        </a:p>
                      </a:txBody>
                      <a:tcPr marL="38992" marR="38992" marT="19496" marB="19496" anchor="ctr"/>
                    </a:tc>
                    <a:extLst>
                      <a:ext uri="{0D108BD9-81ED-4DB2-BD59-A6C34878D82A}">
                        <a16:rowId xmlns:a16="http://schemas.microsoft.com/office/drawing/2014/main" val="2808365106"/>
                      </a:ext>
                    </a:extLst>
                  </a:tr>
                  <a:tr h="392922">
                    <a:tc>
                      <a:txBody>
                        <a:bodyPr/>
                        <a:lstStyle/>
                        <a:p>
                          <a:pPr algn="ctr"/>
                          <a:r>
                            <a:rPr lang="en-US" sz="1200" b="1" dirty="0">
                              <a:latin typeface="Times New Roman" panose="02020603050405020304" pitchFamily="18" charset="0"/>
                              <a:cs typeface="Times New Roman" panose="02020603050405020304" pitchFamily="18" charset="0"/>
                            </a:rPr>
                            <a:t>ABKM</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ABKM</a:t>
                          </a:r>
                        </a:p>
                      </a:txBody>
                      <a:tcPr marL="38992" marR="38992" marT="19496" marB="19496" anchor="ctr"/>
                    </a:tc>
                    <a:tc>
                      <a:txBody>
                        <a:bodyPr/>
                        <a:lstStyle/>
                        <a:p>
                          <a:pPr algn="ctr"/>
                          <a:r>
                            <a:rPr lang="en-001" sz="1200">
                              <a:cs typeface="B Zar" panose="00000400000000000000" pitchFamily="2" charset="-78"/>
                            </a:rPr>
                            <a:t>9.0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FFNS</a:t>
                          </a:r>
                        </a:p>
                      </a:txBody>
                      <a:tcPr marL="38992" marR="38992" marT="19496" marB="19496" anchor="ctr"/>
                    </a:tc>
                    <a:tc>
                      <a:txBody>
                        <a:bodyPr/>
                        <a:lstStyle/>
                        <a:p>
                          <a:pPr algn="ctr" rtl="1"/>
                          <a:r>
                            <a:rPr lang="en-US" sz="1200" dirty="0">
                              <a:latin typeface="Times New Roman" panose="02020603050405020304" pitchFamily="18" charset="0"/>
                              <a:cs typeface="Times New Roman" panose="02020603050405020304" pitchFamily="18" charset="0"/>
                            </a:rPr>
                            <a:t>DIS، </a:t>
                          </a:r>
                          <a:r>
                            <a:rPr lang="ar-DZ" sz="1200" dirty="0">
                              <a:latin typeface="Times New Roman" panose="02020603050405020304" pitchFamily="18" charset="0"/>
                              <a:cs typeface="B Zar" panose="00000400000000000000" pitchFamily="2" charset="-78"/>
                            </a:rPr>
                            <a:t>داده‌های هدف ثابت</a:t>
                          </a:r>
                        </a:p>
                      </a:txBody>
                      <a:tcPr marL="38992" marR="38992" marT="19496" marB="19496" anchor="ctr"/>
                    </a:tc>
                    <a:tc>
                      <a:txBody>
                        <a:bodyPr/>
                        <a:lstStyle/>
                        <a:p>
                          <a:pPr algn="ctr" rtl="1"/>
                          <a:r>
                            <a:rPr lang="ar-DZ" sz="1200" dirty="0">
                              <a:cs typeface="B Zar" panose="00000400000000000000" pitchFamily="2" charset="-78"/>
                            </a:rPr>
                            <a:t>پارامتری‌سازی دقیق، تمرکز بر</a:t>
                          </a:r>
                          <a:r>
                            <a:rPr lang="fa-IR" sz="1200" dirty="0">
                              <a:cs typeface="B Zar" panose="00000400000000000000" pitchFamily="2" charset="-78"/>
                            </a:rPr>
                            <a:t>(</a:t>
                          </a:r>
                          <a14:m>
                            <m:oMath xmlns:m="http://schemas.openxmlformats.org/officeDocument/2006/math">
                              <m:sSub>
                                <m:sSubPr>
                                  <m:ctrlPr>
                                    <a:rPr lang="en-001" sz="1400" b="0" i="1" u="none" strike="noStrike" cap="none" smtClean="0">
                                      <a:solidFill>
                                        <a:schemeClr val="tx1"/>
                                      </a:solidFill>
                                      <a:effectLst/>
                                      <a:latin typeface="Cambria Math" panose="02040503050406030204" pitchFamily="18" charset="0"/>
                                      <a:ea typeface="+mn-ea"/>
                                      <a:cs typeface="+mn-cs"/>
                                      <a:sym typeface="Arial"/>
                                    </a:rPr>
                                  </m:ctrlPr>
                                </m:sSubPr>
                                <m:e>
                                  <m:r>
                                    <a:rPr lang="en-001" sz="1400" b="0" i="1" u="none" strike="noStrike" cap="none">
                                      <a:solidFill>
                                        <a:schemeClr val="tx1"/>
                                      </a:solidFill>
                                      <a:effectLst/>
                                      <a:latin typeface="Cambria Math" panose="02040503050406030204" pitchFamily="18" charset="0"/>
                                      <a:ea typeface="+mn-ea"/>
                                      <a:cs typeface="+mn-cs"/>
                                      <a:sym typeface="Arial"/>
                                    </a:rPr>
                                    <m:t>𝛼</m:t>
                                  </m:r>
                                </m:e>
                                <m:sub>
                                  <m:r>
                                    <a:rPr lang="en-001" sz="1400" b="0" i="1" u="none" strike="noStrike" cap="none">
                                      <a:solidFill>
                                        <a:schemeClr val="tx1"/>
                                      </a:solidFill>
                                      <a:effectLst/>
                                      <a:latin typeface="Cambria Math" panose="02040503050406030204" pitchFamily="18" charset="0"/>
                                      <a:ea typeface="+mn-ea"/>
                                      <a:cs typeface="+mn-cs"/>
                                      <a:sym typeface="Arial"/>
                                    </a:rPr>
                                    <m:t>𝑠</m:t>
                                  </m:r>
                                </m:sub>
                              </m:sSub>
                            </m:oMath>
                          </a14:m>
                          <a:r>
                            <a:rPr lang="fa-IR" sz="1200" dirty="0">
                              <a:cs typeface="B Zar" panose="00000400000000000000" pitchFamily="2" charset="-78"/>
                            </a:rPr>
                            <a:t>)</a:t>
                          </a:r>
                          <a:endParaRPr lang="en-US" sz="1200" dirty="0">
                            <a:cs typeface="B Zar" panose="00000400000000000000" pitchFamily="2" charset="-78"/>
                          </a:endParaRPr>
                        </a:p>
                      </a:txBody>
                      <a:tcPr marL="38992" marR="38992" marT="19496" marB="19496" anchor="ctr"/>
                    </a:tc>
                    <a:extLst>
                      <a:ext uri="{0D108BD9-81ED-4DB2-BD59-A6C34878D82A}">
                        <a16:rowId xmlns:a16="http://schemas.microsoft.com/office/drawing/2014/main" val="986644833"/>
                      </a:ext>
                    </a:extLst>
                  </a:tr>
                  <a:tr h="336730">
                    <a:tc>
                      <a:txBody>
                        <a:bodyPr/>
                        <a:lstStyle/>
                        <a:p>
                          <a:pPr algn="ctr"/>
                          <a:r>
                            <a:rPr lang="en-US" sz="1200" b="1" dirty="0">
                              <a:latin typeface="Times New Roman" panose="02020603050405020304" pitchFamily="18" charset="0"/>
                              <a:cs typeface="Times New Roman" panose="02020603050405020304" pitchFamily="18" charset="0"/>
                            </a:rPr>
                            <a:t>HERAPDF</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HERAPDF</a:t>
                          </a:r>
                        </a:p>
                      </a:txBody>
                      <a:tcPr marL="38992" marR="38992" marT="19496" marB="19496" anchor="ctr"/>
                    </a:tc>
                    <a:tc>
                      <a:txBody>
                        <a:bodyPr/>
                        <a:lstStyle/>
                        <a:p>
                          <a:pPr algn="ctr"/>
                          <a:r>
                            <a:rPr lang="en-001" sz="1200">
                              <a:cs typeface="B Zar" panose="00000400000000000000" pitchFamily="2" charset="-78"/>
                            </a:rPr>
                            <a:t>5.0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GM-VFNS</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ZEUS + H1 (HERA)</a:t>
                          </a:r>
                        </a:p>
                      </a:txBody>
                      <a:tcPr marL="38992" marR="38992" marT="19496" marB="19496" anchor="ctr"/>
                    </a:tc>
                    <a:tc>
                      <a:txBody>
                        <a:bodyPr/>
                        <a:lstStyle/>
                        <a:p>
                          <a:pPr algn="ctr"/>
                          <a:r>
                            <a:rPr lang="ar-DZ" sz="1200" dirty="0">
                              <a:cs typeface="B Zar" panose="00000400000000000000" pitchFamily="2" charset="-78"/>
                            </a:rPr>
                            <a:t>آنالیز کاملاً تجربی، قیود جمعی دقیق</a:t>
                          </a:r>
                        </a:p>
                      </a:txBody>
                      <a:tcPr marL="38992" marR="38992" marT="19496" marB="19496" anchor="ctr"/>
                    </a:tc>
                    <a:extLst>
                      <a:ext uri="{0D108BD9-81ED-4DB2-BD59-A6C34878D82A}">
                        <a16:rowId xmlns:a16="http://schemas.microsoft.com/office/drawing/2014/main" val="2353884343"/>
                      </a:ext>
                    </a:extLst>
                  </a:tr>
                  <a:tr h="392922">
                    <a:tc>
                      <a:txBody>
                        <a:bodyPr/>
                        <a:lstStyle/>
                        <a:p>
                          <a:pPr algn="ctr"/>
                          <a:r>
                            <a:rPr lang="en-US" sz="1200" b="1" dirty="0">
                              <a:latin typeface="Times New Roman" panose="02020603050405020304" pitchFamily="18" charset="0"/>
                              <a:cs typeface="Times New Roman" panose="02020603050405020304" pitchFamily="18" charset="0"/>
                            </a:rPr>
                            <a:t>KKT / </a:t>
                          </a:r>
                          <a:r>
                            <a:rPr lang="en-US" sz="1200" b="1" dirty="0" err="1">
                              <a:latin typeface="Times New Roman" panose="02020603050405020304" pitchFamily="18" charset="0"/>
                              <a:cs typeface="Times New Roman" panose="02020603050405020304" pitchFamily="18" charset="0"/>
                            </a:rPr>
                            <a:t>KKTc</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KKT/</a:t>
                          </a:r>
                          <a:r>
                            <a:rPr lang="en-US" sz="1200" dirty="0" err="1">
                              <a:latin typeface="Times New Roman" panose="02020603050405020304" pitchFamily="18" charset="0"/>
                              <a:cs typeface="Times New Roman" panose="02020603050405020304" pitchFamily="18" charset="0"/>
                            </a:rPr>
                            <a:t>KKTc</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001" sz="1200">
                              <a:cs typeface="B Zar" panose="00000400000000000000" pitchFamily="2" charset="-78"/>
                            </a:rPr>
                            <a:t>2.0</a:t>
                          </a:r>
                        </a:p>
                      </a:txBody>
                      <a:tcPr marL="38992" marR="38992" marT="19496" marB="19496" anchor="ctr"/>
                    </a:tc>
                    <a:tc>
                      <a:txBody>
                        <a:bodyPr/>
                        <a:lstStyle/>
                        <a:p>
                          <a:pPr algn="ctr"/>
                          <a:r>
                            <a:rPr lang="en-001" sz="1200" dirty="0">
                              <a:latin typeface="Times New Roman" panose="02020603050405020304" pitchFamily="18" charset="0"/>
                              <a:cs typeface="Times New Roman" panose="02020603050405020304" pitchFamily="18" charset="0"/>
                            </a:rPr>
                            <a:t>—</a:t>
                          </a:r>
                        </a:p>
                      </a:txBody>
                      <a:tcPr marL="38992" marR="38992" marT="19496" marB="19496" anchor="ctr"/>
                    </a:tc>
                    <a:tc>
                      <a:txBody>
                        <a:bodyPr/>
                        <a:lstStyle/>
                        <a:p>
                          <a:pPr algn="ctr" rtl="1"/>
                          <a:r>
                            <a:rPr lang="en-US" sz="1200" dirty="0">
                              <a:latin typeface="Times New Roman" panose="02020603050405020304" pitchFamily="18" charset="0"/>
                              <a:cs typeface="Times New Roman" panose="02020603050405020304" pitchFamily="18" charset="0"/>
                            </a:rPr>
                            <a:t>HERA، </a:t>
                          </a:r>
                          <a:r>
                            <a:rPr lang="ar-DZ" sz="1200" dirty="0">
                              <a:latin typeface="Times New Roman" panose="02020603050405020304" pitchFamily="18" charset="0"/>
                              <a:cs typeface="B Zar" panose="00000400000000000000" pitchFamily="2" charset="-78"/>
                            </a:rPr>
                            <a:t>داده‌های انرژی پایین</a:t>
                          </a:r>
                        </a:p>
                      </a:txBody>
                      <a:tcPr marL="38992" marR="38992" marT="19496" marB="19496" anchor="ctr"/>
                    </a:tc>
                    <a:tc>
                      <a:txBody>
                        <a:bodyPr/>
                        <a:lstStyle/>
                        <a:p>
                          <a:pPr algn="ctr" rtl="1"/>
                          <a:r>
                            <a:rPr lang="ar-DZ" sz="1200" dirty="0">
                              <a:cs typeface="B Zar" panose="00000400000000000000" pitchFamily="2" charset="-78"/>
                            </a:rPr>
                            <a:t>کنترل رفتار (</a:t>
                          </a:r>
                          <a:r>
                            <a:rPr lang="en-US" sz="1200" dirty="0">
                              <a:cs typeface="B Zar" panose="00000400000000000000" pitchFamily="2" charset="-78"/>
                            </a:rPr>
                            <a:t>x</a:t>
                          </a:r>
                          <a:r>
                            <a:rPr lang="fa-IR" sz="1200" dirty="0">
                              <a:cs typeface="B Zar" panose="00000400000000000000" pitchFamily="2" charset="-78"/>
                            </a:rPr>
                            <a:t>)</a:t>
                          </a:r>
                          <a:r>
                            <a:rPr lang="en-US" sz="1200" dirty="0">
                              <a:cs typeface="B Zar" panose="00000400000000000000" pitchFamily="2" charset="-78"/>
                            </a:rPr>
                            <a:t> </a:t>
                          </a:r>
                          <a:r>
                            <a:rPr lang="ar-DZ" sz="1200" dirty="0">
                              <a:cs typeface="B Zar" panose="00000400000000000000" pitchFamily="2" charset="-78"/>
                            </a:rPr>
                            <a:t>کوچک و بزرگ</a:t>
                          </a:r>
                        </a:p>
                      </a:txBody>
                      <a:tcPr marL="38992" marR="38992" marT="19496" marB="19496" anchor="ctr"/>
                    </a:tc>
                    <a:extLst>
                      <a:ext uri="{0D108BD9-81ED-4DB2-BD59-A6C34878D82A}">
                        <a16:rowId xmlns:a16="http://schemas.microsoft.com/office/drawing/2014/main" val="1225848354"/>
                      </a:ext>
                    </a:extLst>
                  </a:tr>
                </a:tbl>
              </a:graphicData>
            </a:graphic>
          </p:graphicFrame>
        </mc:Choice>
        <mc:Fallback xmlns="">
          <p:graphicFrame>
            <p:nvGraphicFramePr>
              <p:cNvPr id="5" name="Table 4">
                <a:extLst>
                  <a:ext uri="{FF2B5EF4-FFF2-40B4-BE49-F238E27FC236}">
                    <a16:creationId xmlns:a16="http://schemas.microsoft.com/office/drawing/2014/main" id="{67E4E984-9043-EF69-7004-89C81C723F34}"/>
                  </a:ext>
                </a:extLst>
              </p:cNvPr>
              <p:cNvGraphicFramePr>
                <a:graphicFrameLocks noGrp="1"/>
              </p:cNvGraphicFramePr>
              <p:nvPr>
                <p:extLst>
                  <p:ext uri="{D42A27DB-BD31-4B8C-83A1-F6EECF244321}">
                    <p14:modId xmlns:p14="http://schemas.microsoft.com/office/powerpoint/2010/main" val="1402397360"/>
                  </p:ext>
                </p:extLst>
              </p:nvPr>
            </p:nvGraphicFramePr>
            <p:xfrm>
              <a:off x="539552" y="758031"/>
              <a:ext cx="7821444" cy="4145182"/>
            </p:xfrm>
            <a:graphic>
              <a:graphicData uri="http://schemas.openxmlformats.org/drawingml/2006/table">
                <a:tbl>
                  <a:tblPr>
                    <a:tableStyleId>{5940675A-B579-460E-94D1-54222C63F5DA}</a:tableStyleId>
                  </a:tblPr>
                  <a:tblGrid>
                    <a:gridCol w="1303574">
                      <a:extLst>
                        <a:ext uri="{9D8B030D-6E8A-4147-A177-3AD203B41FA5}">
                          <a16:colId xmlns:a16="http://schemas.microsoft.com/office/drawing/2014/main" val="1844677098"/>
                        </a:ext>
                      </a:extLst>
                    </a:gridCol>
                    <a:gridCol w="1303574">
                      <a:extLst>
                        <a:ext uri="{9D8B030D-6E8A-4147-A177-3AD203B41FA5}">
                          <a16:colId xmlns:a16="http://schemas.microsoft.com/office/drawing/2014/main" val="2939910495"/>
                        </a:ext>
                      </a:extLst>
                    </a:gridCol>
                    <a:gridCol w="1303574">
                      <a:extLst>
                        <a:ext uri="{9D8B030D-6E8A-4147-A177-3AD203B41FA5}">
                          <a16:colId xmlns:a16="http://schemas.microsoft.com/office/drawing/2014/main" val="1333260454"/>
                        </a:ext>
                      </a:extLst>
                    </a:gridCol>
                    <a:gridCol w="1303574">
                      <a:extLst>
                        <a:ext uri="{9D8B030D-6E8A-4147-A177-3AD203B41FA5}">
                          <a16:colId xmlns:a16="http://schemas.microsoft.com/office/drawing/2014/main" val="1492718641"/>
                        </a:ext>
                      </a:extLst>
                    </a:gridCol>
                    <a:gridCol w="1303574">
                      <a:extLst>
                        <a:ext uri="{9D8B030D-6E8A-4147-A177-3AD203B41FA5}">
                          <a16:colId xmlns:a16="http://schemas.microsoft.com/office/drawing/2014/main" val="3549817529"/>
                        </a:ext>
                      </a:extLst>
                    </a:gridCol>
                    <a:gridCol w="1303574">
                      <a:extLst>
                        <a:ext uri="{9D8B030D-6E8A-4147-A177-3AD203B41FA5}">
                          <a16:colId xmlns:a16="http://schemas.microsoft.com/office/drawing/2014/main" val="1406428231"/>
                        </a:ext>
                      </a:extLst>
                    </a:gridCol>
                  </a:tblGrid>
                  <a:tr h="369819">
                    <a:tc>
                      <a:txBody>
                        <a:bodyPr/>
                        <a:lstStyle/>
                        <a:p>
                          <a:pPr algn="ctr" rtl="1"/>
                          <a:r>
                            <a:rPr lang="ar-DZ" sz="1200" dirty="0">
                              <a:cs typeface="B Zar" panose="00000400000000000000" pitchFamily="2" charset="-78"/>
                            </a:rPr>
                            <a:t>گروه </a:t>
                          </a:r>
                          <a:r>
                            <a:rPr lang="en-US" sz="1200" dirty="0">
                              <a:latin typeface="Times New Roman" panose="02020603050405020304" pitchFamily="18" charset="0"/>
                              <a:cs typeface="Times New Roman" panose="02020603050405020304" pitchFamily="18" charset="0"/>
                            </a:rPr>
                            <a:t>PDF</a:t>
                          </a:r>
                        </a:p>
                      </a:txBody>
                      <a:tcPr marL="38992" marR="38992" marT="19496" marB="19496" anchor="ctr"/>
                    </a:tc>
                    <a:tc>
                      <a:txBody>
                        <a:bodyPr/>
                        <a:lstStyle/>
                        <a:p>
                          <a:pPr algn="ctr"/>
                          <a:r>
                            <a:rPr lang="ar-DZ" sz="1200">
                              <a:cs typeface="B Zar" panose="00000400000000000000" pitchFamily="2" charset="-78"/>
                            </a:rPr>
                            <a:t>سال / نسخه شاخص</a:t>
                          </a:r>
                        </a:p>
                      </a:txBody>
                      <a:tcPr marL="38992" marR="38992" marT="19496" marB="19496" anchor="ctr"/>
                    </a:tc>
                    <a:tc>
                      <a:txBody>
                        <a:bodyPr/>
                        <a:lstStyle/>
                        <a:p>
                          <a:pPr algn="ctr"/>
                          <a:r>
                            <a:rPr lang="ar-DZ" sz="1200" dirty="0">
                              <a:cs typeface="B Zar" panose="00000400000000000000" pitchFamily="2" charset="-78"/>
                            </a:rPr>
                            <a:t>مقیاس اولیه</a:t>
                          </a:r>
                          <a:endParaRPr lang="en-US" sz="1200" dirty="0">
                            <a:cs typeface="B Zar" panose="00000400000000000000" pitchFamily="2" charset="-78"/>
                          </a:endParaRPr>
                        </a:p>
                      </a:txBody>
                      <a:tcPr marL="38992" marR="38992" marT="19496" marB="19496" anchor="ctr"/>
                    </a:tc>
                    <a:tc>
                      <a:txBody>
                        <a:bodyPr/>
                        <a:lstStyle/>
                        <a:p>
                          <a:pPr algn="ctr"/>
                          <a:r>
                            <a:rPr lang="ar-DZ" sz="1200">
                              <a:cs typeface="B Zar" panose="00000400000000000000" pitchFamily="2" charset="-78"/>
                            </a:rPr>
                            <a:t>رهیافت طعم سنگین</a:t>
                          </a:r>
                        </a:p>
                      </a:txBody>
                      <a:tcPr marL="38992" marR="38992" marT="19496" marB="19496" anchor="ctr"/>
                    </a:tc>
                    <a:tc>
                      <a:txBody>
                        <a:bodyPr/>
                        <a:lstStyle/>
                        <a:p>
                          <a:pPr algn="ctr"/>
                          <a:r>
                            <a:rPr lang="ar-DZ" sz="1200">
                              <a:cs typeface="B Zar" panose="00000400000000000000" pitchFamily="2" charset="-78"/>
                            </a:rPr>
                            <a:t>داده‌های اصلی</a:t>
                          </a:r>
                        </a:p>
                      </a:txBody>
                      <a:tcPr marL="38992" marR="38992" marT="19496" marB="19496" anchor="ctr"/>
                    </a:tc>
                    <a:tc>
                      <a:txBody>
                        <a:bodyPr/>
                        <a:lstStyle/>
                        <a:p>
                          <a:pPr algn="ctr"/>
                          <a:r>
                            <a:rPr lang="ar-DZ" sz="1200" dirty="0">
                              <a:cs typeface="B Zar" panose="00000400000000000000" pitchFamily="2" charset="-78"/>
                            </a:rPr>
                            <a:t>ویژگی شاخص</a:t>
                          </a:r>
                        </a:p>
                      </a:txBody>
                      <a:tcPr marL="38992" marR="38992" marT="19496" marB="19496" anchor="ctr"/>
                    </a:tc>
                    <a:extLst>
                      <a:ext uri="{0D108BD9-81ED-4DB2-BD59-A6C34878D82A}">
                        <a16:rowId xmlns:a16="http://schemas.microsoft.com/office/drawing/2014/main" val="2332871533"/>
                      </a:ext>
                    </a:extLst>
                  </a:tr>
                  <a:tr h="587632">
                    <a:tc>
                      <a:txBody>
                        <a:bodyPr/>
                        <a:lstStyle/>
                        <a:p>
                          <a:pPr algn="ctr"/>
                          <a:r>
                            <a:rPr lang="en-US" sz="1200" b="1" dirty="0">
                              <a:latin typeface="Times New Roman" panose="02020603050405020304" pitchFamily="18" charset="0"/>
                              <a:cs typeface="Times New Roman" panose="02020603050405020304" pitchFamily="18" charset="0"/>
                            </a:rPr>
                            <a:t>MSHT20</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MSHT20 (</a:t>
                          </a:r>
                          <a:r>
                            <a:rPr lang="ar-DZ" sz="1200" dirty="0">
                              <a:latin typeface="Times New Roman" panose="02020603050405020304" pitchFamily="18" charset="0"/>
                              <a:cs typeface="B Zar" panose="00000400000000000000" pitchFamily="2" charset="-78"/>
                            </a:rPr>
                            <a:t>تکامل‌یافته</a:t>
                          </a:r>
                          <a:r>
                            <a:rPr lang="ar-DZ"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MSTW08، MMHT14)</a:t>
                          </a:r>
                        </a:p>
                      </a:txBody>
                      <a:tcPr marL="38992" marR="38992" marT="19496" marB="19496" anchor="ctr"/>
                    </a:tc>
                    <a:tc>
                      <a:txBody>
                        <a:bodyPr/>
                        <a:lstStyle/>
                        <a:p>
                          <a:pPr algn="ctr"/>
                          <a:r>
                            <a:rPr lang="en-001" sz="1200" dirty="0">
                              <a:cs typeface="B Zar" panose="00000400000000000000" pitchFamily="2" charset="-78"/>
                            </a:rPr>
                            <a:t>1.0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GM-VFNS</a:t>
                          </a:r>
                        </a:p>
                      </a:txBody>
                      <a:tcPr marL="38992" marR="38992" marT="19496" marB="19496" anchor="ctr"/>
                    </a:tc>
                    <a:tc>
                      <a:txBody>
                        <a:bodyPr/>
                        <a:lstStyle/>
                        <a:p>
                          <a:pPr algn="ctr" rtl="1"/>
                          <a:r>
                            <a:rPr lang="en-US" sz="1200" dirty="0">
                              <a:latin typeface="Times New Roman" panose="02020603050405020304" pitchFamily="18" charset="0"/>
                              <a:cs typeface="Times New Roman" panose="02020603050405020304" pitchFamily="18" charset="0"/>
                            </a:rPr>
                            <a:t>SLAC، HERA، </a:t>
                          </a:r>
                          <a:r>
                            <a:rPr lang="ar-DZ" sz="1200" dirty="0">
                              <a:latin typeface="Times New Roman" panose="02020603050405020304" pitchFamily="18" charset="0"/>
                              <a:cs typeface="B Zar" panose="00000400000000000000" pitchFamily="2" charset="-78"/>
                            </a:rPr>
                            <a:t>داده‌های هدف ثابت</a:t>
                          </a:r>
                        </a:p>
                      </a:txBody>
                      <a:tcPr marL="38992" marR="38992" marT="19496" marB="19496" anchor="ctr"/>
                    </a:tc>
                    <a:tc>
                      <a:txBody>
                        <a:bodyPr/>
                        <a:lstStyle/>
                        <a:p>
                          <a:pPr algn="ctr"/>
                          <a:r>
                            <a:rPr lang="ar-DZ" sz="1200" dirty="0">
                              <a:cs typeface="B Zar" panose="00000400000000000000" pitchFamily="2" charset="-78"/>
                            </a:rPr>
                            <a:t>چارچوب مرجع استاندارد، پارامتری‌سازی با چندجمله‌ای چبیشف</a:t>
                          </a:r>
                        </a:p>
                      </a:txBody>
                      <a:tcPr marL="38992" marR="38992" marT="19496" marB="19496" anchor="ctr"/>
                    </a:tc>
                    <a:extLst>
                      <a:ext uri="{0D108BD9-81ED-4DB2-BD59-A6C34878D82A}">
                        <a16:rowId xmlns:a16="http://schemas.microsoft.com/office/drawing/2014/main" val="4066258843"/>
                      </a:ext>
                    </a:extLst>
                  </a:tr>
                  <a:tr h="587632">
                    <a:tc>
                      <a:txBody>
                        <a:bodyPr/>
                        <a:lstStyle/>
                        <a:p>
                          <a:pPr algn="ctr"/>
                          <a:r>
                            <a:rPr lang="en-US" sz="1200" b="1" dirty="0">
                              <a:latin typeface="Times New Roman" panose="02020603050405020304" pitchFamily="18" charset="0"/>
                              <a:cs typeface="Times New Roman" panose="02020603050405020304" pitchFamily="18" charset="0"/>
                            </a:rPr>
                            <a:t>CT18</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CT18</a:t>
                          </a:r>
                        </a:p>
                      </a:txBody>
                      <a:tcPr marL="38992" marR="38992" marT="19496" marB="19496" anchor="ctr"/>
                    </a:tc>
                    <a:tc>
                      <a:txBody>
                        <a:bodyPr/>
                        <a:lstStyle/>
                        <a:p>
                          <a:pPr algn="ctr"/>
                          <a:r>
                            <a:rPr lang="en-001" sz="1200" dirty="0">
                              <a:cs typeface="B Zar" panose="00000400000000000000" pitchFamily="2" charset="-78"/>
                            </a:rPr>
                            <a:t>1.69</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GM-VFNS</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Tevatron, ZEUS/H1</a:t>
                          </a:r>
                        </a:p>
                      </a:txBody>
                      <a:tcPr marL="38992" marR="38992" marT="19496" marB="19496" anchor="ctr"/>
                    </a:tc>
                    <a:tc>
                      <a:txBody>
                        <a:bodyPr/>
                        <a:lstStyle/>
                        <a:p>
                          <a:pPr algn="ctr"/>
                          <a:r>
                            <a:rPr lang="ar-DZ" sz="1200" dirty="0">
                              <a:cs typeface="B Zar" panose="00000400000000000000" pitchFamily="2" charset="-78"/>
                            </a:rPr>
                            <a:t>دقت بالا در برخوردهای سخت، داده‌های ترکیب‌شده</a:t>
                          </a:r>
                        </a:p>
                      </a:txBody>
                      <a:tcPr marL="38992" marR="38992" marT="19496" marB="19496" anchor="ctr"/>
                    </a:tc>
                    <a:extLst>
                      <a:ext uri="{0D108BD9-81ED-4DB2-BD59-A6C34878D82A}">
                        <a16:rowId xmlns:a16="http://schemas.microsoft.com/office/drawing/2014/main" val="97636540"/>
                      </a:ext>
                    </a:extLst>
                  </a:tr>
                  <a:tr h="477750">
                    <a:tc>
                      <a:txBody>
                        <a:bodyPr/>
                        <a:lstStyle/>
                        <a:p>
                          <a:pPr algn="ctr"/>
                          <a:r>
                            <a:rPr lang="en-US" sz="1200" b="1" dirty="0">
                              <a:latin typeface="Times New Roman" panose="02020603050405020304" pitchFamily="18" charset="0"/>
                              <a:cs typeface="Times New Roman" panose="02020603050405020304" pitchFamily="18" charset="0"/>
                            </a:rPr>
                            <a:t>NNPDF2.0 / 2.1</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NNPDF2.1</a:t>
                          </a:r>
                        </a:p>
                      </a:txBody>
                      <a:tcPr marL="38992" marR="38992" marT="19496" marB="19496" anchor="ctr"/>
                    </a:tc>
                    <a:tc>
                      <a:txBody>
                        <a:bodyPr/>
                        <a:lstStyle/>
                        <a:p>
                          <a:pPr algn="ctr"/>
                          <a:r>
                            <a:rPr lang="en-001" sz="1200" dirty="0">
                              <a:cs typeface="B Zar" panose="00000400000000000000" pitchFamily="2" charset="-78"/>
                            </a:rPr>
                            <a:t>1.0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ZM-VFNS</a:t>
                          </a:r>
                        </a:p>
                      </a:txBody>
                      <a:tcPr marL="38992" marR="38992" marT="19496" marB="19496" anchor="ctr"/>
                    </a:tc>
                    <a:tc>
                      <a:txBody>
                        <a:bodyPr/>
                        <a:lstStyle/>
                        <a:p>
                          <a:pPr algn="ctr" rtl="1"/>
                          <a:r>
                            <a:rPr lang="en-US" sz="1200" dirty="0">
                              <a:latin typeface="Times New Roman" panose="02020603050405020304" pitchFamily="18" charset="0"/>
                              <a:cs typeface="Times New Roman" panose="02020603050405020304" pitchFamily="18" charset="0"/>
                            </a:rPr>
                            <a:t>Tevatron، </a:t>
                          </a:r>
                          <a:r>
                            <a:rPr lang="ar-DZ" sz="1200" dirty="0">
                              <a:latin typeface="Times New Roman" panose="02020603050405020304" pitchFamily="18" charset="0"/>
                              <a:cs typeface="Times New Roman" panose="02020603050405020304" pitchFamily="18" charset="0"/>
                            </a:rPr>
                            <a:t>داده‌های </a:t>
                          </a:r>
                          <a:r>
                            <a:rPr lang="en-US" sz="1200" dirty="0">
                              <a:latin typeface="Times New Roman" panose="02020603050405020304" pitchFamily="18" charset="0"/>
                              <a:cs typeface="Times New Roman" panose="02020603050405020304" pitchFamily="18" charset="0"/>
                            </a:rPr>
                            <a:t>DIS</a:t>
                          </a:r>
                        </a:p>
                      </a:txBody>
                      <a:tcPr marL="38992" marR="38992" marT="19496" marB="19496" anchor="ctr"/>
                    </a:tc>
                    <a:tc>
                      <a:txBody>
                        <a:bodyPr/>
                        <a:lstStyle/>
                        <a:p>
                          <a:pPr algn="ctr"/>
                          <a:r>
                            <a:rPr lang="ar-DZ" sz="1200" dirty="0">
                              <a:cs typeface="B Zar" panose="00000400000000000000" pitchFamily="2" charset="-78"/>
                            </a:rPr>
                            <a:t>شبکه عصبی + الگوریتم ژنتیک، 259 پارامتر آزاد</a:t>
                          </a:r>
                        </a:p>
                      </a:txBody>
                      <a:tcPr marL="38992" marR="38992" marT="19496" marB="19496" anchor="ctr"/>
                    </a:tc>
                    <a:extLst>
                      <a:ext uri="{0D108BD9-81ED-4DB2-BD59-A6C34878D82A}">
                        <a16:rowId xmlns:a16="http://schemas.microsoft.com/office/drawing/2014/main" val="3119318154"/>
                      </a:ext>
                    </a:extLst>
                  </a:tr>
                  <a:tr h="477750">
                    <a:tc>
                      <a:txBody>
                        <a:bodyPr/>
                        <a:lstStyle/>
                        <a:p>
                          <a:pPr algn="ctr"/>
                          <a:r>
                            <a:rPr lang="en-US" sz="1200" b="1" dirty="0">
                              <a:latin typeface="Times New Roman" panose="02020603050405020304" pitchFamily="18" charset="0"/>
                              <a:cs typeface="Times New Roman" panose="02020603050405020304" pitchFamily="18" charset="0"/>
                            </a:rPr>
                            <a:t>NNPDF4.1</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NNPDF4.1</a:t>
                          </a:r>
                        </a:p>
                      </a:txBody>
                      <a:tcPr marL="38992" marR="38992" marT="19496" marB="19496" anchor="ctr"/>
                    </a:tc>
                    <a:tc>
                      <a:txBody>
                        <a:bodyPr/>
                        <a:lstStyle/>
                        <a:p>
                          <a:pPr algn="ctr"/>
                          <a:r>
                            <a:rPr lang="ar-DZ" sz="1200">
                              <a:cs typeface="B Zar" panose="00000400000000000000" pitchFamily="2" charset="-78"/>
                            </a:rPr>
                            <a:t>متغیر</a:t>
                          </a:r>
                        </a:p>
                      </a:txBody>
                      <a:tcPr marL="38992" marR="38992" marT="19496" marB="19496" anchor="ctr"/>
                    </a:tc>
                    <a:tc>
                      <a:txBody>
                        <a:bodyPr/>
                        <a:lstStyle/>
                        <a:p>
                          <a:pPr algn="ctr"/>
                          <a:r>
                            <a:rPr lang="en-US" sz="1200">
                              <a:latin typeface="Times New Roman" panose="02020603050405020304" pitchFamily="18" charset="0"/>
                              <a:cs typeface="Times New Roman" panose="02020603050405020304" pitchFamily="18" charset="0"/>
                            </a:rPr>
                            <a:t>GM-VFNS</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HERA، LHC Tevatron</a:t>
                          </a:r>
                        </a:p>
                      </a:txBody>
                      <a:tcPr marL="38992" marR="38992" marT="19496" marB="19496" anchor="ctr"/>
                    </a:tc>
                    <a:tc>
                      <a:txBody>
                        <a:bodyPr/>
                        <a:lstStyle/>
                        <a:p>
                          <a:pPr algn="ctr"/>
                          <a:r>
                            <a:rPr lang="ar-DZ" sz="1200" dirty="0">
                              <a:cs typeface="B Zar" panose="00000400000000000000" pitchFamily="2" charset="-78"/>
                            </a:rPr>
                            <a:t>یادگیری غیرخطی، محاسبه دقیق عدم‌قطعیت‌ها</a:t>
                          </a:r>
                        </a:p>
                      </a:txBody>
                      <a:tcPr marL="38992" marR="38992" marT="19496" marB="19496" anchor="ctr"/>
                    </a:tc>
                    <a:extLst>
                      <a:ext uri="{0D108BD9-81ED-4DB2-BD59-A6C34878D82A}">
                        <a16:rowId xmlns:a16="http://schemas.microsoft.com/office/drawing/2014/main" val="52328227"/>
                      </a:ext>
                    </a:extLst>
                  </a:tr>
                  <a:tr h="404752">
                    <a:tc>
                      <a:txBody>
                        <a:bodyPr/>
                        <a:lstStyle/>
                        <a:p>
                          <a:pPr algn="ctr"/>
                          <a:r>
                            <a:rPr lang="en-US" sz="1200" b="1" dirty="0">
                              <a:latin typeface="Times New Roman" panose="02020603050405020304" pitchFamily="18" charset="0"/>
                              <a:cs typeface="Times New Roman" panose="02020603050405020304" pitchFamily="18" charset="0"/>
                            </a:rPr>
                            <a:t>JR09</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JR09 (GJR08/GRV)</a:t>
                          </a:r>
                        </a:p>
                      </a:txBody>
                      <a:tcPr marL="38992" marR="38992" marT="19496" marB="19496" anchor="ctr"/>
                    </a:tc>
                    <a:tc>
                      <a:txBody>
                        <a:bodyPr/>
                        <a:lstStyle/>
                        <a:p>
                          <a:pPr algn="ctr"/>
                          <a:r>
                            <a:rPr lang="en-001" sz="1200">
                              <a:cs typeface="B Zar" panose="00000400000000000000" pitchFamily="2" charset="-78"/>
                            </a:rPr>
                            <a:t>2.0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FFNS</a:t>
                          </a:r>
                        </a:p>
                      </a:txBody>
                      <a:tcPr marL="38992" marR="38992" marT="19496" marB="19496" anchor="ctr"/>
                    </a:tc>
                    <a:tc>
                      <a:txBody>
                        <a:bodyPr/>
                        <a:lstStyle/>
                        <a:p>
                          <a:pPr algn="ctr" rtl="1"/>
                          <a:r>
                            <a:rPr lang="ar-DZ" sz="1200" dirty="0">
                              <a:latin typeface="Times New Roman" panose="02020603050405020304" pitchFamily="18" charset="0"/>
                              <a:cs typeface="B Zar" panose="00000400000000000000" pitchFamily="2" charset="-78"/>
                            </a:rPr>
                            <a:t>داده‌های</a:t>
                          </a:r>
                          <a:r>
                            <a:rPr lang="ar-DZ"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DIS </a:t>
                          </a:r>
                          <a:r>
                            <a:rPr lang="ar-DZ" sz="1200" dirty="0">
                              <a:latin typeface="Times New Roman" panose="02020603050405020304" pitchFamily="18" charset="0"/>
                              <a:cs typeface="B Zar" panose="00000400000000000000" pitchFamily="2" charset="-78"/>
                            </a:rPr>
                            <a:t>منتخب</a:t>
                          </a:r>
                        </a:p>
                      </a:txBody>
                      <a:tcPr marL="38992" marR="38992" marT="19496" marB="19496" anchor="ctr"/>
                    </a:tc>
                    <a:tc>
                      <a:txBody>
                        <a:bodyPr/>
                        <a:lstStyle/>
                        <a:p>
                          <a:pPr algn="ctr"/>
                          <a:r>
                            <a:rPr lang="ar-DZ" sz="1200" dirty="0">
                              <a:cs typeface="B Zar" panose="00000400000000000000" pitchFamily="2" charset="-78"/>
                            </a:rPr>
                            <a:t>مدل پدیده‌شناسی ساده، 20 پارامتر آزاد</a:t>
                          </a:r>
                        </a:p>
                      </a:txBody>
                      <a:tcPr marL="38992" marR="38992" marT="19496" marB="19496" anchor="ctr"/>
                    </a:tc>
                    <a:extLst>
                      <a:ext uri="{0D108BD9-81ED-4DB2-BD59-A6C34878D82A}">
                        <a16:rowId xmlns:a16="http://schemas.microsoft.com/office/drawing/2014/main" val="2808365106"/>
                      </a:ext>
                    </a:extLst>
                  </a:tr>
                  <a:tr h="430343">
                    <a:tc>
                      <a:txBody>
                        <a:bodyPr/>
                        <a:lstStyle/>
                        <a:p>
                          <a:pPr algn="ctr"/>
                          <a:r>
                            <a:rPr lang="en-US" sz="1200" b="1" dirty="0">
                              <a:latin typeface="Times New Roman" panose="02020603050405020304" pitchFamily="18" charset="0"/>
                              <a:cs typeface="Times New Roman" panose="02020603050405020304" pitchFamily="18" charset="0"/>
                            </a:rPr>
                            <a:t>ABKM</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ABKM</a:t>
                          </a:r>
                        </a:p>
                      </a:txBody>
                      <a:tcPr marL="38992" marR="38992" marT="19496" marB="19496" anchor="ctr"/>
                    </a:tc>
                    <a:tc>
                      <a:txBody>
                        <a:bodyPr/>
                        <a:lstStyle/>
                        <a:p>
                          <a:pPr algn="ctr"/>
                          <a:r>
                            <a:rPr lang="en-001" sz="1200">
                              <a:cs typeface="B Zar" panose="00000400000000000000" pitchFamily="2" charset="-78"/>
                            </a:rPr>
                            <a:t>9.0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FFNS</a:t>
                          </a:r>
                        </a:p>
                      </a:txBody>
                      <a:tcPr marL="38992" marR="38992" marT="19496" marB="19496" anchor="ctr"/>
                    </a:tc>
                    <a:tc>
                      <a:txBody>
                        <a:bodyPr/>
                        <a:lstStyle/>
                        <a:p>
                          <a:pPr algn="ctr" rtl="1"/>
                          <a:r>
                            <a:rPr lang="en-US" sz="1200" dirty="0">
                              <a:latin typeface="Times New Roman" panose="02020603050405020304" pitchFamily="18" charset="0"/>
                              <a:cs typeface="Times New Roman" panose="02020603050405020304" pitchFamily="18" charset="0"/>
                            </a:rPr>
                            <a:t>DIS، </a:t>
                          </a:r>
                          <a:r>
                            <a:rPr lang="ar-DZ" sz="1200" dirty="0">
                              <a:latin typeface="Times New Roman" panose="02020603050405020304" pitchFamily="18" charset="0"/>
                              <a:cs typeface="B Zar" panose="00000400000000000000" pitchFamily="2" charset="-78"/>
                            </a:rPr>
                            <a:t>داده‌های هدف ثابت</a:t>
                          </a:r>
                        </a:p>
                      </a:txBody>
                      <a:tcPr marL="38992" marR="38992" marT="19496" marB="19496" anchor="ctr"/>
                    </a:tc>
                    <a:tc>
                      <a:txBody>
                        <a:bodyPr/>
                        <a:lstStyle/>
                        <a:p>
                          <a:endParaRPr lang="en-001"/>
                        </a:p>
                      </a:txBody>
                      <a:tcPr marL="38992" marR="38992" marT="19496" marB="19496" anchor="ctr">
                        <a:blipFill>
                          <a:blip r:embed="rId2"/>
                          <a:stretch>
                            <a:fillRect l="-500467" t="-673239" r="-935" b="-204225"/>
                          </a:stretch>
                        </a:blipFill>
                      </a:tcPr>
                    </a:tc>
                    <a:extLst>
                      <a:ext uri="{0D108BD9-81ED-4DB2-BD59-A6C34878D82A}">
                        <a16:rowId xmlns:a16="http://schemas.microsoft.com/office/drawing/2014/main" val="986644833"/>
                      </a:ext>
                    </a:extLst>
                  </a:tr>
                  <a:tr h="404752">
                    <a:tc>
                      <a:txBody>
                        <a:bodyPr/>
                        <a:lstStyle/>
                        <a:p>
                          <a:pPr algn="ctr"/>
                          <a:r>
                            <a:rPr lang="en-US" sz="1200" b="1" dirty="0">
                              <a:latin typeface="Times New Roman" panose="02020603050405020304" pitchFamily="18" charset="0"/>
                              <a:cs typeface="Times New Roman" panose="02020603050405020304" pitchFamily="18" charset="0"/>
                            </a:rPr>
                            <a:t>HERAPDF</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HERAPDF</a:t>
                          </a:r>
                        </a:p>
                      </a:txBody>
                      <a:tcPr marL="38992" marR="38992" marT="19496" marB="19496" anchor="ctr"/>
                    </a:tc>
                    <a:tc>
                      <a:txBody>
                        <a:bodyPr/>
                        <a:lstStyle/>
                        <a:p>
                          <a:pPr algn="ctr"/>
                          <a:r>
                            <a:rPr lang="en-001" sz="1200">
                              <a:cs typeface="B Zar" panose="00000400000000000000" pitchFamily="2" charset="-78"/>
                            </a:rPr>
                            <a:t>5.0</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GM-VFNS</a:t>
                          </a: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ZEUS + H1 (HERA)</a:t>
                          </a:r>
                        </a:p>
                      </a:txBody>
                      <a:tcPr marL="38992" marR="38992" marT="19496" marB="19496" anchor="ctr"/>
                    </a:tc>
                    <a:tc>
                      <a:txBody>
                        <a:bodyPr/>
                        <a:lstStyle/>
                        <a:p>
                          <a:pPr algn="ctr"/>
                          <a:r>
                            <a:rPr lang="ar-DZ" sz="1200" dirty="0">
                              <a:cs typeface="B Zar" panose="00000400000000000000" pitchFamily="2" charset="-78"/>
                            </a:rPr>
                            <a:t>آنالیز کاملاً تجربی، قیود جمعی دقیق</a:t>
                          </a:r>
                        </a:p>
                      </a:txBody>
                      <a:tcPr marL="38992" marR="38992" marT="19496" marB="19496" anchor="ctr"/>
                    </a:tc>
                    <a:extLst>
                      <a:ext uri="{0D108BD9-81ED-4DB2-BD59-A6C34878D82A}">
                        <a16:rowId xmlns:a16="http://schemas.microsoft.com/office/drawing/2014/main" val="2353884343"/>
                      </a:ext>
                    </a:extLst>
                  </a:tr>
                  <a:tr h="404752">
                    <a:tc>
                      <a:txBody>
                        <a:bodyPr/>
                        <a:lstStyle/>
                        <a:p>
                          <a:pPr algn="ctr"/>
                          <a:r>
                            <a:rPr lang="en-US" sz="1200" b="1" dirty="0">
                              <a:latin typeface="Times New Roman" panose="02020603050405020304" pitchFamily="18" charset="0"/>
                              <a:cs typeface="Times New Roman" panose="02020603050405020304" pitchFamily="18" charset="0"/>
                            </a:rPr>
                            <a:t>KKT / </a:t>
                          </a:r>
                          <a:r>
                            <a:rPr lang="en-US" sz="1200" b="1" dirty="0" err="1">
                              <a:latin typeface="Times New Roman" panose="02020603050405020304" pitchFamily="18" charset="0"/>
                              <a:cs typeface="Times New Roman" panose="02020603050405020304" pitchFamily="18" charset="0"/>
                            </a:rPr>
                            <a:t>KKTc</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US" sz="1200" dirty="0">
                              <a:latin typeface="Times New Roman" panose="02020603050405020304" pitchFamily="18" charset="0"/>
                              <a:cs typeface="Times New Roman" panose="02020603050405020304" pitchFamily="18" charset="0"/>
                            </a:rPr>
                            <a:t>KKT/</a:t>
                          </a:r>
                          <a:r>
                            <a:rPr lang="en-US" sz="1200" dirty="0" err="1">
                              <a:latin typeface="Times New Roman" panose="02020603050405020304" pitchFamily="18" charset="0"/>
                              <a:cs typeface="Times New Roman" panose="02020603050405020304" pitchFamily="18" charset="0"/>
                            </a:rPr>
                            <a:t>KKTc</a:t>
                          </a:r>
                          <a:endParaRPr lang="en-US" sz="1200" dirty="0">
                            <a:latin typeface="Times New Roman" panose="02020603050405020304" pitchFamily="18" charset="0"/>
                            <a:cs typeface="Times New Roman" panose="02020603050405020304" pitchFamily="18" charset="0"/>
                          </a:endParaRPr>
                        </a:p>
                      </a:txBody>
                      <a:tcPr marL="38992" marR="38992" marT="19496" marB="19496" anchor="ctr"/>
                    </a:tc>
                    <a:tc>
                      <a:txBody>
                        <a:bodyPr/>
                        <a:lstStyle/>
                        <a:p>
                          <a:pPr algn="ctr"/>
                          <a:r>
                            <a:rPr lang="en-001" sz="1200">
                              <a:cs typeface="B Zar" panose="00000400000000000000" pitchFamily="2" charset="-78"/>
                            </a:rPr>
                            <a:t>2.0</a:t>
                          </a:r>
                        </a:p>
                      </a:txBody>
                      <a:tcPr marL="38992" marR="38992" marT="19496" marB="19496" anchor="ctr"/>
                    </a:tc>
                    <a:tc>
                      <a:txBody>
                        <a:bodyPr/>
                        <a:lstStyle/>
                        <a:p>
                          <a:pPr algn="ctr"/>
                          <a:r>
                            <a:rPr lang="en-001" sz="1200" dirty="0">
                              <a:latin typeface="Times New Roman" panose="02020603050405020304" pitchFamily="18" charset="0"/>
                              <a:cs typeface="Times New Roman" panose="02020603050405020304" pitchFamily="18" charset="0"/>
                            </a:rPr>
                            <a:t>—</a:t>
                          </a:r>
                        </a:p>
                      </a:txBody>
                      <a:tcPr marL="38992" marR="38992" marT="19496" marB="19496" anchor="ctr"/>
                    </a:tc>
                    <a:tc>
                      <a:txBody>
                        <a:bodyPr/>
                        <a:lstStyle/>
                        <a:p>
                          <a:pPr algn="ctr" rtl="1"/>
                          <a:r>
                            <a:rPr lang="en-US" sz="1200" dirty="0">
                              <a:latin typeface="Times New Roman" panose="02020603050405020304" pitchFamily="18" charset="0"/>
                              <a:cs typeface="Times New Roman" panose="02020603050405020304" pitchFamily="18" charset="0"/>
                            </a:rPr>
                            <a:t>HERA، </a:t>
                          </a:r>
                          <a:r>
                            <a:rPr lang="ar-DZ" sz="1200" dirty="0">
                              <a:latin typeface="Times New Roman" panose="02020603050405020304" pitchFamily="18" charset="0"/>
                              <a:cs typeface="B Zar" panose="00000400000000000000" pitchFamily="2" charset="-78"/>
                            </a:rPr>
                            <a:t>داده‌های انرژی پایین</a:t>
                          </a:r>
                        </a:p>
                      </a:txBody>
                      <a:tcPr marL="38992" marR="38992" marT="19496" marB="19496" anchor="ctr"/>
                    </a:tc>
                    <a:tc>
                      <a:txBody>
                        <a:bodyPr/>
                        <a:lstStyle/>
                        <a:p>
                          <a:pPr algn="ctr" rtl="1"/>
                          <a:r>
                            <a:rPr lang="ar-DZ" sz="1200" dirty="0">
                              <a:cs typeface="B Zar" panose="00000400000000000000" pitchFamily="2" charset="-78"/>
                            </a:rPr>
                            <a:t>کنترل رفتار (</a:t>
                          </a:r>
                          <a:r>
                            <a:rPr lang="en-US" sz="1200" dirty="0">
                              <a:cs typeface="B Zar" panose="00000400000000000000" pitchFamily="2" charset="-78"/>
                            </a:rPr>
                            <a:t>x</a:t>
                          </a:r>
                          <a:r>
                            <a:rPr lang="fa-IR" sz="1200" dirty="0">
                              <a:cs typeface="B Zar" panose="00000400000000000000" pitchFamily="2" charset="-78"/>
                            </a:rPr>
                            <a:t>)</a:t>
                          </a:r>
                          <a:r>
                            <a:rPr lang="en-US" sz="1200" dirty="0">
                              <a:cs typeface="B Zar" panose="00000400000000000000" pitchFamily="2" charset="-78"/>
                            </a:rPr>
                            <a:t> </a:t>
                          </a:r>
                          <a:r>
                            <a:rPr lang="ar-DZ" sz="1200" dirty="0">
                              <a:cs typeface="B Zar" panose="00000400000000000000" pitchFamily="2" charset="-78"/>
                            </a:rPr>
                            <a:t>کوچک و بزرگ</a:t>
                          </a:r>
                        </a:p>
                      </a:txBody>
                      <a:tcPr marL="38992" marR="38992" marT="19496" marB="19496" anchor="ctr"/>
                    </a:tc>
                    <a:extLst>
                      <a:ext uri="{0D108BD9-81ED-4DB2-BD59-A6C34878D82A}">
                        <a16:rowId xmlns:a16="http://schemas.microsoft.com/office/drawing/2014/main" val="1225848354"/>
                      </a:ext>
                    </a:extLst>
                  </a:tr>
                </a:tbl>
              </a:graphicData>
            </a:graphic>
          </p:graphicFrame>
        </mc:Fallback>
      </mc:AlternateContent>
    </p:spTree>
    <p:extLst>
      <p:ext uri="{BB962C8B-B14F-4D97-AF65-F5344CB8AC3E}">
        <p14:creationId xmlns:p14="http://schemas.microsoft.com/office/powerpoint/2010/main" val="7972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37C1B6-5D2C-39B0-03F4-C74DC1C7AA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sp>
        <p:nvSpPr>
          <p:cNvPr id="4" name="TextBox 3">
            <a:extLst>
              <a:ext uri="{FF2B5EF4-FFF2-40B4-BE49-F238E27FC236}">
                <a16:creationId xmlns:a16="http://schemas.microsoft.com/office/drawing/2014/main" id="{D381DF9B-1BD5-B426-2837-5A00F02E7BBB}"/>
              </a:ext>
            </a:extLst>
          </p:cNvPr>
          <p:cNvSpPr txBox="1"/>
          <p:nvPr/>
        </p:nvSpPr>
        <p:spPr>
          <a:xfrm>
            <a:off x="2483768" y="51470"/>
            <a:ext cx="4599122" cy="587853"/>
          </a:xfrm>
          <a:prstGeom prst="rect">
            <a:avLst/>
          </a:prstGeom>
          <a:noFill/>
        </p:spPr>
        <p:txBody>
          <a:bodyPr wrap="square">
            <a:spAutoFit/>
          </a:bodyPr>
          <a:lstStyle/>
          <a:p>
            <a:pPr marL="731520" indent="-274320" algn="just" rtl="1">
              <a:lnSpc>
                <a:spcPct val="115000"/>
              </a:lnSpc>
              <a:spcBef>
                <a:spcPts val="1200"/>
              </a:spcBef>
            </a:pPr>
            <a:r>
              <a:rPr lang="ar-SA" sz="2800" b="1" kern="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rPr>
              <a:t>آشنایی با برنامه ی </a:t>
            </a:r>
            <a:r>
              <a:rPr lang="en-001" sz="2800" b="1" dirty="0">
                <a:solidFill>
                  <a:srgbClr val="002060"/>
                </a:solidFill>
                <a:latin typeface="Times New Roman" panose="02020603050405020304" pitchFamily="18" charset="0"/>
                <a:ea typeface="Times New Roman" panose="02020603050405020304" pitchFamily="18" charset="0"/>
                <a:cs typeface="B Zar" panose="00000400000000000000" pitchFamily="2" charset="-78"/>
              </a:rPr>
              <a:t>MINUIT</a:t>
            </a:r>
            <a:endParaRPr lang="en-001" sz="2800" b="1" kern="0" dirty="0">
              <a:solidFill>
                <a:srgbClr val="00206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TextBox 6">
            <a:extLst>
              <a:ext uri="{FF2B5EF4-FFF2-40B4-BE49-F238E27FC236}">
                <a16:creationId xmlns:a16="http://schemas.microsoft.com/office/drawing/2014/main" id="{16114FFE-4790-AD0B-F4C7-56D7854CB4A9}"/>
              </a:ext>
            </a:extLst>
          </p:cNvPr>
          <p:cNvSpPr txBox="1"/>
          <p:nvPr/>
        </p:nvSpPr>
        <p:spPr>
          <a:xfrm>
            <a:off x="292219" y="843558"/>
            <a:ext cx="8559562" cy="3483005"/>
          </a:xfrm>
          <a:prstGeom prst="rect">
            <a:avLst/>
          </a:prstGeom>
          <a:noFill/>
        </p:spPr>
        <p:txBody>
          <a:bodyPr wrap="square">
            <a:spAutoFit/>
          </a:bodyPr>
          <a:lstStyle/>
          <a:p>
            <a:pPr marL="2540" algn="just" rtl="1">
              <a:lnSpc>
                <a:spcPct val="115000"/>
              </a:lnSpc>
              <a:spcAft>
                <a:spcPts val="800"/>
              </a:spcAft>
            </a:pPr>
            <a:r>
              <a:rPr lang="en-001" sz="1600" dirty="0">
                <a:effectLst/>
                <a:latin typeface="Times New Roman" panose="02020603050405020304" pitchFamily="18" charset="0"/>
                <a:ea typeface="Calibri" panose="020F0502020204030204" pitchFamily="34" charset="0"/>
                <a:cs typeface="B Zar" panose="00000400000000000000" pitchFamily="2" charset="-78"/>
              </a:rPr>
              <a:t>MINUIT</a:t>
            </a:r>
            <a:r>
              <a:rPr lang="en-001" sz="2000" dirty="0">
                <a:effectLst/>
                <a:latin typeface="B Zar" panose="00000400000000000000" pitchFamily="2" charset="-78"/>
                <a:ea typeface="Calibri" panose="020F0502020204030204" pitchFamily="34" charset="0"/>
                <a:cs typeface="B Nazanin" panose="00000400000000000000" pitchFamily="2" charset="-78"/>
              </a:rPr>
              <a:t> </a:t>
            </a:r>
            <a:r>
              <a:rPr lang="fa-IR" sz="2000" dirty="0">
                <a:effectLst/>
                <a:latin typeface="Times New Roman" panose="02020603050405020304" pitchFamily="18" charset="0"/>
                <a:ea typeface="Calibri" panose="020F0502020204030204" pitchFamily="34" charset="0"/>
                <a:cs typeface="B Zar" panose="00000400000000000000" pitchFamily="2" charset="-78"/>
              </a:rPr>
              <a:t>یکی</a:t>
            </a:r>
            <a:r>
              <a:rPr lang="ar-SA" sz="2000" dirty="0">
                <a:effectLst/>
                <a:latin typeface="Times New Roman" panose="02020603050405020304" pitchFamily="18" charset="0"/>
                <a:ea typeface="Calibri" panose="020F0502020204030204" pitchFamily="34" charset="0"/>
                <a:cs typeface="B Zar" panose="00000400000000000000" pitchFamily="2" charset="-78"/>
              </a:rPr>
              <a:t> از برنامه‌های پیشگام در بهینه‌سازی پارامترهاست که توسط فرد جیمز در سال 1970 در مرکز تحقیقاتی </a:t>
            </a:r>
            <a:r>
              <a:rPr lang="en-US" sz="2000" dirty="0">
                <a:effectLst/>
                <a:latin typeface="Times New Roman" panose="02020603050405020304" pitchFamily="18" charset="0"/>
                <a:ea typeface="Calibri" panose="020F0502020204030204" pitchFamily="34" charset="0"/>
                <a:cs typeface="B Zar" panose="00000400000000000000" pitchFamily="2" charset="-78"/>
              </a:rPr>
              <a:t> </a:t>
            </a:r>
            <a:r>
              <a:rPr lang="en-US" sz="1600" dirty="0">
                <a:effectLst/>
                <a:latin typeface="Times New Roman" panose="02020603050405020304" pitchFamily="18" charset="0"/>
                <a:ea typeface="Calibri" panose="020F0502020204030204" pitchFamily="34" charset="0"/>
                <a:cs typeface="B Zar" panose="00000400000000000000" pitchFamily="2" charset="-78"/>
              </a:rPr>
              <a:t>CERN</a:t>
            </a:r>
            <a:r>
              <a:rPr lang="en-US" sz="2000" dirty="0">
                <a:effectLst/>
                <a:latin typeface="B Zar" panose="00000400000000000000" pitchFamily="2" charset="-78"/>
                <a:ea typeface="Calibri" panose="020F0502020204030204" pitchFamily="34" charset="0"/>
                <a:cs typeface="B Nazanin" panose="00000400000000000000" pitchFamily="2" charset="-78"/>
              </a:rPr>
              <a:t> </a:t>
            </a:r>
            <a:r>
              <a:rPr lang="ar-SA" sz="2000" dirty="0">
                <a:effectLst/>
                <a:latin typeface="Times New Roman" panose="02020603050405020304" pitchFamily="18" charset="0"/>
                <a:ea typeface="Calibri" panose="020F0502020204030204" pitchFamily="34" charset="0"/>
                <a:cs typeface="B Zar" panose="00000400000000000000" pitchFamily="2" charset="-78"/>
              </a:rPr>
              <a:t>طراحی و پیاده‌سازی شد. هدف اصلی این برنامه، کمینه‌سازی تفاضل بین داده‌های تجربی و پیش‌بینی‌های مدل‌های تئوری است. این برنامه به ‌ویژه در علوم تجربی و محاسباتی محبوبیت دارد و در بسیاری از حوزه‌های علمی به کار گرفته شده است</a:t>
            </a:r>
            <a:r>
              <a:rPr lang="en-US" sz="2000" dirty="0">
                <a:effectLst/>
                <a:latin typeface="Times New Roman" panose="02020603050405020304" pitchFamily="18" charset="0"/>
                <a:ea typeface="Calibri" panose="020F0502020204030204" pitchFamily="34" charset="0"/>
                <a:cs typeface="B Zar" panose="00000400000000000000" pitchFamily="2" charset="-78"/>
              </a:rPr>
              <a:t>.</a:t>
            </a:r>
          </a:p>
          <a:p>
            <a:pPr marL="2540" algn="just" rtl="1">
              <a:lnSpc>
                <a:spcPct val="115000"/>
              </a:lnSpc>
              <a:spcAft>
                <a:spcPts val="800"/>
              </a:spcAft>
            </a:pP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a:p>
            <a:pPr marL="2540" algn="just" rtl="1">
              <a:lnSpc>
                <a:spcPct val="115000"/>
              </a:lnSpc>
              <a:spcAft>
                <a:spcPts val="800"/>
              </a:spcAft>
            </a:pPr>
            <a:r>
              <a:rPr lang="fa-IR" sz="2000" dirty="0">
                <a:effectLst/>
                <a:latin typeface="Times New Roman" panose="02020603050405020304" pitchFamily="18" charset="0"/>
                <a:ea typeface="Calibri" panose="020F0502020204030204" pitchFamily="34" charset="0"/>
                <a:cs typeface="B Zar" panose="00000400000000000000" pitchFamily="2" charset="-78"/>
              </a:rPr>
              <a:t> </a:t>
            </a:r>
            <a:r>
              <a:rPr lang="en-US" sz="2000" dirty="0">
                <a:effectLst/>
                <a:latin typeface="Times New Roman" panose="02020603050405020304" pitchFamily="18" charset="0"/>
                <a:ea typeface="Calibri" panose="020F0502020204030204" pitchFamily="34" charset="0"/>
                <a:cs typeface="B Zar" panose="00000400000000000000" pitchFamily="2" charset="-78"/>
              </a:rPr>
              <a:t> </a:t>
            </a:r>
            <a:r>
              <a:rPr lang="en-001" sz="1600" dirty="0">
                <a:effectLst/>
                <a:latin typeface="Times New Roman" panose="02020603050405020304" pitchFamily="18" charset="0"/>
                <a:ea typeface="Calibri" panose="020F0502020204030204" pitchFamily="34" charset="0"/>
                <a:cs typeface="B Zar" panose="00000400000000000000" pitchFamily="2" charset="-78"/>
              </a:rPr>
              <a:t>MINUIT</a:t>
            </a:r>
            <a:r>
              <a:rPr lang="en-001" sz="2000" i="1" dirty="0">
                <a:effectLst/>
                <a:latin typeface="Times New Roman" panose="02020603050405020304" pitchFamily="18" charset="0"/>
                <a:ea typeface="Calibri" panose="020F0502020204030204" pitchFamily="34" charset="0"/>
                <a:cs typeface="B Zar" panose="00000400000000000000" pitchFamily="2" charset="-78"/>
              </a:rPr>
              <a:t> </a:t>
            </a:r>
            <a:r>
              <a:rPr lang="ar-SA" sz="2000" dirty="0">
                <a:effectLst/>
                <a:latin typeface="Times New Roman" panose="02020603050405020304" pitchFamily="18" charset="0"/>
                <a:ea typeface="Calibri" panose="020F0502020204030204" pitchFamily="34" charset="0"/>
                <a:cs typeface="B Zar" panose="00000400000000000000" pitchFamily="2" charset="-78"/>
              </a:rPr>
              <a:t>به کاربر اجازه می‌دهد که یک تابع تئوری چندپارامتری را تعریف کند. این تابع نماینده مدلی است که کاربر قصد دارد داده‌های تجربی را به آن برازش دهد. سپس</a:t>
            </a:r>
            <a:r>
              <a:rPr lang="en-001" sz="1800" dirty="0">
                <a:latin typeface="Times New Roman" panose="02020603050405020304" pitchFamily="18" charset="0"/>
                <a:ea typeface="Calibri" panose="020F0502020204030204" pitchFamily="34" charset="0"/>
                <a:cs typeface="B Zar" panose="00000400000000000000" pitchFamily="2" charset="-78"/>
              </a:rPr>
              <a:t>MINUIT</a:t>
            </a:r>
            <a:r>
              <a:rPr lang="ar-SA" sz="2000" i="1" dirty="0">
                <a:effectLst/>
                <a:latin typeface="Times New Roman" panose="02020603050405020304" pitchFamily="18" charset="0"/>
                <a:ea typeface="Calibri" panose="020F0502020204030204" pitchFamily="34" charset="0"/>
                <a:cs typeface="B Zar" panose="00000400000000000000" pitchFamily="2" charset="-78"/>
              </a:rPr>
              <a:t> </a:t>
            </a:r>
            <a:r>
              <a:rPr lang="ar-SA" sz="2000" dirty="0">
                <a:effectLst/>
                <a:latin typeface="Times New Roman" panose="02020603050405020304" pitchFamily="18" charset="0"/>
                <a:ea typeface="Calibri" panose="020F0502020204030204" pitchFamily="34" charset="0"/>
                <a:cs typeface="B Zar" panose="00000400000000000000" pitchFamily="2" charset="-78"/>
              </a:rPr>
              <a:t>از روش‌های عددی پیشرفته برای کمینه‌سازی اختلاف بین خروجی مدل و داده‌های واقعی استفاده می‌کند. برای این کار، این برنامه یک مقدار تفاضل مربعات خطا را که بین داده‌ها و مدل تئوری محاسبه شده است، کمینه می‌کند. </a:t>
            </a: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75236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2B7FDA-1B29-33C3-86C1-F9A5C67F98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dirty="0"/>
          </a:p>
        </p:txBody>
      </p:sp>
      <p:sp>
        <p:nvSpPr>
          <p:cNvPr id="4" name="TextBox 3">
            <a:extLst>
              <a:ext uri="{FF2B5EF4-FFF2-40B4-BE49-F238E27FC236}">
                <a16:creationId xmlns:a16="http://schemas.microsoft.com/office/drawing/2014/main" id="{7F6AD57A-B81F-993E-4E3E-A1F3DF0EACD0}"/>
              </a:ext>
            </a:extLst>
          </p:cNvPr>
          <p:cNvSpPr txBox="1"/>
          <p:nvPr/>
        </p:nvSpPr>
        <p:spPr>
          <a:xfrm>
            <a:off x="1691680" y="195486"/>
            <a:ext cx="6183298" cy="523220"/>
          </a:xfrm>
          <a:prstGeom prst="rect">
            <a:avLst/>
          </a:prstGeom>
          <a:noFill/>
        </p:spPr>
        <p:txBody>
          <a:bodyPr wrap="square">
            <a:spAutoFit/>
          </a:bodyPr>
          <a:lstStyle/>
          <a:p>
            <a:r>
              <a:rPr lang="ar-SA"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روش کمترین مربعات و تابع توزیع مربع کای</a:t>
            </a:r>
            <a:endParaRPr lang="en-001" sz="2800" b="1" dirty="0">
              <a:solidFill>
                <a:srgbClr val="002060"/>
              </a:solidFill>
            </a:endParaRPr>
          </a:p>
        </p:txBody>
      </p:sp>
      <p:sp>
        <p:nvSpPr>
          <p:cNvPr id="6" name="TextBox 5">
            <a:extLst>
              <a:ext uri="{FF2B5EF4-FFF2-40B4-BE49-F238E27FC236}">
                <a16:creationId xmlns:a16="http://schemas.microsoft.com/office/drawing/2014/main" id="{B8367E94-F88D-5638-D26C-790257615EA8}"/>
              </a:ext>
            </a:extLst>
          </p:cNvPr>
          <p:cNvSpPr txBox="1"/>
          <p:nvPr/>
        </p:nvSpPr>
        <p:spPr>
          <a:xfrm>
            <a:off x="251520" y="843558"/>
            <a:ext cx="8775586" cy="1015663"/>
          </a:xfrm>
          <a:prstGeom prst="rect">
            <a:avLst/>
          </a:prstGeom>
          <a:noFill/>
        </p:spPr>
        <p:txBody>
          <a:bodyPr wrap="square">
            <a:spAutoFit/>
          </a:bodyPr>
          <a:lstStyle/>
          <a:p>
            <a:pPr algn="just" rtl="1"/>
            <a:r>
              <a:rPr lang="ar-SA" sz="2000" dirty="0">
                <a:effectLst/>
                <a:latin typeface="Times New Roman" panose="02020603050405020304" pitchFamily="18" charset="0"/>
                <a:ea typeface="Calibri" panose="020F0502020204030204" pitchFamily="34" charset="0"/>
                <a:cs typeface="B Zar" panose="00000400000000000000" pitchFamily="2" charset="-78"/>
              </a:rPr>
              <a:t>روش کمترین مربعات یکی از پرکاربردترین تکنیک‌ها در حل مسائل کمینه ‌سازی است و به ‌طور گسترده در فیزیک و علوم مرتبط استفاده می‌شود. این روش برای برازش مدل‌های تئوری به داده‌های تجربی طراحی شده و هدف اصلی آن یافتن بهترین مقادیر برای پارامترهای مجهول مدل است</a:t>
            </a:r>
            <a:r>
              <a:rPr lang="en-US" sz="2000" dirty="0">
                <a:effectLst/>
                <a:latin typeface="Times New Roman" panose="02020603050405020304" pitchFamily="18" charset="0"/>
                <a:ea typeface="Calibri" panose="020F0502020204030204" pitchFamily="34" charset="0"/>
                <a:cs typeface="B Zar" panose="00000400000000000000" pitchFamily="2" charset="-78"/>
              </a:rPr>
              <a:t>.</a:t>
            </a:r>
            <a:r>
              <a:rPr lang="en-US" sz="2000" dirty="0">
                <a:effectLst/>
                <a:latin typeface="B Zar" panose="00000400000000000000" pitchFamily="2" charset="-78"/>
                <a:ea typeface="Calibri" panose="020F0502020204030204" pitchFamily="34" charset="0"/>
                <a:cs typeface="B Zar" panose="00000400000000000000" pitchFamily="2" charset="-78"/>
              </a:rPr>
              <a:t> </a:t>
            </a:r>
            <a:endParaRPr lang="en-001" sz="2000" dirty="0">
              <a:cs typeface="B Zar" panose="00000400000000000000" pitchFamily="2" charset="-78"/>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DB25F53-2C35-33F1-A580-C433E0DEF019}"/>
                  </a:ext>
                </a:extLst>
              </p:cNvPr>
              <p:cNvSpPr txBox="1"/>
              <p:nvPr/>
            </p:nvSpPr>
            <p:spPr>
              <a:xfrm>
                <a:off x="2411760" y="1903277"/>
                <a:ext cx="4599122" cy="6981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001" i="1" smtClean="0">
                              <a:solidFill>
                                <a:srgbClr val="836967"/>
                              </a:solidFill>
                              <a:latin typeface="Cambria Math" panose="02040503050406030204" pitchFamily="18" charset="0"/>
                            </a:rPr>
                          </m:ctrlPr>
                        </m:sSupPr>
                        <m:e>
                          <m:r>
                            <a:rPr lang="en-001" i="1">
                              <a:latin typeface="Cambria Math" panose="02040503050406030204" pitchFamily="18" charset="0"/>
                            </a:rPr>
                            <m:t>𝜙</m:t>
                          </m:r>
                        </m:e>
                        <m:sup>
                          <m:r>
                            <a:rPr lang="en-001" i="0">
                              <a:latin typeface="Cambria Math" panose="02040503050406030204" pitchFamily="18" charset="0"/>
                            </a:rPr>
                            <m:t>2</m:t>
                          </m:r>
                        </m:sup>
                      </m:sSup>
                      <m:r>
                        <a:rPr lang="en-001" i="0">
                          <a:latin typeface="Cambria Math" panose="02040503050406030204" pitchFamily="18" charset="0"/>
                        </a:rPr>
                        <m:t>=</m:t>
                      </m:r>
                      <m:nary>
                        <m:naryPr>
                          <m:chr m:val="∑"/>
                          <m:limLoc m:val="undOvr"/>
                          <m:ctrlPr>
                            <a:rPr lang="en-001" i="1">
                              <a:latin typeface="Cambria Math" panose="02040503050406030204" pitchFamily="18" charset="0"/>
                            </a:rPr>
                          </m:ctrlPr>
                        </m:naryPr>
                        <m:sub>
                          <m:r>
                            <a:rPr lang="en-001" i="1">
                              <a:latin typeface="Cambria Math" panose="02040503050406030204" pitchFamily="18" charset="0"/>
                            </a:rPr>
                            <m:t>𝑖</m:t>
                          </m:r>
                          <m:r>
                            <a:rPr lang="en-001" i="0">
                              <a:latin typeface="Cambria Math" panose="02040503050406030204" pitchFamily="18" charset="0"/>
                            </a:rPr>
                            <m:t>=</m:t>
                          </m:r>
                          <m:r>
                            <a:rPr lang="en-001" i="0">
                              <a:latin typeface="Cambria Math" panose="02040503050406030204" pitchFamily="18" charset="0"/>
                            </a:rPr>
                            <m:t>1</m:t>
                          </m:r>
                        </m:sub>
                        <m:sup>
                          <m:r>
                            <a:rPr lang="en-001" i="1">
                              <a:latin typeface="Cambria Math" panose="02040503050406030204" pitchFamily="18" charset="0"/>
                            </a:rPr>
                            <m:t>𝑁</m:t>
                          </m:r>
                        </m:sup>
                        <m:e>
                          <m:f>
                            <m:fPr>
                              <m:ctrlPr>
                                <a:rPr lang="en-001" i="1">
                                  <a:solidFill>
                                    <a:srgbClr val="836967"/>
                                  </a:solidFill>
                                  <a:latin typeface="Cambria Math" panose="02040503050406030204" pitchFamily="18" charset="0"/>
                                </a:rPr>
                              </m:ctrlPr>
                            </m:fPr>
                            <m:num>
                              <m:sSup>
                                <m:sSupPr>
                                  <m:ctrlPr>
                                    <a:rPr lang="en-001" i="1">
                                      <a:solidFill>
                                        <a:srgbClr val="836967"/>
                                      </a:solidFill>
                                      <a:latin typeface="Cambria Math" panose="02040503050406030204" pitchFamily="18" charset="0"/>
                                    </a:rPr>
                                  </m:ctrlPr>
                                </m:sSupPr>
                                <m:e>
                                  <m:d>
                                    <m:dPr>
                                      <m:ctrlPr>
                                        <a:rPr lang="en-001" i="1">
                                          <a:latin typeface="Cambria Math" panose="02040503050406030204" pitchFamily="18" charset="0"/>
                                        </a:rPr>
                                      </m:ctrlPr>
                                    </m:dPr>
                                    <m:e>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𝑦</m:t>
                                          </m:r>
                                        </m:e>
                                        <m:sub>
                                          <m:r>
                                            <a:rPr lang="en-001" i="1">
                                              <a:latin typeface="Cambria Math" panose="02040503050406030204" pitchFamily="18" charset="0"/>
                                            </a:rPr>
                                            <m:t>𝑖</m:t>
                                          </m:r>
                                        </m:sub>
                                      </m:sSub>
                                      <m:r>
                                        <a:rPr lang="en-001" i="0">
                                          <a:latin typeface="Cambria Math" panose="02040503050406030204" pitchFamily="18" charset="0"/>
                                        </a:rPr>
                                        <m:t>−</m:t>
                                      </m:r>
                                      <m:r>
                                        <a:rPr lang="en-001" i="1">
                                          <a:latin typeface="Cambria Math" panose="02040503050406030204" pitchFamily="18" charset="0"/>
                                        </a:rPr>
                                        <m:t>𝜆</m:t>
                                      </m:r>
                                      <m:d>
                                        <m:dPr>
                                          <m:sepChr m:val=";"/>
                                          <m:ctrlPr>
                                            <a:rPr lang="en-001" i="1">
                                              <a:latin typeface="Cambria Math" panose="02040503050406030204" pitchFamily="18" charset="0"/>
                                            </a:rPr>
                                          </m:ctrlPr>
                                        </m:dPr>
                                        <m:e>
                                          <m:r>
                                            <a:rPr lang="en-001" i="1">
                                              <a:latin typeface="Cambria Math" panose="02040503050406030204" pitchFamily="18" charset="0"/>
                                            </a:rPr>
                                            <m:t>𝑥</m:t>
                                          </m:r>
                                        </m:e>
                                        <m:e>
                                          <m:r>
                                            <a:rPr lang="en-001" i="1">
                                              <a:latin typeface="Cambria Math" panose="02040503050406030204" pitchFamily="18" charset="0"/>
                                            </a:rPr>
                                            <m:t>𝜃</m:t>
                                          </m:r>
                                        </m:e>
                                      </m:d>
                                    </m:e>
                                  </m:d>
                                </m:e>
                                <m:sup>
                                  <m:r>
                                    <a:rPr lang="en-001" i="0">
                                      <a:latin typeface="Cambria Math" panose="02040503050406030204" pitchFamily="18" charset="0"/>
                                    </a:rPr>
                                    <m:t>2</m:t>
                                  </m:r>
                                </m:sup>
                              </m:sSup>
                            </m:num>
                            <m:den>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𝜎</m:t>
                                  </m:r>
                                </m:e>
                                <m:sub>
                                  <m:r>
                                    <a:rPr lang="en-001" i="1">
                                      <a:latin typeface="Cambria Math" panose="02040503050406030204" pitchFamily="18" charset="0"/>
                                    </a:rPr>
                                    <m:t>𝑖</m:t>
                                  </m:r>
                                </m:sub>
                                <m:sup>
                                  <m:r>
                                    <a:rPr lang="en-001" i="0">
                                      <a:latin typeface="Cambria Math" panose="02040503050406030204" pitchFamily="18" charset="0"/>
                                    </a:rPr>
                                    <m:t>2</m:t>
                                  </m:r>
                                </m:sup>
                              </m:sSubSup>
                            </m:den>
                          </m:f>
                        </m:e>
                      </m:nary>
                    </m:oMath>
                  </m:oMathPara>
                </a14:m>
                <a:endParaRPr lang="en-001" dirty="0"/>
              </a:p>
            </p:txBody>
          </p:sp>
        </mc:Choice>
        <mc:Fallback xmlns="">
          <p:sp>
            <p:nvSpPr>
              <p:cNvPr id="8" name="TextBox 7">
                <a:extLst>
                  <a:ext uri="{FF2B5EF4-FFF2-40B4-BE49-F238E27FC236}">
                    <a16:creationId xmlns:a16="http://schemas.microsoft.com/office/drawing/2014/main" id="{0DB25F53-2C35-33F1-A580-C433E0DEF019}"/>
                  </a:ext>
                </a:extLst>
              </p:cNvPr>
              <p:cNvSpPr txBox="1">
                <a:spLocks noRot="1" noChangeAspect="1" noMove="1" noResize="1" noEditPoints="1" noAdjustHandles="1" noChangeArrowheads="1" noChangeShapeType="1" noTextEdit="1"/>
              </p:cNvSpPr>
              <p:nvPr/>
            </p:nvSpPr>
            <p:spPr>
              <a:xfrm>
                <a:off x="2411760" y="1903277"/>
                <a:ext cx="4599122" cy="698140"/>
              </a:xfrm>
              <a:prstGeom prst="rect">
                <a:avLst/>
              </a:prstGeom>
              <a:blipFill>
                <a:blip r:embed="rId2"/>
                <a:stretch>
                  <a:fillRect/>
                </a:stretch>
              </a:blipFill>
            </p:spPr>
            <p:txBody>
              <a:bodyPr/>
              <a:lstStyle/>
              <a:p>
                <a:r>
                  <a:rPr lang="en-001">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30A19A-3C2C-ED08-2D1C-EA27CF216133}"/>
                  </a:ext>
                </a:extLst>
              </p:cNvPr>
              <p:cNvSpPr txBox="1"/>
              <p:nvPr/>
            </p:nvSpPr>
            <p:spPr>
              <a:xfrm>
                <a:off x="179512" y="2696099"/>
                <a:ext cx="8847594" cy="1015663"/>
              </a:xfrm>
              <a:prstGeom prst="rect">
                <a:avLst/>
              </a:prstGeom>
              <a:noFill/>
            </p:spPr>
            <p:txBody>
              <a:bodyPr wrap="square">
                <a:spAutoFit/>
              </a:bodyPr>
              <a:lstStyle/>
              <a:p>
                <a:pPr algn="just" rtl="1"/>
                <a:r>
                  <a:rPr lang="ar-SA" sz="2000" dirty="0">
                    <a:effectLst/>
                    <a:latin typeface="Times New Roman" panose="02020603050405020304" pitchFamily="18" charset="0"/>
                    <a:ea typeface="Calibri" panose="020F0502020204030204" pitchFamily="34" charset="0"/>
                    <a:cs typeface="B Zar" panose="00000400000000000000" pitchFamily="2" charset="-78"/>
                  </a:rPr>
                  <a:t>تابع توزیع مربع کای</a:t>
                </a:r>
                <a:r>
                  <a:rPr lang="ar-SA" sz="2000" dirty="0">
                    <a:effectLst/>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B Zar" panose="00000400000000000000" pitchFamily="2" charset="-78"/>
                  </a:rPr>
                  <a:t>(</a:t>
                </a:r>
                <a14:m>
                  <m:oMath xmlns:m="http://schemas.openxmlformats.org/officeDocument/2006/math">
                    <m:sSup>
                      <m:sSupPr>
                        <m:ctrlPr>
                          <a:rPr lang="en-001" sz="2000" i="1">
                            <a:effectLst/>
                            <a:latin typeface="Cambria Math" panose="02040503050406030204" pitchFamily="18" charset="0"/>
                            <a:cs typeface="B Zar" panose="00000400000000000000" pitchFamily="2" charset="-78"/>
                          </a:rPr>
                        </m:ctrlPr>
                      </m:sSupPr>
                      <m:e>
                        <m:r>
                          <a:rPr lang="en-001" sz="2000" i="1">
                            <a:effectLst/>
                            <a:latin typeface="Cambria Math" panose="02040503050406030204" pitchFamily="18" charset="0"/>
                            <a:ea typeface="Calibri" panose="020F0502020204030204" pitchFamily="34" charset="0"/>
                            <a:cs typeface="B Zar" panose="00000400000000000000" pitchFamily="2" charset="-78"/>
                          </a:rPr>
                          <m:t>𝜒</m:t>
                        </m:r>
                      </m:e>
                      <m:sup>
                        <m:r>
                          <a:rPr lang="en-001" sz="2000" i="1">
                            <a:effectLst/>
                            <a:latin typeface="Cambria Math" panose="02040503050406030204" pitchFamily="18" charset="0"/>
                            <a:ea typeface="Calibri" panose="020F0502020204030204" pitchFamily="34" charset="0"/>
                            <a:cs typeface="B Zar" panose="00000400000000000000" pitchFamily="2" charset="-78"/>
                          </a:rPr>
                          <m:t>2</m:t>
                        </m:r>
                      </m:sup>
                    </m:sSup>
                  </m:oMath>
                </a14:m>
                <a:r>
                  <a:rPr lang="en-US" sz="2000" dirty="0">
                    <a:effectLst/>
                    <a:latin typeface="Times New Roman" panose="02020603050405020304" pitchFamily="18" charset="0"/>
                    <a:ea typeface="Times New Roman" panose="02020603050405020304" pitchFamily="18" charset="0"/>
                    <a:cs typeface="B Zar" panose="00000400000000000000" pitchFamily="2" charset="-78"/>
                  </a:rPr>
                  <a:t>)</a:t>
                </a:r>
                <a:r>
                  <a:rPr lang="en-US" sz="2000" dirty="0">
                    <a:effectLst/>
                    <a:latin typeface="Times New Roman" panose="02020603050405020304" pitchFamily="18" charset="0"/>
                    <a:ea typeface="Calibri" panose="020F0502020204030204" pitchFamily="34" charset="0"/>
                    <a:cs typeface="B Zar" panose="00000400000000000000" pitchFamily="2" charset="-78"/>
                  </a:rPr>
                  <a:t> </a:t>
                </a:r>
                <a:r>
                  <a:rPr lang="ar-SA" sz="2000" dirty="0">
                    <a:effectLst/>
                    <a:latin typeface="Times New Roman" panose="02020603050405020304" pitchFamily="18" charset="0"/>
                    <a:ea typeface="Calibri" panose="020F0502020204030204" pitchFamily="34" charset="0"/>
                    <a:cs typeface="B Zar" panose="00000400000000000000" pitchFamily="2" charset="-78"/>
                  </a:rPr>
                  <a:t>یک توزیع احتمالاتی مهم در آمار است که اغلب در تحلیل داده‌ها، برازش مدل‌ها و آزمون فرضیات استفاده می‌شود. این توزیع از مجموع مربعات متغیرهای تصادفی مستقل با توزیع نرمال</a:t>
                </a:r>
                <a:r>
                  <a:rPr lang="ar-SA" sz="2000" dirty="0">
                    <a:effectLst/>
                    <a:ea typeface="Calibri" panose="020F0502020204030204" pitchFamily="34" charset="0"/>
                    <a:cs typeface="Times New Roman" panose="02020603050405020304" pitchFamily="18" charset="0"/>
                  </a:rPr>
                  <a:t> </a:t>
                </a:r>
                <a:r>
                  <a:rPr lang="ar-SA" sz="2000" dirty="0">
                    <a:effectLst/>
                    <a:latin typeface="Times New Roman" panose="02020603050405020304" pitchFamily="18" charset="0"/>
                    <a:ea typeface="Calibri" panose="020F0502020204030204" pitchFamily="34" charset="0"/>
                    <a:cs typeface="B Zar" panose="00000400000000000000" pitchFamily="2" charset="-78"/>
                  </a:rPr>
                  <a:t>استاندارد به دست می‌آید</a:t>
                </a:r>
                <a:r>
                  <a:rPr lang="en-US" sz="2000" dirty="0">
                    <a:effectLst/>
                    <a:latin typeface="Times New Roman" panose="02020603050405020304" pitchFamily="18" charset="0"/>
                    <a:ea typeface="Calibri" panose="020F0502020204030204" pitchFamily="34" charset="0"/>
                    <a:cs typeface="B Zar" panose="00000400000000000000" pitchFamily="2" charset="-78"/>
                  </a:rPr>
                  <a:t>.</a:t>
                </a:r>
                <a:r>
                  <a:rPr lang="en-US" sz="2000" dirty="0">
                    <a:effectLst/>
                    <a:latin typeface="B Zar" panose="00000400000000000000" pitchFamily="2" charset="-78"/>
                    <a:ea typeface="Calibri" panose="020F0502020204030204" pitchFamily="34" charset="0"/>
                  </a:rPr>
                  <a:t> </a:t>
                </a:r>
                <a:r>
                  <a:rPr lang="ar-SA" sz="2000" dirty="0">
                    <a:effectLst/>
                    <a:latin typeface="Times New Roman" panose="02020603050405020304" pitchFamily="18" charset="0"/>
                    <a:ea typeface="Calibri" panose="020F0502020204030204" pitchFamily="34" charset="0"/>
                    <a:cs typeface="B Zar" panose="00000400000000000000" pitchFamily="2" charset="-78"/>
                  </a:rPr>
                  <a:t>رابطه ای که قرار است جهت یافتن پارامترهای مجهول کمینه شود از این قرار است</a:t>
                </a:r>
                <a:r>
                  <a:rPr lang="en-US" sz="2000" dirty="0">
                    <a:effectLst/>
                    <a:latin typeface="Times New Roman" panose="02020603050405020304" pitchFamily="18" charset="0"/>
                    <a:ea typeface="Calibri" panose="020F0502020204030204" pitchFamily="34" charset="0"/>
                    <a:cs typeface="B Zar" panose="00000400000000000000" pitchFamily="2" charset="-78"/>
                  </a:rPr>
                  <a:t>:</a:t>
                </a:r>
                <a:endParaRPr lang="en-001" sz="2000" dirty="0"/>
              </a:p>
            </p:txBody>
          </p:sp>
        </mc:Choice>
        <mc:Fallback xmlns="">
          <p:sp>
            <p:nvSpPr>
              <p:cNvPr id="10" name="TextBox 9">
                <a:extLst>
                  <a:ext uri="{FF2B5EF4-FFF2-40B4-BE49-F238E27FC236}">
                    <a16:creationId xmlns:a16="http://schemas.microsoft.com/office/drawing/2014/main" id="{0F30A19A-3C2C-ED08-2D1C-EA27CF216133}"/>
                  </a:ext>
                </a:extLst>
              </p:cNvPr>
              <p:cNvSpPr txBox="1">
                <a:spLocks noRot="1" noChangeAspect="1" noMove="1" noResize="1" noEditPoints="1" noAdjustHandles="1" noChangeArrowheads="1" noChangeShapeType="1" noTextEdit="1"/>
              </p:cNvSpPr>
              <p:nvPr/>
            </p:nvSpPr>
            <p:spPr>
              <a:xfrm>
                <a:off x="179512" y="2696099"/>
                <a:ext cx="8847594" cy="1015663"/>
              </a:xfrm>
              <a:prstGeom prst="rect">
                <a:avLst/>
              </a:prstGeom>
              <a:blipFill>
                <a:blip r:embed="rId3"/>
                <a:stretch>
                  <a:fillRect l="-1240" t="-7186" r="-689" b="-11377"/>
                </a:stretch>
              </a:blipFill>
            </p:spPr>
            <p:txBody>
              <a:bodyPr/>
              <a:lstStyle/>
              <a:p>
                <a:r>
                  <a:rPr lang="en-001">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20E7338-E25E-A371-8638-BE522FE9B4DA}"/>
                  </a:ext>
                </a:extLst>
              </p:cNvPr>
              <p:cNvSpPr txBox="1"/>
              <p:nvPr/>
            </p:nvSpPr>
            <p:spPr>
              <a:xfrm>
                <a:off x="3203848" y="3946127"/>
                <a:ext cx="6471330" cy="7076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001" i="1" smtClean="0">
                              <a:solidFill>
                                <a:srgbClr val="836967"/>
                              </a:solidFill>
                              <a:latin typeface="Cambria Math" panose="02040503050406030204" pitchFamily="18" charset="0"/>
                            </a:rPr>
                          </m:ctrlPr>
                        </m:sSupPr>
                        <m:e>
                          <m:r>
                            <a:rPr lang="en-001" i="1">
                              <a:latin typeface="Cambria Math" panose="02040503050406030204" pitchFamily="18" charset="0"/>
                            </a:rPr>
                            <m:t>𝜒</m:t>
                          </m:r>
                        </m:e>
                        <m:sup>
                          <m:r>
                            <a:rPr lang="en-001" i="0">
                              <a:latin typeface="Cambria Math" panose="02040503050406030204" pitchFamily="18" charset="0"/>
                            </a:rPr>
                            <m:t>2</m:t>
                          </m:r>
                        </m:sup>
                      </m:sSup>
                      <m:r>
                        <a:rPr lang="en-001" i="0">
                          <a:latin typeface="Cambria Math" panose="02040503050406030204" pitchFamily="18" charset="0"/>
                        </a:rPr>
                        <m:t>=</m:t>
                      </m:r>
                      <m:nary>
                        <m:naryPr>
                          <m:chr m:val="∑"/>
                          <m:limLoc m:val="undOvr"/>
                          <m:supHide m:val="on"/>
                          <m:ctrlPr>
                            <a:rPr lang="en-001" i="1">
                              <a:latin typeface="Cambria Math" panose="02040503050406030204" pitchFamily="18" charset="0"/>
                            </a:rPr>
                          </m:ctrlPr>
                        </m:naryPr>
                        <m:sub>
                          <m:r>
                            <a:rPr lang="en-001" i="1">
                              <a:latin typeface="Cambria Math" panose="02040503050406030204" pitchFamily="18" charset="0"/>
                            </a:rPr>
                            <m:t>𝑖</m:t>
                          </m:r>
                        </m:sub>
                        <m:sup/>
                        <m:e>
                          <m:sSup>
                            <m:sSupPr>
                              <m:ctrlPr>
                                <a:rPr lang="en-001" i="1">
                                  <a:solidFill>
                                    <a:srgbClr val="836967"/>
                                  </a:solidFill>
                                  <a:latin typeface="Cambria Math" panose="02040503050406030204" pitchFamily="18" charset="0"/>
                                </a:rPr>
                              </m:ctrlPr>
                            </m:sSupPr>
                            <m:e>
                              <m:d>
                                <m:dPr>
                                  <m:ctrlPr>
                                    <a:rPr lang="en-001" i="1">
                                      <a:latin typeface="Cambria Math" panose="02040503050406030204" pitchFamily="18" charset="0"/>
                                    </a:rPr>
                                  </m:ctrlPr>
                                </m:dPr>
                                <m:e>
                                  <m:f>
                                    <m:fPr>
                                      <m:ctrlPr>
                                        <a:rPr lang="en-001" i="1">
                                          <a:solidFill>
                                            <a:srgbClr val="836967"/>
                                          </a:solidFill>
                                          <a:latin typeface="Cambria Math" panose="02040503050406030204" pitchFamily="18" charset="0"/>
                                        </a:rPr>
                                      </m:ctrlPr>
                                    </m:fPr>
                                    <m:num>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𝑁</m:t>
                                          </m:r>
                                        </m:e>
                                        <m:sub>
                                          <m:r>
                                            <a:rPr lang="en-001" i="1">
                                              <a:latin typeface="Cambria Math" panose="02040503050406030204" pitchFamily="18" charset="0"/>
                                            </a:rPr>
                                            <m:t>𝑛</m:t>
                                          </m:r>
                                        </m:sub>
                                      </m:sSub>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𝐴</m:t>
                                          </m:r>
                                        </m:e>
                                        <m:sub>
                                          <m:r>
                                            <a:rPr lang="en-001" i="0">
                                              <a:latin typeface="Cambria Math" panose="02040503050406030204" pitchFamily="18" charset="0"/>
                                            </a:rPr>
                                            <m:t>1</m:t>
                                          </m:r>
                                          <m:r>
                                            <a:rPr lang="en-001" i="0">
                                              <a:latin typeface="Cambria Math" panose="02040503050406030204" pitchFamily="18" charset="0"/>
                                            </a:rPr>
                                            <m:t>,</m:t>
                                          </m:r>
                                          <m:r>
                                            <a:rPr lang="en-001" i="1">
                                              <a:latin typeface="Cambria Math" panose="02040503050406030204" pitchFamily="18" charset="0"/>
                                            </a:rPr>
                                            <m:t>𝑖</m:t>
                                          </m:r>
                                        </m:sub>
                                        <m:sup>
                                          <m:r>
                                            <a:rPr lang="en-001" i="1">
                                              <a:latin typeface="Cambria Math" panose="02040503050406030204" pitchFamily="18" charset="0"/>
                                            </a:rPr>
                                            <m:t>𝑒𝑥𝑝</m:t>
                                          </m:r>
                                        </m:sup>
                                      </m:sSubSup>
                                      <m:r>
                                        <a:rPr lang="en-001" i="0">
                                          <a:latin typeface="Cambria Math" panose="02040503050406030204" pitchFamily="18" charset="0"/>
                                        </a:rPr>
                                        <m:t>−</m:t>
                                      </m:r>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𝐴</m:t>
                                          </m:r>
                                        </m:e>
                                        <m:sub>
                                          <m:r>
                                            <a:rPr lang="en-001" i="0">
                                              <a:latin typeface="Cambria Math" panose="02040503050406030204" pitchFamily="18" charset="0"/>
                                            </a:rPr>
                                            <m:t>1</m:t>
                                          </m:r>
                                          <m:r>
                                            <a:rPr lang="en-001" i="0">
                                              <a:latin typeface="Cambria Math" panose="02040503050406030204" pitchFamily="18" charset="0"/>
                                            </a:rPr>
                                            <m:t>,</m:t>
                                          </m:r>
                                          <m:r>
                                            <a:rPr lang="en-001" i="1">
                                              <a:latin typeface="Cambria Math" panose="02040503050406030204" pitchFamily="18" charset="0"/>
                                            </a:rPr>
                                            <m:t>𝑖</m:t>
                                          </m:r>
                                        </m:sub>
                                        <m:sup>
                                          <m:r>
                                            <a:rPr lang="en-001" i="1">
                                              <a:latin typeface="Cambria Math" panose="02040503050406030204" pitchFamily="18" charset="0"/>
                                            </a:rPr>
                                            <m:t>𝑡</m:t>
                                          </m:r>
                                          <m:r>
                                            <a:rPr lang="en-001" i="1">
                                              <a:latin typeface="Cambria Math" panose="02040503050406030204" pitchFamily="18" charset="0"/>
                                            </a:rPr>
                                            <m:t>h</m:t>
                                          </m:r>
                                          <m:r>
                                            <a:rPr lang="en-001" i="1">
                                              <a:latin typeface="Cambria Math" panose="02040503050406030204" pitchFamily="18" charset="0"/>
                                            </a:rPr>
                                            <m:t>𝑒𝑜𝑟</m:t>
                                          </m:r>
                                        </m:sup>
                                      </m:sSubSup>
                                      <m:r>
                                        <a:rPr lang="en-001" i="0">
                                          <a:latin typeface="Cambria Math" panose="02040503050406030204" pitchFamily="18" charset="0"/>
                                        </a:rPr>
                                        <m:t> </m:t>
                                      </m:r>
                                    </m:num>
                                    <m:den>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𝑁</m:t>
                                          </m:r>
                                        </m:e>
                                        <m:sub>
                                          <m:r>
                                            <a:rPr lang="en-001" i="1">
                                              <a:latin typeface="Cambria Math" panose="02040503050406030204" pitchFamily="18" charset="0"/>
                                            </a:rPr>
                                            <m:t>𝑛</m:t>
                                          </m:r>
                                        </m:sub>
                                      </m:sSub>
                                      <m:r>
                                        <m:rPr>
                                          <m:sty m:val="p"/>
                                        </m:rPr>
                                        <a:rPr lang="en-001" i="0">
                                          <a:latin typeface="Cambria Math" panose="02040503050406030204" pitchFamily="18" charset="0"/>
                                        </a:rPr>
                                        <m:t>Δ</m:t>
                                      </m:r>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𝐴</m:t>
                                          </m:r>
                                        </m:e>
                                        <m:sub>
                                          <m:r>
                                            <a:rPr lang="en-001" i="0">
                                              <a:latin typeface="Cambria Math" panose="02040503050406030204" pitchFamily="18" charset="0"/>
                                            </a:rPr>
                                            <m:t>1</m:t>
                                          </m:r>
                                          <m:r>
                                            <a:rPr lang="en-001" i="0">
                                              <a:latin typeface="Cambria Math" panose="02040503050406030204" pitchFamily="18" charset="0"/>
                                            </a:rPr>
                                            <m:t>,</m:t>
                                          </m:r>
                                          <m:r>
                                            <a:rPr lang="en-001" i="1">
                                              <a:latin typeface="Cambria Math" panose="02040503050406030204" pitchFamily="18" charset="0"/>
                                            </a:rPr>
                                            <m:t>𝑖</m:t>
                                          </m:r>
                                        </m:sub>
                                        <m:sup>
                                          <m:r>
                                            <a:rPr lang="en-001" i="1">
                                              <a:latin typeface="Cambria Math" panose="02040503050406030204" pitchFamily="18" charset="0"/>
                                            </a:rPr>
                                            <m:t>𝑑𝑎𝑡𝑎</m:t>
                                          </m:r>
                                        </m:sup>
                                      </m:sSubSup>
                                    </m:den>
                                  </m:f>
                                </m:e>
                              </m:d>
                            </m:e>
                            <m:sup>
                              <m:r>
                                <a:rPr lang="en-001" i="0">
                                  <a:latin typeface="Cambria Math" panose="02040503050406030204" pitchFamily="18" charset="0"/>
                                </a:rPr>
                                <m:t>2</m:t>
                              </m:r>
                            </m:sup>
                          </m:sSup>
                          <m:r>
                            <a:rPr lang="en-001" i="0">
                              <a:latin typeface="Cambria Math" panose="02040503050406030204" pitchFamily="18" charset="0"/>
                            </a:rPr>
                            <m:t>                                                                                                     </m:t>
                          </m:r>
                        </m:e>
                      </m:nary>
                    </m:oMath>
                  </m:oMathPara>
                </a14:m>
                <a:endParaRPr lang="en-001" dirty="0"/>
              </a:p>
            </p:txBody>
          </p:sp>
        </mc:Choice>
        <mc:Fallback xmlns="">
          <p:sp>
            <p:nvSpPr>
              <p:cNvPr id="12" name="TextBox 11">
                <a:extLst>
                  <a:ext uri="{FF2B5EF4-FFF2-40B4-BE49-F238E27FC236}">
                    <a16:creationId xmlns:a16="http://schemas.microsoft.com/office/drawing/2014/main" id="{120E7338-E25E-A371-8638-BE522FE9B4DA}"/>
                  </a:ext>
                </a:extLst>
              </p:cNvPr>
              <p:cNvSpPr txBox="1">
                <a:spLocks noRot="1" noChangeAspect="1" noMove="1" noResize="1" noEditPoints="1" noAdjustHandles="1" noChangeArrowheads="1" noChangeShapeType="1" noTextEdit="1"/>
              </p:cNvSpPr>
              <p:nvPr/>
            </p:nvSpPr>
            <p:spPr>
              <a:xfrm>
                <a:off x="3203848" y="3946127"/>
                <a:ext cx="6471330" cy="707630"/>
              </a:xfrm>
              <a:prstGeom prst="rect">
                <a:avLst/>
              </a:prstGeom>
              <a:blipFill>
                <a:blip r:embed="rId4"/>
                <a:stretch>
                  <a:fillRect/>
                </a:stretch>
              </a:blipFill>
            </p:spPr>
            <p:txBody>
              <a:bodyPr/>
              <a:lstStyle/>
              <a:p>
                <a:r>
                  <a:rPr lang="en-001">
                    <a:noFill/>
                  </a:rPr>
                  <a:t> </a:t>
                </a:r>
              </a:p>
            </p:txBody>
          </p:sp>
        </mc:Fallback>
      </mc:AlternateContent>
    </p:spTree>
    <p:extLst>
      <p:ext uri="{BB962C8B-B14F-4D97-AF65-F5344CB8AC3E}">
        <p14:creationId xmlns:p14="http://schemas.microsoft.com/office/powerpoint/2010/main" val="2873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3709B-99CB-471E-5CF8-CF8BF6FCCB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
        <p:nvSpPr>
          <p:cNvPr id="4" name="TextBox 3">
            <a:extLst>
              <a:ext uri="{FF2B5EF4-FFF2-40B4-BE49-F238E27FC236}">
                <a16:creationId xmlns:a16="http://schemas.microsoft.com/office/drawing/2014/main" id="{B5F48142-4E5D-67C2-2276-BB22E2D589FE}"/>
              </a:ext>
            </a:extLst>
          </p:cNvPr>
          <p:cNvSpPr txBox="1"/>
          <p:nvPr/>
        </p:nvSpPr>
        <p:spPr>
          <a:xfrm>
            <a:off x="1331640" y="123478"/>
            <a:ext cx="6975386" cy="523220"/>
          </a:xfrm>
          <a:prstGeom prst="rect">
            <a:avLst/>
          </a:prstGeom>
          <a:noFill/>
        </p:spPr>
        <p:txBody>
          <a:bodyPr wrap="square">
            <a:spAutoFit/>
          </a:bodyPr>
          <a:lstStyle/>
          <a:p>
            <a:pPr algn="ctr" rtl="1"/>
            <a:r>
              <a:rPr lang="fa-IR" sz="2800" b="1" dirty="0" err="1">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محدودیت‌های</a:t>
            </a:r>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 روش کمترین </a:t>
            </a:r>
            <a:r>
              <a:rPr lang="fa-IR" sz="2800" b="1" dirty="0" err="1">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مربعات</a:t>
            </a:r>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 و</a:t>
            </a:r>
            <a:r>
              <a:rPr lang="en-US"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 MINUIT</a:t>
            </a:r>
            <a:endParaRPr lang="en-001" sz="2800" b="1" dirty="0">
              <a:solidFill>
                <a:srgbClr val="002060"/>
              </a:solidFill>
            </a:endParaRPr>
          </a:p>
        </p:txBody>
      </p:sp>
      <p:sp>
        <p:nvSpPr>
          <p:cNvPr id="6" name="TextBox 5">
            <a:extLst>
              <a:ext uri="{FF2B5EF4-FFF2-40B4-BE49-F238E27FC236}">
                <a16:creationId xmlns:a16="http://schemas.microsoft.com/office/drawing/2014/main" id="{10B02CD1-D77E-D23D-2D30-66FA74C823F5}"/>
              </a:ext>
            </a:extLst>
          </p:cNvPr>
          <p:cNvSpPr txBox="1"/>
          <p:nvPr/>
        </p:nvSpPr>
        <p:spPr>
          <a:xfrm>
            <a:off x="2771800" y="1116480"/>
            <a:ext cx="6125244" cy="3336811"/>
          </a:xfrm>
          <a:prstGeom prst="rect">
            <a:avLst/>
          </a:prstGeom>
          <a:noFill/>
        </p:spPr>
        <p:txBody>
          <a:bodyPr wrap="square">
            <a:spAutoFit/>
          </a:bodyPr>
          <a:lstStyle/>
          <a:p>
            <a:pPr marL="342900" indent="-342900" algn="r" rtl="1">
              <a:lnSpc>
                <a:spcPct val="150000"/>
              </a:lnSpc>
              <a:spcAft>
                <a:spcPts val="800"/>
              </a:spcAft>
              <a:buFont typeface="Wingdings" panose="05000000000000000000" pitchFamily="2" charset="2"/>
              <a:buChar char="v"/>
            </a:pPr>
            <a:r>
              <a:rPr lang="fa-IR" sz="2000" b="1" dirty="0">
                <a:effectLst/>
                <a:latin typeface="Times New Roman" panose="02020603050405020304" pitchFamily="18" charset="0"/>
                <a:ea typeface="Calibri" panose="020F0502020204030204" pitchFamily="34" charset="0"/>
                <a:cs typeface="B Zar" panose="00000400000000000000" pitchFamily="2" charset="-78"/>
              </a:rPr>
              <a:t>حساسیت به </a:t>
            </a:r>
            <a:r>
              <a:rPr lang="fa-IR" sz="2000" b="1" dirty="0" err="1">
                <a:effectLst/>
                <a:latin typeface="Times New Roman" panose="02020603050405020304" pitchFamily="18" charset="0"/>
                <a:ea typeface="Calibri" panose="020F0502020204030204" pitchFamily="34" charset="0"/>
                <a:cs typeface="B Zar" panose="00000400000000000000" pitchFamily="2" charset="-78"/>
              </a:rPr>
              <a:t>مقداردهی</a:t>
            </a:r>
            <a:r>
              <a:rPr lang="fa-IR" sz="2000" b="1" dirty="0">
                <a:effectLst/>
                <a:latin typeface="Times New Roman" panose="02020603050405020304" pitchFamily="18" charset="0"/>
                <a:ea typeface="Calibri" panose="020F0502020204030204" pitchFamily="34" charset="0"/>
                <a:cs typeface="B Zar" panose="00000400000000000000" pitchFamily="2" charset="-78"/>
              </a:rPr>
              <a:t> اولیه </a:t>
            </a:r>
            <a:r>
              <a:rPr lang="fa-IR" sz="2000" b="1" dirty="0" err="1">
                <a:effectLst/>
                <a:latin typeface="Times New Roman" panose="02020603050405020304" pitchFamily="18" charset="0"/>
                <a:ea typeface="Calibri" panose="020F0502020204030204" pitchFamily="34" charset="0"/>
                <a:cs typeface="B Zar" panose="00000400000000000000" pitchFamily="2" charset="-78"/>
              </a:rPr>
              <a:t>پارامترها</a:t>
            </a:r>
            <a:endParaRPr lang="en-001" sz="2000" b="1" dirty="0">
              <a:effectLst/>
              <a:latin typeface="Times New Roman" panose="02020603050405020304" pitchFamily="18"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v"/>
            </a:pPr>
            <a:r>
              <a:rPr lang="fa-IR" sz="2000" b="1" dirty="0">
                <a:effectLst/>
                <a:latin typeface="Times New Roman" panose="02020603050405020304" pitchFamily="18" charset="0"/>
                <a:ea typeface="Calibri" panose="020F0502020204030204" pitchFamily="34" charset="0"/>
                <a:cs typeface="B Zar" panose="00000400000000000000" pitchFamily="2" charset="-78"/>
              </a:rPr>
              <a:t>وجود </a:t>
            </a:r>
            <a:r>
              <a:rPr lang="fa-IR" sz="2000" b="1" dirty="0" err="1">
                <a:effectLst/>
                <a:latin typeface="Times New Roman" panose="02020603050405020304" pitchFamily="18" charset="0"/>
                <a:ea typeface="Calibri" panose="020F0502020204030204" pitchFamily="34" charset="0"/>
                <a:cs typeface="B Zar" panose="00000400000000000000" pitchFamily="2" charset="-78"/>
              </a:rPr>
              <a:t>کمینه‌های</a:t>
            </a:r>
            <a:r>
              <a:rPr lang="fa-IR" sz="2000" b="1" dirty="0">
                <a:effectLst/>
                <a:latin typeface="Times New Roman" panose="02020603050405020304" pitchFamily="18" charset="0"/>
                <a:ea typeface="Calibri" panose="020F0502020204030204" pitchFamily="34" charset="0"/>
                <a:cs typeface="B Zar" panose="00000400000000000000" pitchFamily="2" charset="-78"/>
              </a:rPr>
              <a:t> محلی در مسائل </a:t>
            </a:r>
            <a:r>
              <a:rPr lang="fa-IR" sz="2000" b="1" dirty="0" err="1">
                <a:effectLst/>
                <a:latin typeface="Times New Roman" panose="02020603050405020304" pitchFamily="18" charset="0"/>
                <a:ea typeface="Calibri" panose="020F0502020204030204" pitchFamily="34" charset="0"/>
                <a:cs typeface="B Zar" panose="00000400000000000000" pitchFamily="2" charset="-78"/>
              </a:rPr>
              <a:t>غیرخطی</a:t>
            </a:r>
            <a:endParaRPr lang="en-001" sz="2000" b="1" dirty="0">
              <a:effectLst/>
              <a:latin typeface="Times New Roman" panose="02020603050405020304" pitchFamily="18"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v"/>
            </a:pPr>
            <a:r>
              <a:rPr lang="fa-IR" sz="2000" b="1" dirty="0">
                <a:effectLst/>
                <a:latin typeface="Times New Roman" panose="02020603050405020304" pitchFamily="18" charset="0"/>
                <a:ea typeface="Calibri" panose="020F0502020204030204" pitchFamily="34" charset="0"/>
                <a:cs typeface="B Zar" panose="00000400000000000000" pitchFamily="2" charset="-78"/>
              </a:rPr>
              <a:t>محدودیت در برخورد با </a:t>
            </a:r>
            <a:r>
              <a:rPr lang="fa-IR" sz="2000" b="1" dirty="0" err="1">
                <a:effectLst/>
                <a:latin typeface="Times New Roman" panose="02020603050405020304" pitchFamily="18" charset="0"/>
                <a:ea typeface="Calibri" panose="020F0502020204030204" pitchFamily="34" charset="0"/>
                <a:cs typeface="B Zar" panose="00000400000000000000" pitchFamily="2" charset="-78"/>
              </a:rPr>
              <a:t>ناحیه‌های</a:t>
            </a:r>
            <a:r>
              <a:rPr lang="fa-IR" sz="2000" b="1" dirty="0">
                <a:effectLst/>
                <a:latin typeface="Times New Roman" panose="02020603050405020304" pitchFamily="18" charset="0"/>
                <a:ea typeface="Calibri" panose="020F0502020204030204" pitchFamily="34" charset="0"/>
                <a:cs typeface="B Zar" panose="00000400000000000000" pitchFamily="2" charset="-78"/>
              </a:rPr>
              <a:t> نامنظم فضای پارامتری</a:t>
            </a:r>
            <a:endParaRPr lang="en-001" sz="2000" b="1" dirty="0">
              <a:effectLst/>
              <a:latin typeface="Times New Roman" panose="02020603050405020304" pitchFamily="18"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v"/>
            </a:pPr>
            <a:r>
              <a:rPr lang="fa-IR" sz="2000" b="1" dirty="0">
                <a:effectLst/>
                <a:latin typeface="Times New Roman" panose="02020603050405020304" pitchFamily="18" charset="0"/>
                <a:ea typeface="Calibri" panose="020F0502020204030204" pitchFamily="34" charset="0"/>
                <a:cs typeface="B Zar" panose="00000400000000000000" pitchFamily="2" charset="-78"/>
              </a:rPr>
              <a:t>فرضیات آماری نهفته در تابع </a:t>
            </a:r>
            <a:r>
              <a:rPr lang="en-001" sz="2000" b="1" dirty="0">
                <a:effectLst/>
                <a:latin typeface="Times New Roman" panose="02020603050405020304" pitchFamily="18" charset="0"/>
                <a:ea typeface="Calibri" panose="020F0502020204030204" pitchFamily="34" charset="0"/>
                <a:cs typeface="B Zar" panose="00000400000000000000" pitchFamily="2" charset="-78"/>
              </a:rPr>
              <a:t>χ²</a:t>
            </a:r>
            <a:endParaRPr lang="en-001" sz="2000" b="1" dirty="0">
              <a:effectLst/>
              <a:latin typeface="Times New Roman" panose="02020603050405020304" pitchFamily="18"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v"/>
            </a:pPr>
            <a:r>
              <a:rPr lang="fa-IR" sz="2000" b="1" dirty="0">
                <a:effectLst/>
                <a:latin typeface="Times New Roman" panose="02020603050405020304" pitchFamily="18" charset="0"/>
                <a:ea typeface="Calibri" panose="020F0502020204030204" pitchFamily="34" charset="0"/>
                <a:cs typeface="B Zar" panose="00000400000000000000" pitchFamily="2" charset="-78"/>
              </a:rPr>
              <a:t>افزایش پیچیدگی با افزایش تعداد </a:t>
            </a:r>
            <a:r>
              <a:rPr lang="fa-IR" sz="2000" b="1" dirty="0" err="1">
                <a:effectLst/>
                <a:latin typeface="Times New Roman" panose="02020603050405020304" pitchFamily="18" charset="0"/>
                <a:ea typeface="Calibri" panose="020F0502020204030204" pitchFamily="34" charset="0"/>
                <a:cs typeface="B Zar" panose="00000400000000000000" pitchFamily="2" charset="-78"/>
              </a:rPr>
              <a:t>پارامترها</a:t>
            </a:r>
            <a:endParaRPr lang="en-001" sz="2000" b="1" dirty="0">
              <a:effectLst/>
              <a:latin typeface="Times New Roman" panose="02020603050405020304" pitchFamily="18"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v"/>
            </a:pPr>
            <a:r>
              <a:rPr lang="fa-IR" sz="2000" b="1" dirty="0" err="1">
                <a:effectLst/>
                <a:latin typeface="Times New Roman" panose="02020603050405020304" pitchFamily="18" charset="0"/>
                <a:ea typeface="Calibri" panose="020F0502020204030204" pitchFamily="34" charset="0"/>
                <a:cs typeface="B Zar" panose="00000400000000000000" pitchFamily="2" charset="-78"/>
              </a:rPr>
              <a:t>هزینه‌ی</a:t>
            </a:r>
            <a:r>
              <a:rPr lang="fa-IR" sz="2000" b="1" dirty="0">
                <a:effectLst/>
                <a:latin typeface="Times New Roman" panose="02020603050405020304" pitchFamily="18" charset="0"/>
                <a:ea typeface="Calibri" panose="020F0502020204030204" pitchFamily="34" charset="0"/>
                <a:cs typeface="B Zar" panose="00000400000000000000" pitchFamily="2" charset="-78"/>
              </a:rPr>
              <a:t> </a:t>
            </a:r>
            <a:r>
              <a:rPr lang="fa-IR" sz="2000" b="1" dirty="0" err="1">
                <a:effectLst/>
                <a:latin typeface="Times New Roman" panose="02020603050405020304" pitchFamily="18" charset="0"/>
                <a:ea typeface="Calibri" panose="020F0502020204030204" pitchFamily="34" charset="0"/>
                <a:cs typeface="B Zar" panose="00000400000000000000" pitchFamily="2" charset="-78"/>
              </a:rPr>
              <a:t>محاسباتی</a:t>
            </a:r>
            <a:r>
              <a:rPr lang="fa-IR" sz="2000" b="1" dirty="0">
                <a:effectLst/>
                <a:latin typeface="Times New Roman" panose="02020603050405020304" pitchFamily="18" charset="0"/>
                <a:ea typeface="Calibri" panose="020F0502020204030204" pitchFamily="34" charset="0"/>
                <a:cs typeface="B Zar" panose="00000400000000000000" pitchFamily="2" charset="-78"/>
              </a:rPr>
              <a:t> در مسائل </a:t>
            </a:r>
            <a:r>
              <a:rPr lang="fa-IR" sz="2000" b="1" dirty="0" err="1">
                <a:effectLst/>
                <a:latin typeface="Times New Roman" panose="02020603050405020304" pitchFamily="18" charset="0"/>
                <a:ea typeface="Calibri" panose="020F0502020204030204" pitchFamily="34" charset="0"/>
                <a:cs typeface="B Zar" panose="00000400000000000000" pitchFamily="2" charset="-78"/>
              </a:rPr>
              <a:t>بزرگ‌مقیاس</a:t>
            </a:r>
            <a:endParaRPr lang="en-001" sz="2000" b="1" dirty="0">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757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40"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Rectangle 2">
            <a:extLst>
              <a:ext uri="{FF2B5EF4-FFF2-40B4-BE49-F238E27FC236}">
                <a16:creationId xmlns:a16="http://schemas.microsoft.com/office/drawing/2014/main" id="{6B41C042-6517-BFED-8609-B15E3ACBF724}"/>
              </a:ext>
            </a:extLst>
          </p:cNvPr>
          <p:cNvSpPr>
            <a:spLocks noChangeArrowheads="1"/>
          </p:cNvSpPr>
          <p:nvPr/>
        </p:nvSpPr>
        <p:spPr bwMode="auto">
          <a:xfrm>
            <a:off x="0" y="12756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001"/>
          </a:p>
        </p:txBody>
      </p:sp>
      <p:sp>
        <p:nvSpPr>
          <p:cNvPr id="4" name="Rectangle 2">
            <a:extLst>
              <a:ext uri="{FF2B5EF4-FFF2-40B4-BE49-F238E27FC236}">
                <a16:creationId xmlns:a16="http://schemas.microsoft.com/office/drawing/2014/main" id="{45AE1A4C-3126-6EE2-9932-2219F70BD8D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001"/>
          </a:p>
        </p:txBody>
      </p:sp>
      <p:pic>
        <p:nvPicPr>
          <p:cNvPr id="1025" name="Picture 36" descr="RAZI11">
            <a:extLst>
              <a:ext uri="{FF2B5EF4-FFF2-40B4-BE49-F238E27FC236}">
                <a16:creationId xmlns:a16="http://schemas.microsoft.com/office/drawing/2014/main" id="{E2A9792A-CFAB-9CA4-E064-D169027DC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4" y="114828"/>
            <a:ext cx="906500" cy="6635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9DF8B5C-2862-1365-701A-D4C73969B877}"/>
              </a:ext>
            </a:extLst>
          </p:cNvPr>
          <p:cNvSpPr>
            <a:spLocks noChangeArrowheads="1"/>
          </p:cNvSpPr>
          <p:nvPr/>
        </p:nvSpPr>
        <p:spPr bwMode="auto">
          <a:xfrm>
            <a:off x="215516" y="1015003"/>
            <a:ext cx="8712968"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001" sz="600" b="1" i="0" u="none" strike="noStrike" cap="none" normalizeH="0" baseline="0" dirty="0">
              <a:ln>
                <a:noFill/>
              </a:ln>
              <a:solidFill>
                <a:schemeClr val="tx1">
                  <a:lumMod val="50000"/>
                </a:schemeClr>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endParaRPr lang="fa-IR" altLang="en-001" b="1" dirty="0">
              <a:solidFill>
                <a:schemeClr val="tx1">
                  <a:lumMod val="50000"/>
                </a:schemeClr>
              </a:solidFill>
              <a:latin typeface="CIDFont+F4"/>
              <a:ea typeface="Calibri" panose="020F0502020204030204" pitchFamily="34" charset="0"/>
              <a:cs typeface="B Zar"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001" sz="600" b="1" i="0" u="none" strike="noStrike" cap="none" normalizeH="0" baseline="0" dirty="0">
              <a:ln>
                <a:noFill/>
              </a:ln>
              <a:solidFill>
                <a:schemeClr val="tx1">
                  <a:lumMod val="50000"/>
                </a:schemeClr>
              </a:solidFill>
              <a:effectLst/>
            </a:endParaRPr>
          </a:p>
          <a:p>
            <a:pPr algn="ctr" rtl="1"/>
            <a:r>
              <a:rPr lang="fa-IR" sz="2800" b="1" dirty="0">
                <a:latin typeface="Times New Roman" panose="02020603050405020304" pitchFamily="18" charset="0"/>
                <a:ea typeface="Times New Roman" panose="02020603050405020304" pitchFamily="18" charset="0"/>
                <a:cs typeface="B Lotus" panose="00000400000000000000" pitchFamily="2" charset="-78"/>
              </a:rPr>
              <a:t>ت</a:t>
            </a:r>
            <a:r>
              <a:rPr lang="fa-IR" sz="2800" b="1" dirty="0">
                <a:effectLst/>
                <a:latin typeface="Times New Roman" panose="02020603050405020304" pitchFamily="18" charset="0"/>
                <a:ea typeface="Times New Roman" panose="02020603050405020304" pitchFamily="18" charset="0"/>
                <a:cs typeface="B Lotus" panose="00000400000000000000" pitchFamily="2" charset="-78"/>
              </a:rPr>
              <a:t>حلیل </a:t>
            </a:r>
            <a:r>
              <a:rPr lang="en-US" sz="2800" b="1" dirty="0">
                <a:effectLst/>
                <a:latin typeface="Times New Roman" panose="02020603050405020304" pitchFamily="18" charset="0"/>
                <a:ea typeface="Times New Roman" panose="02020603050405020304" pitchFamily="18" charset="0"/>
                <a:cs typeface="B Lotus" panose="00000400000000000000" pitchFamily="2" charset="-78"/>
              </a:rPr>
              <a:t> QCD </a:t>
            </a:r>
            <a:r>
              <a:rPr lang="fa-IR" sz="2800" b="1" dirty="0">
                <a:effectLst/>
                <a:latin typeface="Times New Roman" panose="02020603050405020304" pitchFamily="18" charset="0"/>
                <a:ea typeface="Times New Roman" panose="02020603050405020304" pitchFamily="18" charset="0"/>
                <a:cs typeface="B Lotus" panose="00000400000000000000" pitchFamily="2" charset="-78"/>
              </a:rPr>
              <a:t>تابع ساختار قطبیده با استفاده از چارچوب ترکیبی شبکه عصبی</a:t>
            </a:r>
            <a:r>
              <a:rPr lang="fa-IR" sz="2800" b="1" dirty="0">
                <a:effectLst/>
                <a:latin typeface="Times New Roman" panose="02020603050405020304" pitchFamily="18" charset="0"/>
                <a:ea typeface="Times New Roman" panose="02020603050405020304" pitchFamily="18" charset="0"/>
                <a:cs typeface="Arial" panose="020B0604020202020204" pitchFamily="34" charset="0"/>
              </a:rPr>
              <a:t>–</a:t>
            </a:r>
            <a:r>
              <a:rPr lang="en-US" sz="2800" b="1" dirty="0">
                <a:effectLst/>
                <a:latin typeface="Times New Roman" panose="02020603050405020304" pitchFamily="18" charset="0"/>
                <a:ea typeface="Times New Roman" panose="02020603050405020304" pitchFamily="18" charset="0"/>
                <a:cs typeface="Arial" panose="020B0604020202020204" pitchFamily="34" charset="0"/>
              </a:rPr>
              <a:t> </a:t>
            </a:r>
            <a:r>
              <a:rPr lang="fa-IR" sz="2800" b="1" dirty="0">
                <a:effectLst/>
                <a:latin typeface="Times New Roman" panose="02020603050405020304" pitchFamily="18" charset="0"/>
                <a:ea typeface="Times New Roman" panose="02020603050405020304" pitchFamily="18" charset="0"/>
                <a:cs typeface="B Lotus" panose="00000400000000000000" pitchFamily="2" charset="-78"/>
              </a:rPr>
              <a:t>الگوریتم ژنتیک</a:t>
            </a:r>
            <a:endParaRPr lang="en-001" sz="2800" b="1" dirty="0">
              <a:effectLst/>
              <a:latin typeface="Times New Roman" panose="02020603050405020304" pitchFamily="18" charset="0"/>
              <a:ea typeface="Times New Roman" panose="02020603050405020304" pitchFamily="18" charset="0"/>
              <a:cs typeface="Lotus"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lang="fa-IR" altLang="en-001" sz="600" b="1" dirty="0">
              <a:solidFill>
                <a:schemeClr val="tx1">
                  <a:lumMod val="50000"/>
                </a:schemeClr>
              </a:solidFill>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001" sz="600" b="1" i="0" u="none" strike="noStrike" cap="none" normalizeH="0" baseline="0" dirty="0">
              <a:ln>
                <a:noFill/>
              </a:ln>
              <a:solidFill>
                <a:schemeClr val="tx1">
                  <a:lumMod val="50000"/>
                </a:schemeClr>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001" sz="600" b="1" i="0" u="none" strike="noStrike" cap="none" normalizeH="0" baseline="0" dirty="0">
              <a:ln>
                <a:noFill/>
              </a:ln>
              <a:solidFill>
                <a:schemeClr val="tx1">
                  <a:lumMod val="50000"/>
                </a:schemeClr>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001" sz="600" b="1" i="0" u="none" strike="noStrike" cap="none" normalizeH="0" baseline="0" dirty="0">
              <a:ln>
                <a:noFill/>
              </a:ln>
              <a:solidFill>
                <a:schemeClr val="tx1">
                  <a:lumMod val="50000"/>
                </a:schemeClr>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001" sz="600" b="1" i="0" u="none" strike="noStrike" cap="none" normalizeH="0" baseline="0" dirty="0">
              <a:ln>
                <a:noFill/>
              </a:ln>
              <a:solidFill>
                <a:schemeClr val="tx1">
                  <a:lumMod val="50000"/>
                </a:schemeClr>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001" sz="1800" b="1" i="0" u="none" strike="noStrike" cap="none" normalizeH="0" baseline="0" dirty="0">
                <a:ln>
                  <a:noFill/>
                </a:ln>
                <a:solidFill>
                  <a:schemeClr val="tx1">
                    <a:lumMod val="50000"/>
                  </a:schemeClr>
                </a:solidFill>
                <a:effectLst/>
                <a:latin typeface="CIDFont+F4"/>
                <a:ea typeface="Calibri" panose="020F0502020204030204" pitchFamily="34" charset="0"/>
                <a:cs typeface="B Zar" panose="00000400000000000000" pitchFamily="2" charset="-78"/>
              </a:rPr>
              <a:t>الهام آسترکی</a:t>
            </a:r>
            <a:endParaRPr kumimoji="0" lang="fa-IR" altLang="en-001" sz="1800" b="1" i="0" u="none" strike="noStrike" cap="none" normalizeH="0" baseline="0" dirty="0">
              <a:ln>
                <a:noFill/>
              </a:ln>
              <a:solidFill>
                <a:schemeClr val="tx1">
                  <a:lumMod val="50000"/>
                </a:schemeClr>
              </a:solidFill>
              <a:effectLst/>
              <a:latin typeface="CIDFont+F4"/>
              <a:ea typeface="Calibri" panose="020F0502020204030204" pitchFamily="34" charset="0"/>
              <a:cs typeface="B Zar"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001" sz="1800" b="1" i="0" u="none" strike="noStrike" cap="none" normalizeH="0" baseline="0" dirty="0">
              <a:ln>
                <a:noFill/>
              </a:ln>
              <a:solidFill>
                <a:schemeClr val="tx1">
                  <a:lumMod val="50000"/>
                </a:schemeClr>
              </a:solidFill>
              <a:effectLst/>
              <a:latin typeface="CIDFont+F4"/>
              <a:ea typeface="Calibri" panose="020F0502020204030204" pitchFamily="34" charset="0"/>
              <a:cs typeface="B Zar"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altLang="en-001" sz="1800" b="1" dirty="0">
                <a:solidFill>
                  <a:schemeClr val="tx1">
                    <a:lumMod val="50000"/>
                  </a:schemeClr>
                </a:solidFill>
                <a:latin typeface="CIDFont+F4"/>
                <a:ea typeface="Calibri" panose="020F0502020204030204" pitchFamily="34" charset="0"/>
                <a:cs typeface="B Zar" panose="00000400000000000000" pitchFamily="2" charset="-78"/>
              </a:rPr>
              <a:t>غلامرضا برون</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001" sz="1800" b="1" i="0" u="none" strike="noStrike" cap="none" normalizeH="0" baseline="0" dirty="0">
              <a:ln>
                <a:noFill/>
              </a:ln>
              <a:solidFill>
                <a:schemeClr val="tx1">
                  <a:lumMod val="50000"/>
                </a:schemeClr>
              </a:solidFill>
              <a:effectLst/>
              <a:latin typeface="CIDFont+F4"/>
              <a:ea typeface="Calibri" panose="020F0502020204030204" pitchFamily="34" charset="0"/>
              <a:cs typeface="B Zar"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001" sz="1800" b="1" i="0" u="none" strike="noStrike" cap="none" normalizeH="0" baseline="0" dirty="0">
              <a:ln>
                <a:noFill/>
              </a:ln>
              <a:solidFill>
                <a:schemeClr val="tx1">
                  <a:lumMod val="50000"/>
                </a:schemeClr>
              </a:solidFill>
              <a:effectLst/>
              <a:latin typeface="CIDFont+F4"/>
              <a:ea typeface="Calibri" panose="020F0502020204030204" pitchFamily="34" charset="0"/>
              <a:cs typeface="B Zar"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001" sz="1800" b="1" i="0" u="none" strike="noStrike" cap="none" normalizeH="0" baseline="0" dirty="0">
              <a:ln>
                <a:noFill/>
              </a:ln>
              <a:solidFill>
                <a:schemeClr val="tx1">
                  <a:lumMod val="50000"/>
                </a:schemeClr>
              </a:solidFill>
              <a:effectLst/>
              <a:latin typeface="CIDFont+F4"/>
              <a:ea typeface="Calibri" panose="020F0502020204030204" pitchFamily="34" charset="0"/>
              <a:cs typeface="B Zar"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fa-IR" altLang="en-001" sz="1800" dirty="0">
                <a:solidFill>
                  <a:schemeClr val="tx1">
                    <a:lumMod val="50000"/>
                  </a:schemeClr>
                </a:solidFill>
                <a:latin typeface="CIDFont+F4"/>
                <a:ea typeface="Calibri" panose="020F0502020204030204" pitchFamily="34" charset="0"/>
                <a:cs typeface="B Zar" panose="00000400000000000000" pitchFamily="2" charset="-78"/>
              </a:rPr>
              <a:t>بهمن 1404</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001" sz="1800" b="1" i="0" u="none" strike="noStrike" cap="none" normalizeH="0" baseline="0" dirty="0">
              <a:ln>
                <a:noFill/>
              </a:ln>
              <a:solidFill>
                <a:schemeClr val="tx1">
                  <a:lumMod val="50000"/>
                </a:schemeClr>
              </a:solidFill>
              <a:effectLst/>
              <a:latin typeface="CIDFont+F4"/>
              <a:ea typeface="Calibri" panose="020F0502020204030204" pitchFamily="34" charset="0"/>
              <a:cs typeface="B Zar"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lang="fa-IR" altLang="en-001" b="1" dirty="0">
              <a:solidFill>
                <a:schemeClr val="tx1">
                  <a:lumMod val="50000"/>
                </a:schemeClr>
              </a:solidFill>
              <a:latin typeface="CIDFont+F4"/>
              <a:ea typeface="Calibri" panose="020F0502020204030204" pitchFamily="34" charset="0"/>
              <a:cs typeface="B Zar"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001" sz="600" b="0" i="0" u="none" strike="noStrike" cap="none" normalizeH="0" baseline="0" dirty="0">
              <a:ln>
                <a:noFill/>
              </a:ln>
              <a:solidFill>
                <a:schemeClr val="tx1">
                  <a:lumMod val="50000"/>
                </a:schemeClr>
              </a:solidFill>
              <a:effectLst/>
            </a:endParaRPr>
          </a:p>
        </p:txBody>
      </p:sp>
      <p:pic>
        <p:nvPicPr>
          <p:cNvPr id="3" name="Picture 2">
            <a:extLst>
              <a:ext uri="{FF2B5EF4-FFF2-40B4-BE49-F238E27FC236}">
                <a16:creationId xmlns:a16="http://schemas.microsoft.com/office/drawing/2014/main" id="{CADB2250-4732-1E55-3D04-1D69EFE4B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43927"/>
            <a:ext cx="1080580" cy="910547"/>
          </a:xfrm>
          <a:prstGeom prst="rect">
            <a:avLst/>
          </a:prstGeom>
        </p:spPr>
      </p:pic>
      <p:pic>
        <p:nvPicPr>
          <p:cNvPr id="6" name="Picture 5">
            <a:extLst>
              <a:ext uri="{FF2B5EF4-FFF2-40B4-BE49-F238E27FC236}">
                <a16:creationId xmlns:a16="http://schemas.microsoft.com/office/drawing/2014/main" id="{B7BFDED4-0CBF-9611-6281-C202B7F307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577" y="4365168"/>
            <a:ext cx="1739617" cy="734405"/>
          </a:xfrm>
          <a:prstGeom prst="rect">
            <a:avLst/>
          </a:prstGeom>
        </p:spPr>
      </p:pic>
      <p:sp>
        <p:nvSpPr>
          <p:cNvPr id="8" name="TextBox 7">
            <a:extLst>
              <a:ext uri="{FF2B5EF4-FFF2-40B4-BE49-F238E27FC236}">
                <a16:creationId xmlns:a16="http://schemas.microsoft.com/office/drawing/2014/main" id="{7D972AD2-26DA-C427-DB2B-07D69A59A77F}"/>
              </a:ext>
            </a:extLst>
          </p:cNvPr>
          <p:cNvSpPr txBox="1"/>
          <p:nvPr/>
        </p:nvSpPr>
        <p:spPr>
          <a:xfrm>
            <a:off x="1874924" y="222518"/>
            <a:ext cx="5220072" cy="600164"/>
          </a:xfrm>
          <a:prstGeom prst="rect">
            <a:avLst/>
          </a:prstGeom>
          <a:noFill/>
        </p:spPr>
        <p:txBody>
          <a:bodyPr wrap="square">
            <a:spAutoFit/>
          </a:bodyPr>
          <a:lstStyle/>
          <a:p>
            <a:pPr algn="ctr" defTabSz="608402">
              <a:lnSpc>
                <a:spcPct val="150000"/>
              </a:lnSpc>
              <a:defRPr/>
            </a:pPr>
            <a:r>
              <a:rPr lang="ar-DZ" sz="2400" b="1" i="0" dirty="0">
                <a:solidFill>
                  <a:srgbClr val="000000"/>
                </a:solidFill>
                <a:effectLst/>
                <a:latin typeface="B Titr" panose="00000700000000000000" pitchFamily="2" charset="-78"/>
                <a:cs typeface="B Titr" panose="00000700000000000000" pitchFamily="2" charset="-78"/>
              </a:rPr>
              <a:t>شانزدهمین کنفرانس فیزیک ذرات و میدان‌ها</a:t>
            </a:r>
            <a:endParaRPr lang="fa-IR" sz="2400" b="1" i="0" dirty="0">
              <a:solidFill>
                <a:srgbClr val="000000"/>
              </a:solidFill>
              <a:effectLst/>
              <a:latin typeface="B Titr" panose="00000700000000000000" pitchFamily="2" charset="-78"/>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0"/>
                                        </p:tgtEl>
                                        <p:attrNameLst>
                                          <p:attrName>style.visibility</p:attrName>
                                        </p:attrNameLst>
                                      </p:cBhvr>
                                      <p:to>
                                        <p:strVal val="visible"/>
                                      </p:to>
                                    </p:set>
                                    <p:anim calcmode="lin" valueType="num">
                                      <p:cBhvr additive="base">
                                        <p:cTn id="7" dur="1000" fill="hold"/>
                                        <p:tgtEl>
                                          <p:spTgt spid="340"/>
                                        </p:tgtEl>
                                        <p:attrNameLst>
                                          <p:attrName>ppt_x</p:attrName>
                                        </p:attrNameLst>
                                      </p:cBhvr>
                                      <p:tavLst>
                                        <p:tav tm="0">
                                          <p:val>
                                            <p:strVal val="0-#ppt_w/2"/>
                                          </p:val>
                                        </p:tav>
                                        <p:tav tm="100000">
                                          <p:val>
                                            <p:strVal val="#ppt_x"/>
                                          </p:val>
                                        </p:tav>
                                      </p:tavLst>
                                    </p:anim>
                                    <p:anim calcmode="lin" valueType="num">
                                      <p:cBhvr additive="base">
                                        <p:cTn id="8" dur="1000" fill="hold"/>
                                        <p:tgtEl>
                                          <p:spTgt spid="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E13BA-6BCB-11D3-E791-36C8100D9A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sp>
        <p:nvSpPr>
          <p:cNvPr id="4" name="TextBox 3">
            <a:extLst>
              <a:ext uri="{FF2B5EF4-FFF2-40B4-BE49-F238E27FC236}">
                <a16:creationId xmlns:a16="http://schemas.microsoft.com/office/drawing/2014/main" id="{0C6DE297-0D79-2DF5-9DF5-C89F165218BB}"/>
              </a:ext>
            </a:extLst>
          </p:cNvPr>
          <p:cNvSpPr txBox="1"/>
          <p:nvPr/>
        </p:nvSpPr>
        <p:spPr>
          <a:xfrm>
            <a:off x="68561" y="411510"/>
            <a:ext cx="8808914" cy="4311437"/>
          </a:xfrm>
          <a:prstGeom prst="rect">
            <a:avLst/>
          </a:prstGeom>
          <a:noFill/>
        </p:spPr>
        <p:txBody>
          <a:bodyPr wrap="square">
            <a:spAutoFit/>
          </a:bodyPr>
          <a:lstStyle/>
          <a:p>
            <a:pPr algn="just" rtl="1">
              <a:lnSpc>
                <a:spcPct val="150000"/>
              </a:lnSpc>
              <a:spcAft>
                <a:spcPts val="800"/>
              </a:spcAft>
            </a:pPr>
            <a:r>
              <a:rPr lang="ar-SA" sz="2000" dirty="0">
                <a:effectLst/>
                <a:latin typeface="Times New Roman" panose="02020603050405020304" pitchFamily="18" charset="0"/>
                <a:ea typeface="Times New Roman" panose="02020603050405020304" pitchFamily="18" charset="0"/>
                <a:cs typeface="B Zar" panose="00000400000000000000" pitchFamily="2" charset="-78"/>
              </a:rPr>
              <a:t>روش‌های متداول استخراج</a:t>
            </a:r>
            <a:r>
              <a:rPr lang="en-US" sz="2000" dirty="0">
                <a:effectLst/>
                <a:latin typeface="Times New Roman" panose="02020603050405020304" pitchFamily="18" charset="0"/>
                <a:ea typeface="Times New Roman" panose="02020603050405020304" pitchFamily="18" charset="0"/>
                <a:cs typeface="B Zar" panose="00000400000000000000" pitchFamily="2" charset="-78"/>
              </a:rPr>
              <a:t> PDF</a:t>
            </a:r>
            <a:r>
              <a:rPr lang="ar-SA" sz="2000" dirty="0">
                <a:effectLst/>
                <a:latin typeface="Times New Roman" panose="02020603050405020304" pitchFamily="18" charset="0"/>
                <a:ea typeface="Times New Roman" panose="02020603050405020304" pitchFamily="18" charset="0"/>
                <a:cs typeface="B Zar" panose="00000400000000000000" pitchFamily="2" charset="-78"/>
              </a:rPr>
              <a:t>ها عموماً بر پایه‌ی انتخاب فرم‌های پارامتری محدود در یک مقیاس اولیه و به‌کارگیری الگوریتم‌های کمینه‌سازی کلاسیک نظیر روش کمترین مربعات و برنامه‌ی</a:t>
            </a:r>
            <a:r>
              <a:rPr lang="en-US" sz="2000" dirty="0">
                <a:effectLst/>
                <a:latin typeface="Times New Roman" panose="02020603050405020304" pitchFamily="18" charset="0"/>
                <a:ea typeface="Times New Roman" panose="02020603050405020304" pitchFamily="18" charset="0"/>
                <a:cs typeface="B Zar" panose="00000400000000000000" pitchFamily="2" charset="-78"/>
              </a:rPr>
              <a:t> MINUIT </a:t>
            </a:r>
            <a:r>
              <a:rPr lang="ar-SA" sz="2000" dirty="0">
                <a:effectLst/>
                <a:latin typeface="Times New Roman" panose="02020603050405020304" pitchFamily="18" charset="0"/>
                <a:ea typeface="Times New Roman" panose="02020603050405020304" pitchFamily="18" charset="0"/>
                <a:cs typeface="B Zar" panose="00000400000000000000" pitchFamily="2" charset="-78"/>
              </a:rPr>
              <a:t>استوار هستند. اگرچه این روش‌ها در بسیاری از تحلیل‌ها موفق عمل کرده‌اند، اما با چالش‌هایی نظیر وابستگی به انتخاب فرم پارامتری اولیه، پیچیدگی فضای پارامترها و احتمال گیر افتادن در کمینه‌های محلی مواجه‌اند</a:t>
            </a:r>
            <a:r>
              <a:rPr lang="en-US" sz="2000" dirty="0">
                <a:effectLst/>
                <a:latin typeface="Times New Roman" panose="02020603050405020304" pitchFamily="18" charset="0"/>
                <a:ea typeface="Times New Roman" panose="02020603050405020304" pitchFamily="18" charset="0"/>
                <a:cs typeface="B Zar" panose="00000400000000000000" pitchFamily="2" charset="-78"/>
              </a:rPr>
              <a:t>.</a:t>
            </a: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ar-SA" sz="2000" dirty="0">
                <a:effectLst/>
                <a:latin typeface="Times New Roman" panose="02020603050405020304" pitchFamily="18" charset="0"/>
                <a:ea typeface="Times New Roman" panose="02020603050405020304" pitchFamily="18" charset="0"/>
                <a:cs typeface="B Zar" panose="00000400000000000000" pitchFamily="2" charset="-78"/>
              </a:rPr>
              <a:t>با پیشرفت چشمگیر روش‌های محاسباتی و هوش مصنوعی در سال‌های اخیر، بهره‌گیری از ابزارهای نوین یادگیری ماشینی به‌عنوان یک جایگزین یا مکمل برای روش‌های کلاسیک برازش مورد توجه قرار گرفته است. در این راستا، شبکه‌های عصبی مصنوعی به‌دلیل توانایی بالا در تقریب توابع غیرخطی پیچیده و الگوریتم‌های ژنتیک به‌عنوان روش‌های بهینه‌سازی سراسری قدرتمند، بستر مناسبی برای مدل‌سازی و استخراج توابع توزیع پارتونی فراهم می‌آورند</a:t>
            </a:r>
            <a:r>
              <a:rPr lang="en-US" sz="2000" dirty="0">
                <a:effectLst/>
                <a:latin typeface="Times New Roman" panose="02020603050405020304" pitchFamily="18" charset="0"/>
                <a:ea typeface="Times New Roman" panose="02020603050405020304" pitchFamily="18" charset="0"/>
                <a:cs typeface="B Zar" panose="00000400000000000000" pitchFamily="2" charset="-78"/>
              </a:rPr>
              <a:t>.</a:t>
            </a: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31833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E9D83B-100C-CCC6-B50D-C44676ABBA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dirty="0"/>
          </a:p>
        </p:txBody>
      </p:sp>
      <p:sp>
        <p:nvSpPr>
          <p:cNvPr id="4" name="TextBox 3">
            <a:extLst>
              <a:ext uri="{FF2B5EF4-FFF2-40B4-BE49-F238E27FC236}">
                <a16:creationId xmlns:a16="http://schemas.microsoft.com/office/drawing/2014/main" id="{E5697CE3-1AAF-D165-081A-4631A0018B5A}"/>
              </a:ext>
            </a:extLst>
          </p:cNvPr>
          <p:cNvSpPr txBox="1"/>
          <p:nvPr/>
        </p:nvSpPr>
        <p:spPr>
          <a:xfrm>
            <a:off x="2123728" y="267494"/>
            <a:ext cx="6111290" cy="584775"/>
          </a:xfrm>
          <a:prstGeom prst="rect">
            <a:avLst/>
          </a:prstGeom>
          <a:noFill/>
        </p:spPr>
        <p:txBody>
          <a:bodyPr wrap="square">
            <a:spAutoFit/>
          </a:bodyPr>
          <a:lstStyle/>
          <a:p>
            <a:r>
              <a:rPr lang="ar-SA" sz="3200" b="1" dirty="0">
                <a:effectLst/>
                <a:latin typeface="PersianModern-Italic"/>
                <a:ea typeface="Calibri" panose="020F0502020204030204" pitchFamily="34" charset="0"/>
                <a:cs typeface="B Zar" panose="00000400000000000000" pitchFamily="2" charset="-78"/>
              </a:rPr>
              <a:t>پراکندگی ناکشسان ژرف قطبیده</a:t>
            </a:r>
            <a:endParaRPr lang="en-001" sz="3200" b="1" dirty="0"/>
          </a:p>
        </p:txBody>
      </p:sp>
      <p:sp>
        <p:nvSpPr>
          <p:cNvPr id="6" name="TextBox 5">
            <a:extLst>
              <a:ext uri="{FF2B5EF4-FFF2-40B4-BE49-F238E27FC236}">
                <a16:creationId xmlns:a16="http://schemas.microsoft.com/office/drawing/2014/main" id="{BE11F02C-2296-5529-F28B-A3CB7C18E2CA}"/>
              </a:ext>
            </a:extLst>
          </p:cNvPr>
          <p:cNvSpPr txBox="1"/>
          <p:nvPr/>
        </p:nvSpPr>
        <p:spPr>
          <a:xfrm>
            <a:off x="305487" y="1131590"/>
            <a:ext cx="8343538" cy="2362185"/>
          </a:xfrm>
          <a:prstGeom prst="rect">
            <a:avLst/>
          </a:prstGeom>
          <a:noFill/>
        </p:spPr>
        <p:txBody>
          <a:bodyPr wrap="square">
            <a:sp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Zar" panose="00000400000000000000" pitchFamily="2" charset="-78"/>
              </a:rPr>
              <a:t>پراکندگی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ناکشسان</a:t>
            </a:r>
            <a:r>
              <a:rPr lang="fa-IR" sz="2000" dirty="0">
                <a:effectLst/>
                <a:latin typeface="Times New Roman" panose="02020603050405020304" pitchFamily="18" charset="0"/>
                <a:ea typeface="Calibri" panose="020F0502020204030204" pitchFamily="34" charset="0"/>
                <a:cs typeface="B Zar" panose="00000400000000000000" pitchFamily="2" charset="-78"/>
              </a:rPr>
              <a:t> ژرف یکی از ابزارهای بنیادی برای بررسی ساختار درونی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هادرون‌ها</a:t>
            </a:r>
            <a:r>
              <a:rPr lang="fa-IR" sz="2000" dirty="0">
                <a:effectLst/>
                <a:latin typeface="Times New Roman" panose="02020603050405020304" pitchFamily="18" charset="0"/>
                <a:ea typeface="Calibri" panose="020F0502020204030204" pitchFamily="34" charset="0"/>
                <a:cs typeface="B Zar" panose="00000400000000000000" pitchFamily="2" charset="-78"/>
              </a:rPr>
              <a:t> و آزمون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کرومودینامیک</a:t>
            </a:r>
            <a:r>
              <a:rPr lang="fa-IR" sz="2000" dirty="0">
                <a:effectLst/>
                <a:latin typeface="Times New Roman" panose="02020603050405020304" pitchFamily="18" charset="0"/>
                <a:ea typeface="Calibri" panose="020F0502020204030204" pitchFamily="34" charset="0"/>
                <a:cs typeface="B Zar" panose="00000400000000000000" pitchFamily="2" charset="-78"/>
              </a:rPr>
              <a:t>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کوانتومی</a:t>
            </a:r>
            <a:r>
              <a:rPr lang="fa-IR" sz="2000" dirty="0">
                <a:effectLst/>
                <a:latin typeface="Times New Roman" panose="02020603050405020304" pitchFamily="18" charset="0"/>
                <a:ea typeface="Calibri" panose="020F0502020204030204" pitchFamily="34" charset="0"/>
                <a:cs typeface="B Zar" panose="00000400000000000000" pitchFamily="2" charset="-78"/>
              </a:rPr>
              <a:t>  به ‌شمار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می‌رود</a:t>
            </a:r>
            <a:r>
              <a:rPr lang="fa-IR" sz="2000" dirty="0">
                <a:effectLst/>
                <a:latin typeface="Times New Roman" panose="02020603050405020304" pitchFamily="18" charset="0"/>
                <a:ea typeface="Calibri" panose="020F0502020204030204" pitchFamily="34" charset="0"/>
                <a:cs typeface="B Zar" panose="00000400000000000000" pitchFamily="2" charset="-78"/>
              </a:rPr>
              <a:t>. در این فرایند، یک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لپتون</a:t>
            </a:r>
            <a:r>
              <a:rPr lang="fa-IR" sz="2000" dirty="0">
                <a:effectLst/>
                <a:latin typeface="Times New Roman" panose="02020603050405020304" pitchFamily="18" charset="0"/>
                <a:ea typeface="Calibri" panose="020F0502020204030204" pitchFamily="34" charset="0"/>
                <a:cs typeface="B Zar" panose="00000400000000000000" pitchFamily="2" charset="-78"/>
              </a:rPr>
              <a:t> پرانرژی با یک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هادرون</a:t>
            </a:r>
            <a:r>
              <a:rPr lang="fa-IR" sz="2000" dirty="0">
                <a:effectLst/>
                <a:latin typeface="Times New Roman" panose="02020603050405020304" pitchFamily="18" charset="0"/>
                <a:ea typeface="Calibri" panose="020F0502020204030204" pitchFamily="34" charset="0"/>
                <a:cs typeface="B Zar" panose="00000400000000000000" pitchFamily="2" charset="-78"/>
              </a:rPr>
              <a:t> هدف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برهم‌کنش</a:t>
            </a:r>
            <a:r>
              <a:rPr lang="fa-IR" sz="2000" dirty="0">
                <a:effectLst/>
                <a:latin typeface="Times New Roman" panose="02020603050405020304" pitchFamily="18" charset="0"/>
                <a:ea typeface="Calibri" panose="020F0502020204030204" pitchFamily="34" charset="0"/>
                <a:cs typeface="B Zar" panose="00000400000000000000" pitchFamily="2" charset="-78"/>
              </a:rPr>
              <a:t> می‌کند و با انتقال تکانه بزرگ، اجزای ساختاری آن یعنی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کوارک‌ها</a:t>
            </a:r>
            <a:r>
              <a:rPr lang="fa-IR" sz="2000" dirty="0">
                <a:effectLst/>
                <a:latin typeface="Times New Roman" panose="02020603050405020304" pitchFamily="18" charset="0"/>
                <a:ea typeface="Calibri" panose="020F0502020204030204" pitchFamily="34" charset="0"/>
                <a:cs typeface="B Zar" panose="00000400000000000000" pitchFamily="2" charset="-78"/>
              </a:rPr>
              <a:t> و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گلئون‌ها</a:t>
            </a:r>
            <a:r>
              <a:rPr lang="fa-IR" sz="2000" dirty="0">
                <a:effectLst/>
                <a:latin typeface="Times New Roman" panose="02020603050405020304" pitchFamily="18" charset="0"/>
                <a:ea typeface="Calibri" panose="020F0502020204030204" pitchFamily="34" charset="0"/>
                <a:cs typeface="B Zar" panose="00000400000000000000" pitchFamily="2" charset="-78"/>
              </a:rPr>
              <a:t> را مورد کاوش قرار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می‌دهد</a:t>
            </a:r>
            <a:r>
              <a:rPr lang="fa-IR" sz="2000" dirty="0">
                <a:effectLst/>
                <a:latin typeface="Times New Roman" panose="02020603050405020304" pitchFamily="18" charset="0"/>
                <a:ea typeface="Calibri" panose="020F0502020204030204" pitchFamily="34" charset="0"/>
                <a:cs typeface="B Zar" panose="00000400000000000000" pitchFamily="2" charset="-78"/>
              </a:rPr>
              <a:t>. هنگامی که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اسپین</a:t>
            </a:r>
            <a:r>
              <a:rPr lang="fa-IR" sz="2000" dirty="0">
                <a:effectLst/>
                <a:latin typeface="Times New Roman" panose="02020603050405020304" pitchFamily="18" charset="0"/>
                <a:ea typeface="Calibri" panose="020F0502020204030204" pitchFamily="34" charset="0"/>
                <a:cs typeface="B Zar" panose="00000400000000000000" pitchFamily="2" charset="-78"/>
              </a:rPr>
              <a:t>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لپتون</a:t>
            </a:r>
            <a:r>
              <a:rPr lang="fa-IR" sz="2000" dirty="0">
                <a:effectLst/>
                <a:latin typeface="Times New Roman" panose="02020603050405020304" pitchFamily="18" charset="0"/>
                <a:ea typeface="Calibri" panose="020F0502020204030204" pitchFamily="34" charset="0"/>
                <a:cs typeface="B Zar" panose="00000400000000000000" pitchFamily="2" charset="-78"/>
              </a:rPr>
              <a:t>، هدف، یا هر دو قطبیده باشند، این فرایند تحت عنوان پراکندگی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ناکشسان</a:t>
            </a:r>
            <a:r>
              <a:rPr lang="fa-IR" sz="2000" dirty="0">
                <a:effectLst/>
                <a:latin typeface="Times New Roman" panose="02020603050405020304" pitchFamily="18" charset="0"/>
                <a:ea typeface="Calibri" panose="020F0502020204030204" pitchFamily="34" charset="0"/>
                <a:cs typeface="B Zar" panose="00000400000000000000" pitchFamily="2" charset="-78"/>
              </a:rPr>
              <a:t> ژرف قطبیده (</a:t>
            </a:r>
            <a:r>
              <a:rPr lang="en-001" sz="2000" dirty="0">
                <a:effectLst/>
                <a:latin typeface="Times New Roman" panose="02020603050405020304" pitchFamily="18" charset="0"/>
                <a:ea typeface="Calibri" panose="020F0502020204030204" pitchFamily="34" charset="0"/>
                <a:cs typeface="B Zar" panose="00000400000000000000" pitchFamily="2" charset="-78"/>
              </a:rPr>
              <a:t>PDIS</a:t>
            </a:r>
            <a:r>
              <a:rPr lang="fa-IR" sz="2000" dirty="0">
                <a:effectLst/>
                <a:latin typeface="Times New Roman" panose="02020603050405020304" pitchFamily="18" charset="0"/>
                <a:ea typeface="Calibri" panose="020F0502020204030204" pitchFamily="34" charset="0"/>
                <a:cs typeface="B Zar" panose="00000400000000000000" pitchFamily="2" charset="-78"/>
              </a:rPr>
              <a:t>) شناخته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می‌شود</a:t>
            </a:r>
            <a:r>
              <a:rPr lang="fa-IR" sz="2000" dirty="0">
                <a:effectLst/>
                <a:latin typeface="Times New Roman" panose="02020603050405020304" pitchFamily="18" charset="0"/>
                <a:ea typeface="Calibri" panose="020F0502020204030204" pitchFamily="34" charset="0"/>
                <a:cs typeface="B Zar" panose="00000400000000000000" pitchFamily="2" charset="-78"/>
              </a:rPr>
              <a:t>.</a:t>
            </a: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86686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7A54DB-98C3-F894-B6A1-0A085409A3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dirty="0"/>
          </a:p>
        </p:txBody>
      </p:sp>
      <p:sp>
        <p:nvSpPr>
          <p:cNvPr id="4" name="TextBox 3">
            <a:extLst>
              <a:ext uri="{FF2B5EF4-FFF2-40B4-BE49-F238E27FC236}">
                <a16:creationId xmlns:a16="http://schemas.microsoft.com/office/drawing/2014/main" id="{7F66317A-8D00-C1B0-0082-3A975AA136C2}"/>
              </a:ext>
            </a:extLst>
          </p:cNvPr>
          <p:cNvSpPr txBox="1"/>
          <p:nvPr/>
        </p:nvSpPr>
        <p:spPr>
          <a:xfrm>
            <a:off x="1691680" y="123478"/>
            <a:ext cx="4599122" cy="523220"/>
          </a:xfrm>
          <a:prstGeom prst="rect">
            <a:avLst/>
          </a:prstGeom>
          <a:noFill/>
        </p:spPr>
        <p:txBody>
          <a:bodyPr wrap="square">
            <a:spAutoFit/>
          </a:bodyPr>
          <a:lstStyle/>
          <a:p>
            <a:pPr algn="r" rtl="1"/>
            <a:r>
              <a:rPr lang="ar-SA"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معادلات تحول </a:t>
            </a:r>
            <a:r>
              <a:rPr lang="en-US"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DGLAP</a:t>
            </a:r>
            <a:r>
              <a:rPr lang="en-US" sz="1400" dirty="0">
                <a:effectLst/>
                <a:latin typeface="B Zar" panose="00000400000000000000" pitchFamily="2" charset="-78"/>
                <a:ea typeface="Calibri" panose="020F0502020204030204" pitchFamily="34" charset="0"/>
              </a:rPr>
              <a:t> </a:t>
            </a:r>
            <a:endParaRPr lang="en-00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CB39828-5870-331B-00BF-6BEA812EA41A}"/>
                  </a:ext>
                </a:extLst>
              </p:cNvPr>
              <p:cNvSpPr txBox="1"/>
              <p:nvPr/>
            </p:nvSpPr>
            <p:spPr>
              <a:xfrm>
                <a:off x="-480986" y="593240"/>
                <a:ext cx="9358461" cy="1887953"/>
              </a:xfrm>
              <a:prstGeom prst="rect">
                <a:avLst/>
              </a:prstGeom>
              <a:noFill/>
            </p:spPr>
            <p:txBody>
              <a:bodyPr wrap="square">
                <a:spAutoFit/>
              </a:bodyPr>
              <a:lstStyle/>
              <a:p>
                <a:pPr algn="just" rtl="1">
                  <a:lnSpc>
                    <a:spcPct val="107000"/>
                  </a:lnSpc>
                  <a:spcAft>
                    <a:spcPts val="800"/>
                  </a:spcAft>
                </a:pPr>
                <a:r>
                  <a:rPr lang="fa-IR" sz="2000" dirty="0">
                    <a:effectLst/>
                    <a:latin typeface="Times New Roman" panose="02020603050405020304" pitchFamily="18" charset="0"/>
                    <a:ea typeface="Calibri" panose="020F0502020204030204" pitchFamily="34" charset="0"/>
                    <a:cs typeface="B Zar" panose="00000400000000000000" pitchFamily="2" charset="-78"/>
                  </a:rPr>
                  <a:t>تحول توابع توزیع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پارتونی</a:t>
                </a:r>
                <a:r>
                  <a:rPr lang="fa-IR" sz="2000" dirty="0">
                    <a:effectLst/>
                    <a:latin typeface="Times New Roman" panose="02020603050405020304" pitchFamily="18" charset="0"/>
                    <a:ea typeface="Calibri" panose="020F0502020204030204" pitchFamily="34" charset="0"/>
                    <a:cs typeface="B Zar" panose="00000400000000000000" pitchFamily="2" charset="-78"/>
                  </a:rPr>
                  <a:t> نسبت به مقیاس </a:t>
                </a:r>
                <a14:m>
                  <m:oMath xmlns:m="http://schemas.openxmlformats.org/officeDocument/2006/math">
                    <m:sSup>
                      <m:sSupPr>
                        <m:ctrlPr>
                          <a:rPr lang="en-001" sz="2000" i="1">
                            <a:effectLst/>
                            <a:latin typeface="Cambria Math" panose="02040503050406030204" pitchFamily="18" charset="0"/>
                            <a:ea typeface="Calibri" panose="020F0502020204030204" pitchFamily="34" charset="0"/>
                            <a:cs typeface="B Zar" panose="00000400000000000000" pitchFamily="2" charset="-78"/>
                          </a:rPr>
                        </m:ctrlPr>
                      </m:sSupPr>
                      <m:e>
                        <m:r>
                          <a:rPr lang="en-US" sz="2000" b="0" i="1" smtClean="0">
                            <a:effectLst/>
                            <a:latin typeface="Cambria Math" panose="02040503050406030204" pitchFamily="18" charset="0"/>
                            <a:ea typeface="Calibri" panose="020F0502020204030204" pitchFamily="34" charset="0"/>
                            <a:cs typeface="B Zar" panose="00000400000000000000" pitchFamily="2" charset="-78"/>
                          </a:rPr>
                          <m:t> </m:t>
                        </m:r>
                        <m:r>
                          <a:rPr lang="en-001" sz="2000" i="1">
                            <a:effectLst/>
                            <a:latin typeface="Cambria Math" panose="02040503050406030204" pitchFamily="18" charset="0"/>
                            <a:ea typeface="Calibri" panose="020F0502020204030204" pitchFamily="34" charset="0"/>
                            <a:cs typeface="B Zar" panose="00000400000000000000" pitchFamily="2" charset="-78"/>
                          </a:rPr>
                          <m:t>𝑄</m:t>
                        </m:r>
                      </m:e>
                      <m:sup>
                        <m:r>
                          <a:rPr lang="en-001" sz="2000" i="1">
                            <a:effectLst/>
                            <a:latin typeface="Cambria Math" panose="02040503050406030204" pitchFamily="18" charset="0"/>
                            <a:ea typeface="Calibri" panose="020F0502020204030204" pitchFamily="34" charset="0"/>
                            <a:cs typeface="B Zar" panose="00000400000000000000" pitchFamily="2" charset="-78"/>
                          </a:rPr>
                          <m:t>2</m:t>
                        </m:r>
                      </m:sup>
                    </m:sSup>
                  </m:oMath>
                </a14:m>
                <a:r>
                  <a:rPr lang="en-001" sz="2000" dirty="0">
                    <a:effectLst/>
                    <a:latin typeface="Times New Roman" panose="02020603050405020304" pitchFamily="18" charset="0"/>
                    <a:ea typeface="Times New Roman" panose="02020603050405020304" pitchFamily="18" charset="0"/>
                    <a:cs typeface="B Zar" panose="00000400000000000000" pitchFamily="2" charset="-78"/>
                  </a:rPr>
                  <a:t> </a:t>
                </a:r>
                <a:r>
                  <a:rPr lang="fa-IR" sz="2000" dirty="0">
                    <a:effectLst/>
                    <a:latin typeface="Times New Roman" panose="02020603050405020304" pitchFamily="18" charset="0"/>
                    <a:ea typeface="Calibri" panose="020F0502020204030204" pitchFamily="34" charset="0"/>
                    <a:cs typeface="B Zar" panose="00000400000000000000" pitchFamily="2" charset="-78"/>
                  </a:rPr>
                  <a:t>توسط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معادلات</a:t>
                </a:r>
                <a:r>
                  <a:rPr lang="fa-IR" sz="2000" dirty="0">
                    <a:effectLst/>
                    <a:latin typeface="Times New Roman" panose="02020603050405020304" pitchFamily="18" charset="0"/>
                    <a:ea typeface="Calibri" panose="020F0502020204030204" pitchFamily="34" charset="0"/>
                    <a:cs typeface="B Zar" panose="00000400000000000000" pitchFamily="2" charset="-78"/>
                  </a:rPr>
                  <a:t> تحول </a:t>
                </a:r>
                <a:r>
                  <a:rPr lang="en-001" sz="2000" dirty="0">
                    <a:effectLst/>
                    <a:latin typeface="Times New Roman" panose="02020603050405020304" pitchFamily="18" charset="0"/>
                    <a:ea typeface="Calibri" panose="020F0502020204030204" pitchFamily="34" charset="0"/>
                    <a:cs typeface="B Zar" panose="00000400000000000000" pitchFamily="2" charset="-78"/>
                  </a:rPr>
                  <a:t>DGLAP</a:t>
                </a:r>
                <a:r>
                  <a:rPr lang="fa-IR" sz="2000" dirty="0">
                    <a:effectLst/>
                    <a:latin typeface="Times New Roman" panose="02020603050405020304" pitchFamily="18" charset="0"/>
                    <a:ea typeface="Calibri" panose="020F0502020204030204" pitchFamily="34" charset="0"/>
                    <a:cs typeface="B Zar" panose="00000400000000000000" pitchFamily="2" charset="-78"/>
                  </a:rPr>
                  <a:t> توصیف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می‌شود</a:t>
                </a:r>
                <a:r>
                  <a:rPr lang="fa-IR" sz="2000" dirty="0">
                    <a:effectLst/>
                    <a:latin typeface="Times New Roman" panose="02020603050405020304" pitchFamily="18" charset="0"/>
                    <a:ea typeface="Calibri" panose="020F0502020204030204" pitchFamily="34" charset="0"/>
                    <a:cs typeface="B Zar" panose="00000400000000000000" pitchFamily="2" charset="-78"/>
                  </a:rPr>
                  <a:t> </a:t>
                </a:r>
                <a:r>
                  <a:rPr lang="en-US" sz="2000" dirty="0">
                    <a:effectLst/>
                    <a:latin typeface="Times New Roman" panose="02020603050405020304" pitchFamily="18" charset="0"/>
                    <a:ea typeface="Calibri" panose="020F0502020204030204" pitchFamily="34" charset="0"/>
                    <a:cs typeface="B Zar" panose="00000400000000000000" pitchFamily="2" charset="-78"/>
                  </a:rPr>
                  <a:t>:</a:t>
                </a:r>
                <a:endParaRPr lang="en-001" sz="14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07000"/>
                  </a:lnSpc>
                  <a:spcAft>
                    <a:spcPts val="800"/>
                  </a:spcAft>
                </a:pPr>
                <a14:m>
                  <m:oMathPara xmlns:m="http://schemas.openxmlformats.org/officeDocument/2006/math">
                    <m:oMathParaPr>
                      <m:jc m:val="centerGroup"/>
                    </m:oMathParaPr>
                    <m:oMath xmlns:m="http://schemas.openxmlformats.org/officeDocument/2006/math">
                      <m:eqArr>
                        <m:eqArrPr>
                          <m:ctrlPr>
                            <a:rPr lang="en-001" sz="1400" i="1">
                              <a:effectLst/>
                              <a:latin typeface="Cambria Math" panose="02040503050406030204" pitchFamily="18" charset="0"/>
                              <a:ea typeface="Calibri" panose="020F0502020204030204" pitchFamily="34" charset="0"/>
                              <a:cs typeface="B Zar" panose="00000400000000000000" pitchFamily="2" charset="-78"/>
                            </a:rPr>
                          </m:ctrlPr>
                        </m:eqArrPr>
                        <m:e>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r>
                                <a:rPr lang="en-US" sz="1400" i="1">
                                  <a:effectLst/>
                                  <a:latin typeface="Cambria Math" panose="02040503050406030204" pitchFamily="18" charset="0"/>
                                  <a:ea typeface="Calibri" panose="020F0502020204030204" pitchFamily="34" charset="0"/>
                                  <a:cs typeface="B Zar" panose="00000400000000000000" pitchFamily="2" charset="-78"/>
                                </a:rPr>
                                <m:t>𝑑</m:t>
                              </m:r>
                              <m:sSub>
                                <m:sSub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bPr>
                                <m:e>
                                  <m:r>
                                    <a:rPr lang="en-US" sz="1400" i="1">
                                      <a:effectLst/>
                                      <a:latin typeface="Cambria Math" panose="02040503050406030204" pitchFamily="18" charset="0"/>
                                      <a:ea typeface="Calibri" panose="020F0502020204030204" pitchFamily="34" charset="0"/>
                                      <a:cs typeface="B Zar" panose="00000400000000000000" pitchFamily="2" charset="-78"/>
                                    </a:rPr>
                                    <m:t>𝑞</m:t>
                                  </m:r>
                                </m:e>
                                <m:sub>
                                  <m:r>
                                    <a:rPr lang="en-US" sz="1400" i="1">
                                      <a:effectLst/>
                                      <a:latin typeface="Cambria Math" panose="02040503050406030204" pitchFamily="18" charset="0"/>
                                      <a:ea typeface="Calibri" panose="020F0502020204030204" pitchFamily="34" charset="0"/>
                                      <a:cs typeface="B Zar" panose="00000400000000000000" pitchFamily="2" charset="-78"/>
                                    </a:rPr>
                                    <m:t>𝑖</m:t>
                                  </m:r>
                                </m:sub>
                              </m:sSub>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r>
                                    <a:rPr lang="en-US" sz="1400" i="1">
                                      <a:effectLst/>
                                      <a:latin typeface="Cambria Math" panose="02040503050406030204" pitchFamily="18" charset="0"/>
                                      <a:ea typeface="Calibri" panose="020F0502020204030204" pitchFamily="34" charset="0"/>
                                      <a:cs typeface="B Zar" panose="00000400000000000000" pitchFamily="2" charset="-78"/>
                                    </a:rPr>
                                    <m:t>𝑥</m:t>
                                  </m:r>
                                  <m:r>
                                    <a:rPr lang="en-US" sz="1400"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e>
                              </m:d>
                            </m:num>
                            <m:den>
                              <m:r>
                                <a:rPr lang="en-US" sz="1400" i="1">
                                  <a:effectLst/>
                                  <a:latin typeface="Cambria Math" panose="02040503050406030204" pitchFamily="18" charset="0"/>
                                  <a:ea typeface="Calibri" panose="020F0502020204030204" pitchFamily="34" charset="0"/>
                                  <a:cs typeface="B Zar" panose="00000400000000000000" pitchFamily="2" charset="-78"/>
                                </a:rPr>
                                <m:t>𝑑</m:t>
                              </m:r>
                              <m:r>
                                <m:rPr>
                                  <m:sty m:val="p"/>
                                </m:rPr>
                                <a:rPr lang="en-US" sz="1400">
                                  <a:effectLst/>
                                  <a:latin typeface="Cambria Math" panose="02040503050406030204" pitchFamily="18" charset="0"/>
                                  <a:ea typeface="Calibri" panose="020F0502020204030204" pitchFamily="34" charset="0"/>
                                  <a:cs typeface="B Zar" panose="00000400000000000000" pitchFamily="2" charset="-78"/>
                                </a:rPr>
                                <m:t>ln</m:t>
                              </m:r>
                              <m:r>
                                <a:rPr lang="en-US" sz="1400"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den>
                          </m:f>
                          <m:r>
                            <a:rPr lang="en-US" sz="1400" i="1">
                              <a:effectLst/>
                              <a:latin typeface="Cambria Math" panose="02040503050406030204" pitchFamily="18" charset="0"/>
                              <a:ea typeface="Calibri" panose="020F0502020204030204" pitchFamily="34" charset="0"/>
                              <a:cs typeface="B Zar" panose="00000400000000000000" pitchFamily="2" charset="-78"/>
                            </a:rPr>
                            <m:t>&amp;=</m:t>
                          </m:r>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sSub>
                                <m:sSub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bPr>
                                <m:e>
                                  <m:r>
                                    <a:rPr lang="en-US" sz="1400" i="1">
                                      <a:effectLst/>
                                      <a:latin typeface="Cambria Math" panose="02040503050406030204" pitchFamily="18" charset="0"/>
                                      <a:ea typeface="Calibri" panose="020F0502020204030204" pitchFamily="34" charset="0"/>
                                      <a:cs typeface="B Zar" panose="00000400000000000000" pitchFamily="2" charset="-78"/>
                                    </a:rPr>
                                    <m:t>𝛼</m:t>
                                  </m:r>
                                </m:e>
                                <m:sub>
                                  <m:r>
                                    <a:rPr lang="en-US" sz="1400" i="1">
                                      <a:effectLst/>
                                      <a:latin typeface="Cambria Math" panose="02040503050406030204" pitchFamily="18" charset="0"/>
                                      <a:ea typeface="Calibri" panose="020F0502020204030204" pitchFamily="34" charset="0"/>
                                      <a:cs typeface="B Zar" panose="00000400000000000000" pitchFamily="2" charset="-78"/>
                                    </a:rPr>
                                    <m:t>𝑠</m:t>
                                  </m:r>
                                </m:sub>
                              </m:sSub>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e>
                              </m:d>
                            </m:num>
                            <m:den>
                              <m:r>
                                <a:rPr lang="fa-IR" sz="1400">
                                  <a:effectLst/>
                                  <a:latin typeface="Cambria Math" panose="02040503050406030204" pitchFamily="18" charset="0"/>
                                  <a:ea typeface="Calibri" panose="020F0502020204030204" pitchFamily="34" charset="0"/>
                                  <a:cs typeface="B Zar" panose="00000400000000000000" pitchFamily="2" charset="-78"/>
                                </a:rPr>
                                <m:t>2</m:t>
                              </m:r>
                              <m:r>
                                <a:rPr lang="en-US" sz="1400" i="1">
                                  <a:effectLst/>
                                  <a:latin typeface="Cambria Math" panose="02040503050406030204" pitchFamily="18" charset="0"/>
                                  <a:ea typeface="Calibri" panose="020F0502020204030204" pitchFamily="34" charset="0"/>
                                  <a:cs typeface="B Zar" panose="00000400000000000000" pitchFamily="2" charset="-78"/>
                                </a:rPr>
                                <m:t>𝜋</m:t>
                              </m:r>
                            </m:den>
                          </m:f>
                          <m:nary>
                            <m:naryPr>
                              <m:limLoc m:val="subSup"/>
                              <m:grow m:val="on"/>
                              <m:ctrlPr>
                                <a:rPr lang="en-001" sz="1400" i="1">
                                  <a:effectLst/>
                                  <a:latin typeface="Cambria Math" panose="02040503050406030204" pitchFamily="18" charset="0"/>
                                  <a:ea typeface="Calibri" panose="020F0502020204030204" pitchFamily="34" charset="0"/>
                                  <a:cs typeface="B Zar" panose="00000400000000000000" pitchFamily="2" charset="-78"/>
                                </a:rPr>
                              </m:ctrlPr>
                            </m:naryPr>
                            <m:sub>
                              <m:r>
                                <a:rPr lang="en-US" sz="1400" i="1">
                                  <a:effectLst/>
                                  <a:latin typeface="Cambria Math" panose="02040503050406030204" pitchFamily="18" charset="0"/>
                                  <a:ea typeface="Calibri" panose="020F0502020204030204" pitchFamily="34" charset="0"/>
                                  <a:cs typeface="B Zar" panose="00000400000000000000" pitchFamily="2" charset="-78"/>
                                </a:rPr>
                                <m:t>𝑥</m:t>
                              </m:r>
                            </m:sub>
                            <m:sup>
                              <m:r>
                                <a:rPr lang="fa-IR" sz="1400">
                                  <a:effectLst/>
                                  <a:latin typeface="Cambria Math" panose="02040503050406030204" pitchFamily="18" charset="0"/>
                                  <a:ea typeface="Calibri" panose="020F0502020204030204" pitchFamily="34" charset="0"/>
                                  <a:cs typeface="B Zar" panose="00000400000000000000" pitchFamily="2" charset="-78"/>
                                </a:rPr>
                                <m:t>1</m:t>
                              </m:r>
                            </m:sup>
                            <m:e>
                              <m:r>
                                <a:rPr lang="en-US" sz="1400" i="1">
                                  <a:effectLst/>
                                  <a:latin typeface="Cambria Math" panose="02040503050406030204" pitchFamily="18" charset="0"/>
                                  <a:ea typeface="Calibri" panose="020F0502020204030204" pitchFamily="34" charset="0"/>
                                  <a:cs typeface="B Zar" panose="00000400000000000000" pitchFamily="2" charset="-78"/>
                                </a:rPr>
                                <m:t> </m:t>
                              </m:r>
                            </m:e>
                          </m:nary>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r>
                                <a:rPr lang="en-US" sz="1400" i="1">
                                  <a:effectLst/>
                                  <a:latin typeface="Cambria Math" panose="02040503050406030204" pitchFamily="18" charset="0"/>
                                  <a:ea typeface="Calibri" panose="020F0502020204030204" pitchFamily="34" charset="0"/>
                                  <a:cs typeface="B Zar" panose="00000400000000000000" pitchFamily="2" charset="-78"/>
                                </a:rPr>
                                <m:t>𝑑𝑧</m:t>
                              </m:r>
                            </m:num>
                            <m:den>
                              <m:r>
                                <a:rPr lang="en-US" sz="1400" i="1">
                                  <a:effectLst/>
                                  <a:latin typeface="Cambria Math" panose="02040503050406030204" pitchFamily="18" charset="0"/>
                                  <a:ea typeface="Calibri" panose="020F0502020204030204" pitchFamily="34" charset="0"/>
                                  <a:cs typeface="B Zar" panose="00000400000000000000" pitchFamily="2" charset="-78"/>
                                </a:rPr>
                                <m:t>𝑧</m:t>
                              </m:r>
                            </m:den>
                          </m:f>
                          <m:d>
                            <m:dPr>
                              <m:begChr m:val="["/>
                              <m:endChr m:val="]"/>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nary>
                                <m:naryPr>
                                  <m:chr m:val="∑"/>
                                  <m:limLoc m:val="undOvr"/>
                                  <m:grow m:val="on"/>
                                  <m:supHide m:val="on"/>
                                  <m:ctrlPr>
                                    <a:rPr lang="en-001" sz="1400" i="1">
                                      <a:effectLst/>
                                      <a:latin typeface="Cambria Math" panose="02040503050406030204" pitchFamily="18" charset="0"/>
                                      <a:ea typeface="Calibri" panose="020F0502020204030204" pitchFamily="34" charset="0"/>
                                      <a:cs typeface="B Zar" panose="00000400000000000000" pitchFamily="2" charset="-78"/>
                                    </a:rPr>
                                  </m:ctrlPr>
                                </m:naryPr>
                                <m:sub>
                                  <m:r>
                                    <a:rPr lang="en-US" sz="1400" i="1">
                                      <a:effectLst/>
                                      <a:latin typeface="Cambria Math" panose="02040503050406030204" pitchFamily="18" charset="0"/>
                                      <a:ea typeface="Calibri" panose="020F0502020204030204" pitchFamily="34" charset="0"/>
                                      <a:cs typeface="B Zar" panose="00000400000000000000" pitchFamily="2" charset="-78"/>
                                    </a:rPr>
                                    <m:t>𝑗</m:t>
                                  </m:r>
                                </m:sub>
                                <m:sup/>
                                <m:e>
                                  <m:r>
                                    <a:rPr lang="en-US" sz="1400" i="1">
                                      <a:effectLst/>
                                      <a:latin typeface="Cambria Math" panose="02040503050406030204" pitchFamily="18" charset="0"/>
                                      <a:ea typeface="Calibri" panose="020F0502020204030204" pitchFamily="34" charset="0"/>
                                      <a:cs typeface="B Zar" panose="00000400000000000000" pitchFamily="2" charset="-78"/>
                                    </a:rPr>
                                    <m:t> </m:t>
                                  </m:r>
                                </m:e>
                              </m:nary>
                              <m:sSub>
                                <m:sSub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bPr>
                                <m:e>
                                  <m:r>
                                    <a:rPr lang="en-US" sz="1400" i="1">
                                      <a:effectLst/>
                                      <a:latin typeface="Cambria Math" panose="02040503050406030204" pitchFamily="18" charset="0"/>
                                      <a:ea typeface="Calibri" panose="020F0502020204030204" pitchFamily="34" charset="0"/>
                                      <a:cs typeface="B Zar" panose="00000400000000000000" pitchFamily="2" charset="-78"/>
                                    </a:rPr>
                                    <m:t>𝑞</m:t>
                                  </m:r>
                                </m:e>
                                <m:sub>
                                  <m:r>
                                    <a:rPr lang="en-US" sz="1400" i="1">
                                      <a:effectLst/>
                                      <a:latin typeface="Cambria Math" panose="02040503050406030204" pitchFamily="18" charset="0"/>
                                      <a:ea typeface="Calibri" panose="020F0502020204030204" pitchFamily="34" charset="0"/>
                                      <a:cs typeface="B Zar" panose="00000400000000000000" pitchFamily="2" charset="-78"/>
                                    </a:rPr>
                                    <m:t>𝑗</m:t>
                                  </m:r>
                                </m:sub>
                              </m:sSub>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r>
                                    <a:rPr lang="en-US" sz="1400" i="1">
                                      <a:effectLst/>
                                      <a:latin typeface="Cambria Math" panose="02040503050406030204" pitchFamily="18" charset="0"/>
                                      <a:ea typeface="Calibri" panose="020F0502020204030204" pitchFamily="34" charset="0"/>
                                      <a:cs typeface="B Zar" panose="00000400000000000000" pitchFamily="2" charset="-78"/>
                                    </a:rPr>
                                    <m:t>𝑧</m:t>
                                  </m:r>
                                  <m:r>
                                    <a:rPr lang="en-US" sz="1400"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e>
                              </m:d>
                              <m:sSub>
                                <m:sSub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bPr>
                                <m:e>
                                  <m:r>
                                    <a:rPr lang="en-US" sz="1400" i="1">
                                      <a:effectLst/>
                                      <a:latin typeface="Cambria Math" panose="02040503050406030204" pitchFamily="18" charset="0"/>
                                      <a:ea typeface="Calibri" panose="020F0502020204030204" pitchFamily="34" charset="0"/>
                                      <a:cs typeface="B Zar" panose="00000400000000000000" pitchFamily="2" charset="-78"/>
                                    </a:rPr>
                                    <m:t>𝑃</m:t>
                                  </m:r>
                                </m:e>
                                <m:sub>
                                  <m:r>
                                    <a:rPr lang="en-US" sz="1400" i="1">
                                      <a:effectLst/>
                                      <a:latin typeface="Cambria Math" panose="02040503050406030204" pitchFamily="18" charset="0"/>
                                      <a:ea typeface="Calibri" panose="020F0502020204030204" pitchFamily="34" charset="0"/>
                                      <a:cs typeface="B Zar" panose="00000400000000000000" pitchFamily="2" charset="-78"/>
                                    </a:rPr>
                                    <m:t>𝑖𝑗</m:t>
                                  </m:r>
                                </m:sub>
                              </m:sSub>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r>
                                        <a:rPr lang="en-US" sz="1400" i="1">
                                          <a:effectLst/>
                                          <a:latin typeface="Cambria Math" panose="02040503050406030204" pitchFamily="18" charset="0"/>
                                          <a:ea typeface="Calibri" panose="020F0502020204030204" pitchFamily="34" charset="0"/>
                                          <a:cs typeface="B Zar" panose="00000400000000000000" pitchFamily="2" charset="-78"/>
                                        </a:rPr>
                                        <m:t>𝑥</m:t>
                                      </m:r>
                                    </m:num>
                                    <m:den>
                                      <m:r>
                                        <a:rPr lang="en-US" sz="1400" i="1">
                                          <a:effectLst/>
                                          <a:latin typeface="Cambria Math" panose="02040503050406030204" pitchFamily="18" charset="0"/>
                                          <a:ea typeface="Calibri" panose="020F0502020204030204" pitchFamily="34" charset="0"/>
                                          <a:cs typeface="B Zar" panose="00000400000000000000" pitchFamily="2" charset="-78"/>
                                        </a:rPr>
                                        <m:t>𝑧</m:t>
                                      </m:r>
                                    </m:den>
                                  </m:f>
                                </m:e>
                              </m:d>
                              <m:r>
                                <a:rPr lang="en-US" sz="1400" i="1">
                                  <a:effectLst/>
                                  <a:latin typeface="Cambria Math" panose="02040503050406030204" pitchFamily="18" charset="0"/>
                                  <a:ea typeface="Calibri" panose="020F0502020204030204" pitchFamily="34" charset="0"/>
                                  <a:cs typeface="B Zar" panose="00000400000000000000" pitchFamily="2" charset="-78"/>
                                </a:rPr>
                                <m:t>+</m:t>
                              </m:r>
                              <m:r>
                                <a:rPr lang="en-US" sz="1400" i="1">
                                  <a:effectLst/>
                                  <a:latin typeface="Cambria Math" panose="02040503050406030204" pitchFamily="18" charset="0"/>
                                  <a:ea typeface="Calibri" panose="020F0502020204030204" pitchFamily="34" charset="0"/>
                                  <a:cs typeface="B Zar" panose="00000400000000000000" pitchFamily="2" charset="-78"/>
                                </a:rPr>
                                <m:t>𝑔</m:t>
                              </m:r>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r>
                                    <a:rPr lang="en-US" sz="1400" i="1">
                                      <a:effectLst/>
                                      <a:latin typeface="Cambria Math" panose="02040503050406030204" pitchFamily="18" charset="0"/>
                                      <a:ea typeface="Calibri" panose="020F0502020204030204" pitchFamily="34" charset="0"/>
                                      <a:cs typeface="B Zar" panose="00000400000000000000" pitchFamily="2" charset="-78"/>
                                    </a:rPr>
                                    <m:t>𝑧</m:t>
                                  </m:r>
                                  <m:r>
                                    <a:rPr lang="en-US" sz="1400"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e>
                              </m:d>
                              <m:sSub>
                                <m:sSub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bPr>
                                <m:e>
                                  <m:r>
                                    <a:rPr lang="en-US" sz="1400" i="1">
                                      <a:effectLst/>
                                      <a:latin typeface="Cambria Math" panose="02040503050406030204" pitchFamily="18" charset="0"/>
                                      <a:ea typeface="Calibri" panose="020F0502020204030204" pitchFamily="34" charset="0"/>
                                      <a:cs typeface="B Zar" panose="00000400000000000000" pitchFamily="2" charset="-78"/>
                                    </a:rPr>
                                    <m:t>𝑃</m:t>
                                  </m:r>
                                </m:e>
                                <m:sub>
                                  <m:r>
                                    <a:rPr lang="en-US" sz="1400" i="1">
                                      <a:effectLst/>
                                      <a:latin typeface="Cambria Math" panose="02040503050406030204" pitchFamily="18" charset="0"/>
                                      <a:ea typeface="Calibri" panose="020F0502020204030204" pitchFamily="34" charset="0"/>
                                      <a:cs typeface="B Zar" panose="00000400000000000000" pitchFamily="2" charset="-78"/>
                                    </a:rPr>
                                    <m:t>𝑗𝑔</m:t>
                                  </m:r>
                                </m:sub>
                              </m:sSub>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r>
                                        <a:rPr lang="en-US" sz="1400" i="1">
                                          <a:effectLst/>
                                          <a:latin typeface="Cambria Math" panose="02040503050406030204" pitchFamily="18" charset="0"/>
                                          <a:ea typeface="Calibri" panose="020F0502020204030204" pitchFamily="34" charset="0"/>
                                          <a:cs typeface="B Zar" panose="00000400000000000000" pitchFamily="2" charset="-78"/>
                                        </a:rPr>
                                        <m:t>𝑥</m:t>
                                      </m:r>
                                    </m:num>
                                    <m:den>
                                      <m:r>
                                        <a:rPr lang="en-US" sz="1400" i="1">
                                          <a:effectLst/>
                                          <a:latin typeface="Cambria Math" panose="02040503050406030204" pitchFamily="18" charset="0"/>
                                          <a:ea typeface="Calibri" panose="020F0502020204030204" pitchFamily="34" charset="0"/>
                                          <a:cs typeface="B Zar" panose="00000400000000000000" pitchFamily="2" charset="-78"/>
                                        </a:rPr>
                                        <m:t>𝑧</m:t>
                                      </m:r>
                                    </m:den>
                                  </m:f>
                                </m:e>
                              </m:d>
                            </m:e>
                          </m:d>
                          <m:r>
                            <a:rPr lang="en-US" sz="1400" i="1">
                              <a:effectLst/>
                              <a:latin typeface="Cambria Math" panose="02040503050406030204" pitchFamily="18" charset="0"/>
                              <a:ea typeface="Calibri" panose="020F0502020204030204" pitchFamily="34" charset="0"/>
                              <a:cs typeface="B Zar" panose="00000400000000000000" pitchFamily="2" charset="-78"/>
                            </a:rPr>
                            <m:t>                                   </m:t>
                          </m:r>
                        </m:e>
                        <m:e>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r>
                                <a:rPr lang="en-US" sz="1400" i="1">
                                  <a:effectLst/>
                                  <a:latin typeface="Cambria Math" panose="02040503050406030204" pitchFamily="18" charset="0"/>
                                  <a:ea typeface="Calibri" panose="020F0502020204030204" pitchFamily="34" charset="0"/>
                                  <a:cs typeface="B Zar" panose="00000400000000000000" pitchFamily="2" charset="-78"/>
                                </a:rPr>
                                <m:t>𝑑𝑔</m:t>
                              </m:r>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r>
                                    <a:rPr lang="en-US" sz="1400" i="1">
                                      <a:effectLst/>
                                      <a:latin typeface="Cambria Math" panose="02040503050406030204" pitchFamily="18" charset="0"/>
                                      <a:ea typeface="Calibri" panose="020F0502020204030204" pitchFamily="34" charset="0"/>
                                      <a:cs typeface="B Zar" panose="00000400000000000000" pitchFamily="2" charset="-78"/>
                                    </a:rPr>
                                    <m:t>𝑥</m:t>
                                  </m:r>
                                  <m:r>
                                    <a:rPr lang="en-US" sz="1400"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e>
                              </m:d>
                            </m:num>
                            <m:den>
                              <m:r>
                                <a:rPr lang="en-US" sz="1400" i="1">
                                  <a:effectLst/>
                                  <a:latin typeface="Cambria Math" panose="02040503050406030204" pitchFamily="18" charset="0"/>
                                  <a:ea typeface="Calibri" panose="020F0502020204030204" pitchFamily="34" charset="0"/>
                                  <a:cs typeface="B Zar" panose="00000400000000000000" pitchFamily="2" charset="-78"/>
                                </a:rPr>
                                <m:t>𝑑</m:t>
                              </m:r>
                              <m:r>
                                <m:rPr>
                                  <m:sty m:val="p"/>
                                </m:rPr>
                                <a:rPr lang="en-US" sz="1400">
                                  <a:effectLst/>
                                  <a:latin typeface="Cambria Math" panose="02040503050406030204" pitchFamily="18" charset="0"/>
                                  <a:ea typeface="Calibri" panose="020F0502020204030204" pitchFamily="34" charset="0"/>
                                  <a:cs typeface="B Zar" panose="00000400000000000000" pitchFamily="2" charset="-78"/>
                                </a:rPr>
                                <m:t>ln</m:t>
                              </m:r>
                              <m:r>
                                <a:rPr lang="en-US" sz="1400"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den>
                          </m:f>
                          <m:r>
                            <a:rPr lang="en-US" sz="1400" i="1">
                              <a:effectLst/>
                              <a:latin typeface="Cambria Math" panose="02040503050406030204" pitchFamily="18" charset="0"/>
                              <a:ea typeface="Calibri" panose="020F0502020204030204" pitchFamily="34" charset="0"/>
                              <a:cs typeface="B Zar" panose="00000400000000000000" pitchFamily="2" charset="-78"/>
                            </a:rPr>
                            <m:t>&amp;=</m:t>
                          </m:r>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sSub>
                                <m:sSub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bPr>
                                <m:e>
                                  <m:r>
                                    <a:rPr lang="en-US" sz="1400" i="1">
                                      <a:effectLst/>
                                      <a:latin typeface="Cambria Math" panose="02040503050406030204" pitchFamily="18" charset="0"/>
                                      <a:ea typeface="Calibri" panose="020F0502020204030204" pitchFamily="34" charset="0"/>
                                      <a:cs typeface="B Zar" panose="00000400000000000000" pitchFamily="2" charset="-78"/>
                                    </a:rPr>
                                    <m:t>𝛼</m:t>
                                  </m:r>
                                </m:e>
                                <m:sub>
                                  <m:r>
                                    <a:rPr lang="en-US" sz="1400" i="1">
                                      <a:effectLst/>
                                      <a:latin typeface="Cambria Math" panose="02040503050406030204" pitchFamily="18" charset="0"/>
                                      <a:ea typeface="Calibri" panose="020F0502020204030204" pitchFamily="34" charset="0"/>
                                      <a:cs typeface="B Zar" panose="00000400000000000000" pitchFamily="2" charset="-78"/>
                                    </a:rPr>
                                    <m:t>𝑠</m:t>
                                  </m:r>
                                </m:sub>
                              </m:sSub>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e>
                              </m:d>
                            </m:num>
                            <m:den>
                              <m:r>
                                <a:rPr lang="fa-IR" sz="1400">
                                  <a:effectLst/>
                                  <a:latin typeface="Cambria Math" panose="02040503050406030204" pitchFamily="18" charset="0"/>
                                  <a:ea typeface="Calibri" panose="020F0502020204030204" pitchFamily="34" charset="0"/>
                                  <a:cs typeface="B Zar" panose="00000400000000000000" pitchFamily="2" charset="-78"/>
                                </a:rPr>
                                <m:t>2</m:t>
                              </m:r>
                              <m:r>
                                <a:rPr lang="en-US" sz="1400" i="1">
                                  <a:effectLst/>
                                  <a:latin typeface="Cambria Math" panose="02040503050406030204" pitchFamily="18" charset="0"/>
                                  <a:ea typeface="Calibri" panose="020F0502020204030204" pitchFamily="34" charset="0"/>
                                  <a:cs typeface="B Zar" panose="00000400000000000000" pitchFamily="2" charset="-78"/>
                                </a:rPr>
                                <m:t>𝜋</m:t>
                              </m:r>
                            </m:den>
                          </m:f>
                          <m:nary>
                            <m:naryPr>
                              <m:limLoc m:val="subSup"/>
                              <m:grow m:val="on"/>
                              <m:ctrlPr>
                                <a:rPr lang="en-001" sz="1400" i="1">
                                  <a:effectLst/>
                                  <a:latin typeface="Cambria Math" panose="02040503050406030204" pitchFamily="18" charset="0"/>
                                  <a:ea typeface="Calibri" panose="020F0502020204030204" pitchFamily="34" charset="0"/>
                                  <a:cs typeface="B Zar" panose="00000400000000000000" pitchFamily="2" charset="-78"/>
                                </a:rPr>
                              </m:ctrlPr>
                            </m:naryPr>
                            <m:sub>
                              <m:r>
                                <a:rPr lang="en-US" sz="1400" i="1">
                                  <a:effectLst/>
                                  <a:latin typeface="Cambria Math" panose="02040503050406030204" pitchFamily="18" charset="0"/>
                                  <a:ea typeface="Calibri" panose="020F0502020204030204" pitchFamily="34" charset="0"/>
                                  <a:cs typeface="B Zar" panose="00000400000000000000" pitchFamily="2" charset="-78"/>
                                </a:rPr>
                                <m:t>𝑥</m:t>
                              </m:r>
                            </m:sub>
                            <m:sup>
                              <m:r>
                                <a:rPr lang="fa-IR" sz="1400">
                                  <a:effectLst/>
                                  <a:latin typeface="Cambria Math" panose="02040503050406030204" pitchFamily="18" charset="0"/>
                                  <a:ea typeface="Calibri" panose="020F0502020204030204" pitchFamily="34" charset="0"/>
                                  <a:cs typeface="B Zar" panose="00000400000000000000" pitchFamily="2" charset="-78"/>
                                </a:rPr>
                                <m:t>1</m:t>
                              </m:r>
                            </m:sup>
                            <m:e>
                              <m:r>
                                <a:rPr lang="en-US" sz="1400" i="1">
                                  <a:effectLst/>
                                  <a:latin typeface="Cambria Math" panose="02040503050406030204" pitchFamily="18" charset="0"/>
                                  <a:ea typeface="Calibri" panose="020F0502020204030204" pitchFamily="34" charset="0"/>
                                  <a:cs typeface="B Zar" panose="00000400000000000000" pitchFamily="2" charset="-78"/>
                                </a:rPr>
                                <m:t> </m:t>
                              </m:r>
                            </m:e>
                          </m:nary>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r>
                                <a:rPr lang="en-US" sz="1400" i="1">
                                  <a:effectLst/>
                                  <a:latin typeface="Cambria Math" panose="02040503050406030204" pitchFamily="18" charset="0"/>
                                  <a:ea typeface="Calibri" panose="020F0502020204030204" pitchFamily="34" charset="0"/>
                                  <a:cs typeface="B Zar" panose="00000400000000000000" pitchFamily="2" charset="-78"/>
                                </a:rPr>
                                <m:t>𝑑𝑧</m:t>
                              </m:r>
                            </m:num>
                            <m:den>
                              <m:r>
                                <a:rPr lang="en-US" sz="1400" i="1">
                                  <a:effectLst/>
                                  <a:latin typeface="Cambria Math" panose="02040503050406030204" pitchFamily="18" charset="0"/>
                                  <a:ea typeface="Calibri" panose="020F0502020204030204" pitchFamily="34" charset="0"/>
                                  <a:cs typeface="B Zar" panose="00000400000000000000" pitchFamily="2" charset="-78"/>
                                </a:rPr>
                                <m:t>𝑧</m:t>
                              </m:r>
                            </m:den>
                          </m:f>
                          <m:d>
                            <m:dPr>
                              <m:begChr m:val="["/>
                              <m:endChr m:val="]"/>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nary>
                                <m:naryPr>
                                  <m:chr m:val="∑"/>
                                  <m:limLoc m:val="undOvr"/>
                                  <m:grow m:val="on"/>
                                  <m:supHide m:val="on"/>
                                  <m:ctrlPr>
                                    <a:rPr lang="en-001" sz="1400" i="1">
                                      <a:effectLst/>
                                      <a:latin typeface="Cambria Math" panose="02040503050406030204" pitchFamily="18" charset="0"/>
                                      <a:ea typeface="Calibri" panose="020F0502020204030204" pitchFamily="34" charset="0"/>
                                      <a:cs typeface="B Zar" panose="00000400000000000000" pitchFamily="2" charset="-78"/>
                                    </a:rPr>
                                  </m:ctrlPr>
                                </m:naryPr>
                                <m:sub>
                                  <m:r>
                                    <a:rPr lang="en-US" sz="1400" i="1">
                                      <a:effectLst/>
                                      <a:latin typeface="Cambria Math" panose="02040503050406030204" pitchFamily="18" charset="0"/>
                                      <a:ea typeface="Calibri" panose="020F0502020204030204" pitchFamily="34" charset="0"/>
                                      <a:cs typeface="B Zar" panose="00000400000000000000" pitchFamily="2" charset="-78"/>
                                    </a:rPr>
                                    <m:t>𝑗</m:t>
                                  </m:r>
                                </m:sub>
                                <m:sup/>
                                <m:e>
                                  <m:r>
                                    <a:rPr lang="en-US" sz="1400" i="1">
                                      <a:effectLst/>
                                      <a:latin typeface="Cambria Math" panose="02040503050406030204" pitchFamily="18" charset="0"/>
                                      <a:ea typeface="Calibri" panose="020F0502020204030204" pitchFamily="34" charset="0"/>
                                      <a:cs typeface="B Zar" panose="00000400000000000000" pitchFamily="2" charset="-78"/>
                                    </a:rPr>
                                    <m:t> </m:t>
                                  </m:r>
                                </m:e>
                              </m:nary>
                              <m:sSub>
                                <m:sSub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bPr>
                                <m:e>
                                  <m:r>
                                    <a:rPr lang="en-US" sz="1400" i="1">
                                      <a:effectLst/>
                                      <a:latin typeface="Cambria Math" panose="02040503050406030204" pitchFamily="18" charset="0"/>
                                      <a:ea typeface="Calibri" panose="020F0502020204030204" pitchFamily="34" charset="0"/>
                                      <a:cs typeface="B Zar" panose="00000400000000000000" pitchFamily="2" charset="-78"/>
                                    </a:rPr>
                                    <m:t>𝑞</m:t>
                                  </m:r>
                                </m:e>
                                <m:sub>
                                  <m:r>
                                    <a:rPr lang="en-US" sz="1400" i="1">
                                      <a:effectLst/>
                                      <a:latin typeface="Cambria Math" panose="02040503050406030204" pitchFamily="18" charset="0"/>
                                      <a:ea typeface="Calibri" panose="020F0502020204030204" pitchFamily="34" charset="0"/>
                                      <a:cs typeface="B Zar" panose="00000400000000000000" pitchFamily="2" charset="-78"/>
                                    </a:rPr>
                                    <m:t>𝑗</m:t>
                                  </m:r>
                                </m:sub>
                              </m:sSub>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r>
                                    <a:rPr lang="en-US" sz="1400" i="1">
                                      <a:effectLst/>
                                      <a:latin typeface="Cambria Math" panose="02040503050406030204" pitchFamily="18" charset="0"/>
                                      <a:ea typeface="Calibri" panose="020F0502020204030204" pitchFamily="34" charset="0"/>
                                      <a:cs typeface="B Zar" panose="00000400000000000000" pitchFamily="2" charset="-78"/>
                                    </a:rPr>
                                    <m:t>𝑧</m:t>
                                  </m:r>
                                  <m:r>
                                    <a:rPr lang="en-US" sz="1400"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e>
                              </m:d>
                              <m:sSub>
                                <m:sSub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bPr>
                                <m:e>
                                  <m:r>
                                    <a:rPr lang="en-US" sz="1400" i="1">
                                      <a:effectLst/>
                                      <a:latin typeface="Cambria Math" panose="02040503050406030204" pitchFamily="18" charset="0"/>
                                      <a:ea typeface="Calibri" panose="020F0502020204030204" pitchFamily="34" charset="0"/>
                                      <a:cs typeface="B Zar" panose="00000400000000000000" pitchFamily="2" charset="-78"/>
                                    </a:rPr>
                                    <m:t>𝑃</m:t>
                                  </m:r>
                                </m:e>
                                <m:sub>
                                  <m:r>
                                    <a:rPr lang="en-US" sz="1400" i="1">
                                      <a:effectLst/>
                                      <a:latin typeface="Cambria Math" panose="02040503050406030204" pitchFamily="18" charset="0"/>
                                      <a:ea typeface="Calibri" panose="020F0502020204030204" pitchFamily="34" charset="0"/>
                                      <a:cs typeface="B Zar" panose="00000400000000000000" pitchFamily="2" charset="-78"/>
                                    </a:rPr>
                                    <m:t>𝑔𝑗</m:t>
                                  </m:r>
                                </m:sub>
                              </m:sSub>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r>
                                        <a:rPr lang="en-US" sz="1400" i="1">
                                          <a:effectLst/>
                                          <a:latin typeface="Cambria Math" panose="02040503050406030204" pitchFamily="18" charset="0"/>
                                          <a:ea typeface="Calibri" panose="020F0502020204030204" pitchFamily="34" charset="0"/>
                                          <a:cs typeface="B Zar" panose="00000400000000000000" pitchFamily="2" charset="-78"/>
                                        </a:rPr>
                                        <m:t>𝑥</m:t>
                                      </m:r>
                                    </m:num>
                                    <m:den>
                                      <m:r>
                                        <a:rPr lang="en-US" sz="1400" i="1">
                                          <a:effectLst/>
                                          <a:latin typeface="Cambria Math" panose="02040503050406030204" pitchFamily="18" charset="0"/>
                                          <a:ea typeface="Calibri" panose="020F0502020204030204" pitchFamily="34" charset="0"/>
                                          <a:cs typeface="B Zar" panose="00000400000000000000" pitchFamily="2" charset="-78"/>
                                        </a:rPr>
                                        <m:t>𝑧</m:t>
                                      </m:r>
                                    </m:den>
                                  </m:f>
                                </m:e>
                              </m:d>
                              <m:r>
                                <a:rPr lang="en-US" sz="1400" i="1">
                                  <a:effectLst/>
                                  <a:latin typeface="Cambria Math" panose="02040503050406030204" pitchFamily="18" charset="0"/>
                                  <a:ea typeface="Calibri" panose="020F0502020204030204" pitchFamily="34" charset="0"/>
                                  <a:cs typeface="B Zar" panose="00000400000000000000" pitchFamily="2" charset="-78"/>
                                </a:rPr>
                                <m:t>+</m:t>
                              </m:r>
                              <m:r>
                                <a:rPr lang="en-US" sz="1400" i="1">
                                  <a:effectLst/>
                                  <a:latin typeface="Cambria Math" panose="02040503050406030204" pitchFamily="18" charset="0"/>
                                  <a:ea typeface="Calibri" panose="020F0502020204030204" pitchFamily="34" charset="0"/>
                                  <a:cs typeface="B Zar" panose="00000400000000000000" pitchFamily="2" charset="-78"/>
                                </a:rPr>
                                <m:t>𝑔</m:t>
                              </m:r>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r>
                                    <a:rPr lang="en-US" sz="1400" i="1">
                                      <a:effectLst/>
                                      <a:latin typeface="Cambria Math" panose="02040503050406030204" pitchFamily="18" charset="0"/>
                                      <a:ea typeface="Calibri" panose="020F0502020204030204" pitchFamily="34" charset="0"/>
                                      <a:cs typeface="B Zar" panose="00000400000000000000" pitchFamily="2" charset="-78"/>
                                    </a:rPr>
                                    <m:t>𝑧</m:t>
                                  </m:r>
                                  <m:r>
                                    <a:rPr lang="en-US" sz="1400"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pPr>
                                    <m:e>
                                      <m:r>
                                        <a:rPr lang="en-US" sz="1400" i="1">
                                          <a:effectLst/>
                                          <a:latin typeface="Cambria Math" panose="02040503050406030204" pitchFamily="18" charset="0"/>
                                          <a:ea typeface="Calibri" panose="020F0502020204030204" pitchFamily="34" charset="0"/>
                                          <a:cs typeface="B Zar" panose="00000400000000000000" pitchFamily="2" charset="-78"/>
                                        </a:rPr>
                                        <m:t>𝑄</m:t>
                                      </m:r>
                                    </m:e>
                                    <m:sup>
                                      <m:r>
                                        <a:rPr lang="fa-IR" sz="1400">
                                          <a:effectLst/>
                                          <a:latin typeface="Cambria Math" panose="02040503050406030204" pitchFamily="18" charset="0"/>
                                          <a:ea typeface="Calibri" panose="020F0502020204030204" pitchFamily="34" charset="0"/>
                                          <a:cs typeface="B Zar" panose="00000400000000000000" pitchFamily="2" charset="-78"/>
                                        </a:rPr>
                                        <m:t>2</m:t>
                                      </m:r>
                                    </m:sup>
                                  </m:sSup>
                                </m:e>
                              </m:d>
                              <m:sSub>
                                <m:sSubPr>
                                  <m:ctrlPr>
                                    <a:rPr lang="en-001" sz="1400" i="1">
                                      <a:effectLst/>
                                      <a:latin typeface="Cambria Math" panose="02040503050406030204" pitchFamily="18" charset="0"/>
                                      <a:ea typeface="Calibri" panose="020F0502020204030204" pitchFamily="34" charset="0"/>
                                      <a:cs typeface="B Zar" panose="00000400000000000000" pitchFamily="2" charset="-78"/>
                                    </a:rPr>
                                  </m:ctrlPr>
                                </m:sSubPr>
                                <m:e>
                                  <m:r>
                                    <a:rPr lang="en-US" sz="1400" i="1">
                                      <a:effectLst/>
                                      <a:latin typeface="Cambria Math" panose="02040503050406030204" pitchFamily="18" charset="0"/>
                                      <a:ea typeface="Calibri" panose="020F0502020204030204" pitchFamily="34" charset="0"/>
                                      <a:cs typeface="B Zar" panose="00000400000000000000" pitchFamily="2" charset="-78"/>
                                    </a:rPr>
                                    <m:t>𝑃</m:t>
                                  </m:r>
                                </m:e>
                                <m:sub>
                                  <m:r>
                                    <a:rPr lang="en-US" sz="1400" i="1">
                                      <a:effectLst/>
                                      <a:latin typeface="Cambria Math" panose="02040503050406030204" pitchFamily="18" charset="0"/>
                                      <a:ea typeface="Calibri" panose="020F0502020204030204" pitchFamily="34" charset="0"/>
                                      <a:cs typeface="B Zar" panose="00000400000000000000" pitchFamily="2" charset="-78"/>
                                    </a:rPr>
                                    <m:t>𝑔𝑔</m:t>
                                  </m:r>
                                </m:sub>
                              </m:sSub>
                              <m:d>
                                <m:dPr>
                                  <m:ctrlPr>
                                    <a:rPr lang="en-001" sz="1400" i="1">
                                      <a:effectLst/>
                                      <a:latin typeface="Cambria Math" panose="02040503050406030204" pitchFamily="18" charset="0"/>
                                      <a:ea typeface="Calibri" panose="020F0502020204030204" pitchFamily="34" charset="0"/>
                                      <a:cs typeface="B Zar" panose="00000400000000000000" pitchFamily="2" charset="-78"/>
                                    </a:rPr>
                                  </m:ctrlPr>
                                </m:dPr>
                                <m:e>
                                  <m:f>
                                    <m:fPr>
                                      <m:ctrlPr>
                                        <a:rPr lang="en-001" sz="1400" i="1">
                                          <a:effectLst/>
                                          <a:latin typeface="Cambria Math" panose="02040503050406030204" pitchFamily="18" charset="0"/>
                                          <a:ea typeface="Calibri" panose="020F0502020204030204" pitchFamily="34" charset="0"/>
                                          <a:cs typeface="B Zar" panose="00000400000000000000" pitchFamily="2" charset="-78"/>
                                        </a:rPr>
                                      </m:ctrlPr>
                                    </m:fPr>
                                    <m:num>
                                      <m:r>
                                        <a:rPr lang="en-US" sz="1400" i="1">
                                          <a:effectLst/>
                                          <a:latin typeface="Cambria Math" panose="02040503050406030204" pitchFamily="18" charset="0"/>
                                          <a:ea typeface="Calibri" panose="020F0502020204030204" pitchFamily="34" charset="0"/>
                                          <a:cs typeface="B Zar" panose="00000400000000000000" pitchFamily="2" charset="-78"/>
                                        </a:rPr>
                                        <m:t>𝑥</m:t>
                                      </m:r>
                                    </m:num>
                                    <m:den>
                                      <m:r>
                                        <a:rPr lang="en-US" sz="1400" i="1">
                                          <a:effectLst/>
                                          <a:latin typeface="Cambria Math" panose="02040503050406030204" pitchFamily="18" charset="0"/>
                                          <a:ea typeface="Calibri" panose="020F0502020204030204" pitchFamily="34" charset="0"/>
                                          <a:cs typeface="B Zar" panose="00000400000000000000" pitchFamily="2" charset="-78"/>
                                        </a:rPr>
                                        <m:t>𝑧</m:t>
                                      </m:r>
                                    </m:den>
                                  </m:f>
                                </m:e>
                              </m:d>
                            </m:e>
                          </m:d>
                        </m:e>
                      </m:eqArr>
                    </m:oMath>
                  </m:oMathPara>
                </a14:m>
                <a:endParaRPr lang="en-001" sz="14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6" name="TextBox 5">
                <a:extLst>
                  <a:ext uri="{FF2B5EF4-FFF2-40B4-BE49-F238E27FC236}">
                    <a16:creationId xmlns:a16="http://schemas.microsoft.com/office/drawing/2014/main" id="{ACB39828-5870-331B-00BF-6BEA812EA41A}"/>
                  </a:ext>
                </a:extLst>
              </p:cNvPr>
              <p:cNvSpPr txBox="1">
                <a:spLocks noRot="1" noChangeAspect="1" noMove="1" noResize="1" noEditPoints="1" noAdjustHandles="1" noChangeArrowheads="1" noChangeShapeType="1" noTextEdit="1"/>
              </p:cNvSpPr>
              <p:nvPr/>
            </p:nvSpPr>
            <p:spPr>
              <a:xfrm>
                <a:off x="-480986" y="593240"/>
                <a:ext cx="9358461" cy="1887953"/>
              </a:xfrm>
              <a:prstGeom prst="rect">
                <a:avLst/>
              </a:prstGeom>
              <a:blipFill>
                <a:blip r:embed="rId2"/>
                <a:stretch>
                  <a:fillRect t="-2581" r="-717"/>
                </a:stretch>
              </a:blipFill>
            </p:spPr>
            <p:txBody>
              <a:bodyPr/>
              <a:lstStyle/>
              <a:p>
                <a:r>
                  <a:rPr lang="en-001">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7B8354-9960-25C4-C8B0-23E353E6A77C}"/>
                  </a:ext>
                </a:extLst>
              </p:cNvPr>
              <p:cNvSpPr txBox="1"/>
              <p:nvPr/>
            </p:nvSpPr>
            <p:spPr>
              <a:xfrm>
                <a:off x="322299" y="2349832"/>
                <a:ext cx="8580229" cy="2775888"/>
              </a:xfrm>
              <a:prstGeom prst="rect">
                <a:avLst/>
              </a:prstGeom>
              <a:noFill/>
            </p:spPr>
            <p:txBody>
              <a:bodyPr wrap="square">
                <a:spAutoFit/>
              </a:bodyPr>
              <a:lstStyle/>
              <a:p>
                <a:pPr algn="just" rtl="1">
                  <a:lnSpc>
                    <a:spcPct val="107000"/>
                  </a:lnSpc>
                  <a:spcAft>
                    <a:spcPts val="800"/>
                  </a:spcAft>
                </a:pPr>
                <a:r>
                  <a:rPr lang="fa-IR" sz="2000" dirty="0" err="1">
                    <a:effectLst/>
                    <a:latin typeface="Times New Roman" panose="02020603050405020304" pitchFamily="18" charset="0"/>
                    <a:ea typeface="Calibri" panose="020F0502020204030204" pitchFamily="34" charset="0"/>
                    <a:cs typeface="B Zar" panose="00000400000000000000" pitchFamily="2" charset="-78"/>
                  </a:rPr>
                  <a:t>معادلات</a:t>
                </a:r>
                <a:r>
                  <a:rPr lang="fa-IR" sz="2000" dirty="0">
                    <a:effectLst/>
                    <a:latin typeface="Times New Roman" panose="02020603050405020304" pitchFamily="18" charset="0"/>
                    <a:ea typeface="Calibri" panose="020F0502020204030204" pitchFamily="34" charset="0"/>
                    <a:cs typeface="B Zar" panose="00000400000000000000" pitchFamily="2" charset="-78"/>
                  </a:rPr>
                  <a:t> تحول برحسب توزیع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گلوئون</a:t>
                </a:r>
                <a:r>
                  <a:rPr lang="fa-IR" sz="2000" dirty="0">
                    <a:effectLst/>
                    <a:latin typeface="Times New Roman" panose="02020603050405020304" pitchFamily="18" charset="0"/>
                    <a:ea typeface="Calibri" panose="020F0502020204030204" pitchFamily="34" charset="0"/>
                    <a:cs typeface="B Zar" panose="00000400000000000000" pitchFamily="2" charset="-78"/>
                  </a:rPr>
                  <a:t> و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کوارک</a:t>
                </a:r>
                <a:r>
                  <a:rPr lang="fa-IR" sz="2000" dirty="0">
                    <a:effectLst/>
                    <a:latin typeface="Times New Roman" panose="02020603050405020304" pitchFamily="18" charset="0"/>
                    <a:ea typeface="Calibri" panose="020F0502020204030204" pitchFamily="34" charset="0"/>
                    <a:cs typeface="B Zar" panose="00000400000000000000" pitchFamily="2" charset="-78"/>
                  </a:rPr>
                  <a:t> های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غیریکتا</a:t>
                </a:r>
                <a:r>
                  <a:rPr lang="fa-IR" sz="2000" dirty="0">
                    <a:effectLst/>
                    <a:latin typeface="Times New Roman" panose="02020603050405020304" pitchFamily="18" charset="0"/>
                    <a:ea typeface="Calibri" panose="020F0502020204030204" pitchFamily="34" charset="0"/>
                    <a:cs typeface="B Zar" panose="00000400000000000000" pitchFamily="2" charset="-78"/>
                  </a:rPr>
                  <a:t> و یکتا بیان می شود. توزیع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کوارک</a:t>
                </a:r>
                <a:r>
                  <a:rPr lang="fa-IR" sz="2000" dirty="0">
                    <a:effectLst/>
                    <a:latin typeface="Times New Roman" panose="02020603050405020304" pitchFamily="18" charset="0"/>
                    <a:ea typeface="Calibri" panose="020F0502020204030204" pitchFamily="34" charset="0"/>
                    <a:cs typeface="B Zar" panose="00000400000000000000" pitchFamily="2" charset="-78"/>
                  </a:rPr>
                  <a:t> های یکتا، جمع توزیع های همه طعم </a:t>
                </a:r>
                <a:r>
                  <a:rPr lang="fa-IR" sz="2000" dirty="0" err="1">
                    <a:effectLst/>
                    <a:latin typeface="Times New Roman" panose="02020603050405020304" pitchFamily="18" charset="0"/>
                    <a:ea typeface="Calibri" panose="020F0502020204030204" pitchFamily="34" charset="0"/>
                    <a:cs typeface="B Zar" panose="00000400000000000000" pitchFamily="2" charset="-78"/>
                  </a:rPr>
                  <a:t>هاست</a:t>
                </a:r>
                <a:r>
                  <a:rPr lang="fa-IR" sz="2000" dirty="0">
                    <a:effectLst/>
                    <a:latin typeface="Times New Roman" panose="02020603050405020304" pitchFamily="18" charset="0"/>
                    <a:ea typeface="Calibri" panose="020F0502020204030204" pitchFamily="34" charset="0"/>
                    <a:cs typeface="B Zar" panose="00000400000000000000" pitchFamily="2" charset="-78"/>
                  </a:rPr>
                  <a:t>.</a:t>
                </a: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a:lnSpc>
                    <a:spcPct val="107000"/>
                  </a:lnSpc>
                  <a:spcAft>
                    <a:spcPts val="800"/>
                  </a:spcAft>
                </a:pPr>
                <a14:m>
                  <m:oMathPara xmlns:m="http://schemas.openxmlformats.org/officeDocument/2006/math">
                    <m:oMathParaPr>
                      <m:jc m:val="right"/>
                    </m:oMathParaPr>
                    <m:oMath xmlns:m="http://schemas.openxmlformats.org/officeDocument/2006/math">
                      <m:sSub>
                        <m:sSubPr>
                          <m:ctrlPr>
                            <a:rPr lang="en-001" i="1">
                              <a:effectLst/>
                              <a:latin typeface="Cambria Math" panose="02040503050406030204" pitchFamily="18" charset="0"/>
                              <a:ea typeface="Calibri" panose="020F0502020204030204" pitchFamily="34" charset="0"/>
                              <a:cs typeface="B Zar" panose="00000400000000000000" pitchFamily="2" charset="-78"/>
                            </a:rPr>
                          </m:ctrlPr>
                        </m:sSubPr>
                        <m:e>
                          <m:r>
                            <a:rPr lang="en-US" i="1">
                              <a:effectLst/>
                              <a:latin typeface="Cambria Math" panose="02040503050406030204" pitchFamily="18" charset="0"/>
                              <a:ea typeface="Calibri" panose="020F0502020204030204" pitchFamily="34" charset="0"/>
                              <a:cs typeface="B Zar" panose="00000400000000000000" pitchFamily="2" charset="-78"/>
                            </a:rPr>
                            <m:t>𝑞</m:t>
                          </m:r>
                        </m:e>
                        <m:sub>
                          <m:r>
                            <a:rPr lang="en-US" i="1">
                              <a:effectLst/>
                              <a:latin typeface="Cambria Math" panose="02040503050406030204" pitchFamily="18" charset="0"/>
                              <a:ea typeface="Calibri" panose="020F0502020204030204" pitchFamily="34" charset="0"/>
                              <a:cs typeface="B Zar" panose="00000400000000000000" pitchFamily="2" charset="-78"/>
                            </a:rPr>
                            <m:t>𝑆</m:t>
                          </m:r>
                        </m:sub>
                      </m:sSub>
                      <m:d>
                        <m:dPr>
                          <m:ctrlPr>
                            <a:rPr lang="en-001" i="1">
                              <a:effectLst/>
                              <a:latin typeface="Cambria Math" panose="02040503050406030204" pitchFamily="18" charset="0"/>
                              <a:ea typeface="Calibri" panose="020F0502020204030204" pitchFamily="34" charset="0"/>
                              <a:cs typeface="B Zar" panose="00000400000000000000" pitchFamily="2" charset="-78"/>
                            </a:rPr>
                          </m:ctrlPr>
                        </m:dPr>
                        <m:e>
                          <m:r>
                            <a:rPr lang="en-001" i="1">
                              <a:effectLst/>
                              <a:latin typeface="Cambria Math" panose="02040503050406030204" pitchFamily="18" charset="0"/>
                              <a:ea typeface="Calibri" panose="020F0502020204030204" pitchFamily="34" charset="0"/>
                              <a:cs typeface="B Zar" panose="00000400000000000000" pitchFamily="2" charset="-78"/>
                            </a:rPr>
                            <m:t>𝑥</m:t>
                          </m:r>
                          <m:r>
                            <a:rPr lang="fa-IR">
                              <a:effectLst/>
                              <a:latin typeface="Cambria Math" panose="02040503050406030204" pitchFamily="18" charset="0"/>
                              <a:ea typeface="Calibri" panose="020F0502020204030204" pitchFamily="34" charset="0"/>
                              <a:cs typeface="B Zar" panose="00000400000000000000" pitchFamily="2" charset="-78"/>
                            </a:rPr>
                            <m:t>,</m:t>
                          </m:r>
                          <m:sSup>
                            <m:sSupPr>
                              <m:ctrlPr>
                                <a:rPr lang="en-001" i="1">
                                  <a:effectLst/>
                                  <a:latin typeface="Cambria Math" panose="02040503050406030204" pitchFamily="18" charset="0"/>
                                  <a:ea typeface="Calibri" panose="020F0502020204030204" pitchFamily="34" charset="0"/>
                                  <a:cs typeface="B Zar" panose="00000400000000000000" pitchFamily="2" charset="-78"/>
                                </a:rPr>
                              </m:ctrlPr>
                            </m:sSupPr>
                            <m:e>
                              <m:r>
                                <a:rPr lang="en-001" i="1">
                                  <a:effectLst/>
                                  <a:latin typeface="Cambria Math" panose="02040503050406030204" pitchFamily="18" charset="0"/>
                                  <a:ea typeface="Calibri" panose="020F0502020204030204" pitchFamily="34" charset="0"/>
                                  <a:cs typeface="B Zar" panose="00000400000000000000" pitchFamily="2" charset="-78"/>
                                </a:rPr>
                                <m:t>𝑄</m:t>
                              </m:r>
                            </m:e>
                            <m:sup>
                              <m:r>
                                <a:rPr lang="en-001" i="1">
                                  <a:effectLst/>
                                  <a:latin typeface="Cambria Math" panose="02040503050406030204" pitchFamily="18" charset="0"/>
                                  <a:ea typeface="Calibri" panose="020F0502020204030204" pitchFamily="34" charset="0"/>
                                  <a:cs typeface="B Zar" panose="00000400000000000000" pitchFamily="2" charset="-78"/>
                                </a:rPr>
                                <m:t>2</m:t>
                              </m:r>
                            </m:sup>
                          </m:sSup>
                        </m:e>
                      </m:d>
                      <m:r>
                        <a:rPr lang="en-US" i="1">
                          <a:effectLst/>
                          <a:latin typeface="Cambria Math" panose="02040503050406030204" pitchFamily="18" charset="0"/>
                          <a:ea typeface="Calibri" panose="020F0502020204030204" pitchFamily="34" charset="0"/>
                          <a:cs typeface="B Zar" panose="00000400000000000000" pitchFamily="2" charset="-78"/>
                        </a:rPr>
                        <m:t>=</m:t>
                      </m:r>
                      <m:nary>
                        <m:naryPr>
                          <m:chr m:val="∑"/>
                          <m:limLoc m:val="undOvr"/>
                          <m:ctrlPr>
                            <a:rPr lang="en-001" i="1">
                              <a:effectLst/>
                              <a:latin typeface="Cambria Math" panose="02040503050406030204" pitchFamily="18" charset="0"/>
                              <a:ea typeface="Calibri" panose="020F0502020204030204" pitchFamily="34" charset="0"/>
                              <a:cs typeface="B Zar" panose="00000400000000000000" pitchFamily="2" charset="-78"/>
                            </a:rPr>
                          </m:ctrlPr>
                        </m:naryPr>
                        <m:sub>
                          <m:r>
                            <a:rPr lang="en-US" i="1">
                              <a:effectLst/>
                              <a:latin typeface="Cambria Math" panose="02040503050406030204" pitchFamily="18" charset="0"/>
                              <a:ea typeface="Calibri" panose="020F0502020204030204" pitchFamily="34" charset="0"/>
                              <a:cs typeface="B Zar" panose="00000400000000000000" pitchFamily="2" charset="-78"/>
                            </a:rPr>
                            <m:t>𝑖</m:t>
                          </m:r>
                          <m:r>
                            <a:rPr lang="en-US" i="1">
                              <a:effectLst/>
                              <a:latin typeface="Cambria Math" panose="02040503050406030204" pitchFamily="18" charset="0"/>
                              <a:ea typeface="Calibri" panose="020F0502020204030204" pitchFamily="34" charset="0"/>
                              <a:cs typeface="B Zar" panose="00000400000000000000" pitchFamily="2" charset="-78"/>
                            </a:rPr>
                            <m:t>=</m:t>
                          </m:r>
                          <m:r>
                            <a:rPr lang="en-US" i="1">
                              <a:effectLst/>
                              <a:latin typeface="Cambria Math" panose="02040503050406030204" pitchFamily="18" charset="0"/>
                              <a:ea typeface="Calibri" panose="020F0502020204030204" pitchFamily="34" charset="0"/>
                              <a:cs typeface="B Zar" panose="00000400000000000000" pitchFamily="2" charset="-78"/>
                            </a:rPr>
                            <m:t>1</m:t>
                          </m:r>
                        </m:sub>
                        <m:sup>
                          <m:sSub>
                            <m:sSubPr>
                              <m:ctrlPr>
                                <a:rPr lang="en-001" i="1">
                                  <a:effectLst/>
                                  <a:latin typeface="Cambria Math" panose="02040503050406030204" pitchFamily="18" charset="0"/>
                                  <a:ea typeface="Calibri" panose="020F0502020204030204" pitchFamily="34" charset="0"/>
                                  <a:cs typeface="B Zar" panose="00000400000000000000" pitchFamily="2" charset="-78"/>
                                </a:rPr>
                              </m:ctrlPr>
                            </m:sSubPr>
                            <m:e>
                              <m:r>
                                <a:rPr lang="en-US" i="1">
                                  <a:effectLst/>
                                  <a:latin typeface="Cambria Math" panose="02040503050406030204" pitchFamily="18" charset="0"/>
                                  <a:ea typeface="Calibri" panose="020F0502020204030204" pitchFamily="34" charset="0"/>
                                  <a:cs typeface="B Zar" panose="00000400000000000000" pitchFamily="2" charset="-78"/>
                                </a:rPr>
                                <m:t>𝑛</m:t>
                              </m:r>
                            </m:e>
                            <m:sub>
                              <m:r>
                                <a:rPr lang="en-US" i="1">
                                  <a:effectLst/>
                                  <a:latin typeface="Cambria Math" panose="02040503050406030204" pitchFamily="18" charset="0"/>
                                  <a:ea typeface="Calibri" panose="020F0502020204030204" pitchFamily="34" charset="0"/>
                                  <a:cs typeface="B Zar" panose="00000400000000000000" pitchFamily="2" charset="-78"/>
                                </a:rPr>
                                <m:t>𝑓</m:t>
                              </m:r>
                            </m:sub>
                          </m:sSub>
                        </m:sup>
                        <m:e>
                          <m:d>
                            <m:dPr>
                              <m:ctrlPr>
                                <a:rPr lang="en-001" i="1">
                                  <a:effectLst/>
                                  <a:latin typeface="Cambria Math" panose="02040503050406030204" pitchFamily="18" charset="0"/>
                                  <a:ea typeface="Calibri" panose="020F0502020204030204" pitchFamily="34" charset="0"/>
                                  <a:cs typeface="B Zar" panose="00000400000000000000" pitchFamily="2" charset="-78"/>
                                </a:rPr>
                              </m:ctrlPr>
                            </m:dPr>
                            <m:e>
                              <m:sSub>
                                <m:sSubPr>
                                  <m:ctrlPr>
                                    <a:rPr lang="en-001" i="1">
                                      <a:effectLst/>
                                      <a:latin typeface="Cambria Math" panose="02040503050406030204" pitchFamily="18" charset="0"/>
                                      <a:ea typeface="Calibri" panose="020F0502020204030204" pitchFamily="34" charset="0"/>
                                      <a:cs typeface="B Zar" panose="00000400000000000000" pitchFamily="2" charset="-78"/>
                                    </a:rPr>
                                  </m:ctrlPr>
                                </m:sSubPr>
                                <m:e>
                                  <m:r>
                                    <a:rPr lang="en-US" i="1">
                                      <a:effectLst/>
                                      <a:latin typeface="Cambria Math" panose="02040503050406030204" pitchFamily="18" charset="0"/>
                                      <a:ea typeface="Calibri" panose="020F0502020204030204" pitchFamily="34" charset="0"/>
                                      <a:cs typeface="B Zar" panose="00000400000000000000" pitchFamily="2" charset="-78"/>
                                    </a:rPr>
                                    <m:t>𝑞</m:t>
                                  </m:r>
                                </m:e>
                                <m:sub>
                                  <m:r>
                                    <a:rPr lang="en-US" i="1">
                                      <a:effectLst/>
                                      <a:latin typeface="Cambria Math" panose="02040503050406030204" pitchFamily="18" charset="0"/>
                                      <a:ea typeface="Calibri" panose="020F0502020204030204" pitchFamily="34" charset="0"/>
                                      <a:cs typeface="B Zar" panose="00000400000000000000" pitchFamily="2" charset="-78"/>
                                    </a:rPr>
                                    <m:t>𝑖</m:t>
                                  </m:r>
                                </m:sub>
                              </m:sSub>
                              <m:d>
                                <m:dPr>
                                  <m:ctrlPr>
                                    <a:rPr lang="en-001" i="1">
                                      <a:effectLst/>
                                      <a:latin typeface="Cambria Math" panose="02040503050406030204" pitchFamily="18" charset="0"/>
                                      <a:ea typeface="Calibri" panose="020F0502020204030204" pitchFamily="34" charset="0"/>
                                      <a:cs typeface="B Zar" panose="00000400000000000000" pitchFamily="2" charset="-78"/>
                                    </a:rPr>
                                  </m:ctrlPr>
                                </m:dPr>
                                <m:e>
                                  <m:r>
                                    <a:rPr lang="en-US" i="1">
                                      <a:effectLst/>
                                      <a:latin typeface="Cambria Math" panose="02040503050406030204" pitchFamily="18" charset="0"/>
                                      <a:ea typeface="Calibri" panose="020F0502020204030204" pitchFamily="34" charset="0"/>
                                      <a:cs typeface="B Zar" panose="00000400000000000000" pitchFamily="2" charset="-78"/>
                                    </a:rPr>
                                    <m:t>𝑥</m:t>
                                  </m:r>
                                  <m:r>
                                    <a:rPr lang="en-US"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i="1">
                                          <a:effectLst/>
                                          <a:latin typeface="Cambria Math" panose="02040503050406030204" pitchFamily="18" charset="0"/>
                                          <a:ea typeface="Calibri" panose="020F0502020204030204" pitchFamily="34" charset="0"/>
                                          <a:cs typeface="B Zar" panose="00000400000000000000" pitchFamily="2" charset="-78"/>
                                        </a:rPr>
                                      </m:ctrlPr>
                                    </m:sSupPr>
                                    <m:e>
                                      <m:r>
                                        <a:rPr lang="en-US" i="1">
                                          <a:effectLst/>
                                          <a:latin typeface="Cambria Math" panose="02040503050406030204" pitchFamily="18" charset="0"/>
                                          <a:ea typeface="Calibri" panose="020F0502020204030204" pitchFamily="34" charset="0"/>
                                          <a:cs typeface="B Zar" panose="00000400000000000000" pitchFamily="2" charset="-78"/>
                                        </a:rPr>
                                        <m:t>𝑄</m:t>
                                      </m:r>
                                    </m:e>
                                    <m:sup>
                                      <m:r>
                                        <a:rPr lang="en-US" i="1">
                                          <a:effectLst/>
                                          <a:latin typeface="Cambria Math" panose="02040503050406030204" pitchFamily="18" charset="0"/>
                                          <a:ea typeface="Calibri" panose="020F0502020204030204" pitchFamily="34" charset="0"/>
                                          <a:cs typeface="B Zar" panose="00000400000000000000" pitchFamily="2" charset="-78"/>
                                        </a:rPr>
                                        <m:t>2</m:t>
                                      </m:r>
                                    </m:sup>
                                  </m:sSup>
                                </m:e>
                              </m:d>
                              <m:r>
                                <a:rPr lang="en-US" i="1">
                                  <a:effectLst/>
                                  <a:latin typeface="Cambria Math" panose="02040503050406030204" pitchFamily="18" charset="0"/>
                                  <a:ea typeface="Calibri" panose="020F0502020204030204" pitchFamily="34" charset="0"/>
                                  <a:cs typeface="B Zar" panose="00000400000000000000" pitchFamily="2" charset="-78"/>
                                </a:rPr>
                                <m:t>+</m:t>
                              </m:r>
                              <m:sSub>
                                <m:sSubPr>
                                  <m:ctrlPr>
                                    <a:rPr lang="en-001" i="1">
                                      <a:effectLst/>
                                      <a:latin typeface="Cambria Math" panose="02040503050406030204" pitchFamily="18" charset="0"/>
                                      <a:ea typeface="Calibri" panose="020F0502020204030204" pitchFamily="34" charset="0"/>
                                      <a:cs typeface="B Zar" panose="00000400000000000000" pitchFamily="2" charset="-78"/>
                                    </a:rPr>
                                  </m:ctrlPr>
                                </m:sSubPr>
                                <m:e>
                                  <m:acc>
                                    <m:accPr>
                                      <m:chr m:val="̅"/>
                                      <m:ctrlPr>
                                        <a:rPr lang="en-001" i="1">
                                          <a:effectLst/>
                                          <a:latin typeface="Cambria Math" panose="02040503050406030204" pitchFamily="18" charset="0"/>
                                          <a:ea typeface="Calibri" panose="020F0502020204030204" pitchFamily="34" charset="0"/>
                                          <a:cs typeface="B Zar" panose="00000400000000000000" pitchFamily="2" charset="-78"/>
                                        </a:rPr>
                                      </m:ctrlPr>
                                    </m:accPr>
                                    <m:e>
                                      <m:r>
                                        <a:rPr lang="en-US" i="1">
                                          <a:effectLst/>
                                          <a:latin typeface="Cambria Math" panose="02040503050406030204" pitchFamily="18" charset="0"/>
                                          <a:ea typeface="Calibri" panose="020F0502020204030204" pitchFamily="34" charset="0"/>
                                          <a:cs typeface="B Zar" panose="00000400000000000000" pitchFamily="2" charset="-78"/>
                                        </a:rPr>
                                        <m:t>𝑞</m:t>
                                      </m:r>
                                    </m:e>
                                  </m:acc>
                                </m:e>
                                <m:sub>
                                  <m:r>
                                    <a:rPr lang="en-US" i="1">
                                      <a:effectLst/>
                                      <a:latin typeface="Cambria Math" panose="02040503050406030204" pitchFamily="18" charset="0"/>
                                      <a:ea typeface="Calibri" panose="020F0502020204030204" pitchFamily="34" charset="0"/>
                                      <a:cs typeface="B Zar" panose="00000400000000000000" pitchFamily="2" charset="-78"/>
                                    </a:rPr>
                                    <m:t>𝑖</m:t>
                                  </m:r>
                                </m:sub>
                              </m:sSub>
                              <m:d>
                                <m:dPr>
                                  <m:ctrlPr>
                                    <a:rPr lang="en-001" i="1">
                                      <a:effectLst/>
                                      <a:latin typeface="Cambria Math" panose="02040503050406030204" pitchFamily="18" charset="0"/>
                                      <a:ea typeface="Calibri" panose="020F0502020204030204" pitchFamily="34" charset="0"/>
                                      <a:cs typeface="B Zar" panose="00000400000000000000" pitchFamily="2" charset="-78"/>
                                    </a:rPr>
                                  </m:ctrlPr>
                                </m:dPr>
                                <m:e>
                                  <m:r>
                                    <a:rPr lang="en-US" i="1">
                                      <a:effectLst/>
                                      <a:latin typeface="Cambria Math" panose="02040503050406030204" pitchFamily="18" charset="0"/>
                                      <a:ea typeface="Calibri" panose="020F0502020204030204" pitchFamily="34" charset="0"/>
                                      <a:cs typeface="B Zar" panose="00000400000000000000" pitchFamily="2" charset="-78"/>
                                    </a:rPr>
                                    <m:t>𝑥</m:t>
                                  </m:r>
                                  <m:r>
                                    <a:rPr lang="en-US" i="1">
                                      <a:effectLst/>
                                      <a:latin typeface="Cambria Math" panose="02040503050406030204" pitchFamily="18" charset="0"/>
                                      <a:ea typeface="Calibri" panose="020F0502020204030204" pitchFamily="34" charset="0"/>
                                      <a:cs typeface="B Zar" panose="00000400000000000000" pitchFamily="2" charset="-78"/>
                                    </a:rPr>
                                    <m:t>,</m:t>
                                  </m:r>
                                  <m:sSup>
                                    <m:sSupPr>
                                      <m:ctrlPr>
                                        <a:rPr lang="en-001" i="1">
                                          <a:effectLst/>
                                          <a:latin typeface="Cambria Math" panose="02040503050406030204" pitchFamily="18" charset="0"/>
                                          <a:ea typeface="Calibri" panose="020F0502020204030204" pitchFamily="34" charset="0"/>
                                          <a:cs typeface="B Zar" panose="00000400000000000000" pitchFamily="2" charset="-78"/>
                                        </a:rPr>
                                      </m:ctrlPr>
                                    </m:sSupPr>
                                    <m:e>
                                      <m:r>
                                        <a:rPr lang="en-US" i="1">
                                          <a:effectLst/>
                                          <a:latin typeface="Cambria Math" panose="02040503050406030204" pitchFamily="18" charset="0"/>
                                          <a:ea typeface="Calibri" panose="020F0502020204030204" pitchFamily="34" charset="0"/>
                                          <a:cs typeface="B Zar" panose="00000400000000000000" pitchFamily="2" charset="-78"/>
                                        </a:rPr>
                                        <m:t>𝑄</m:t>
                                      </m:r>
                                    </m:e>
                                    <m:sup>
                                      <m:r>
                                        <a:rPr lang="en-US" i="1">
                                          <a:effectLst/>
                                          <a:latin typeface="Cambria Math" panose="02040503050406030204" pitchFamily="18" charset="0"/>
                                          <a:ea typeface="Calibri" panose="020F0502020204030204" pitchFamily="34" charset="0"/>
                                          <a:cs typeface="B Zar" panose="00000400000000000000" pitchFamily="2" charset="-78"/>
                                        </a:rPr>
                                        <m:t>2</m:t>
                                      </m:r>
                                    </m:sup>
                                  </m:sSup>
                                </m:e>
                              </m:d>
                            </m:e>
                          </m:d>
                          <m:r>
                            <a:rPr lang="en-US" i="1">
                              <a:effectLst/>
                              <a:latin typeface="Cambria Math" panose="02040503050406030204" pitchFamily="18" charset="0"/>
                              <a:ea typeface="Calibri" panose="020F0502020204030204" pitchFamily="34" charset="0"/>
                              <a:cs typeface="B Zar" panose="00000400000000000000" pitchFamily="2" charset="-78"/>
                            </a:rPr>
                            <m:t>                                                                                   </m:t>
                          </m:r>
                        </m:e>
                      </m:nary>
                    </m:oMath>
                  </m:oMathPara>
                </a14:m>
                <a:endParaRPr lang="en-US"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07000"/>
                  </a:lnSpc>
                  <a:spcAft>
                    <a:spcPts val="800"/>
                  </a:spcAft>
                </a:pPr>
                <a:r>
                  <a:rPr lang="ar-SA" sz="2000" dirty="0">
                    <a:effectLst/>
                    <a:latin typeface="Times New Roman" panose="02020603050405020304" pitchFamily="18" charset="0"/>
                    <a:ea typeface="Calibri" panose="020F0502020204030204" pitchFamily="34" charset="0"/>
                    <a:cs typeface="B Zar" panose="00000400000000000000" pitchFamily="2" charset="-78"/>
                  </a:rPr>
                  <a:t>توزیع کوارك غیر یکتا برابر است با</a:t>
                </a:r>
                <a:r>
                  <a:rPr lang="fa-IR" sz="2000" dirty="0">
                    <a:effectLst/>
                    <a:latin typeface="Times New Roman" panose="02020603050405020304" pitchFamily="18" charset="0"/>
                    <a:ea typeface="Calibri" panose="020F0502020204030204" pitchFamily="34" charset="0"/>
                    <a:cs typeface="B Zar" panose="00000400000000000000" pitchFamily="2" charset="-78"/>
                  </a:rPr>
                  <a:t>:</a:t>
                </a: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07000"/>
                  </a:lnSpc>
                  <a:spcAft>
                    <a:spcPts val="800"/>
                  </a:spcAft>
                </a:pPr>
                <a14:m>
                  <m:oMathPara xmlns:m="http://schemas.openxmlformats.org/officeDocument/2006/math">
                    <m:oMathParaPr>
                      <m:jc m:val="center"/>
                    </m:oMathParaPr>
                    <m:oMath xmlns:m="http://schemas.openxmlformats.org/officeDocument/2006/math">
                      <m:sSub>
                        <m:sSubPr>
                          <m:ctrlPr>
                            <a:rPr lang="en-001" i="1">
                              <a:effectLst/>
                              <a:latin typeface="Cambria Math" panose="02040503050406030204" pitchFamily="18" charset="0"/>
                              <a:ea typeface="Calibri" panose="020F0502020204030204" pitchFamily="34" charset="0"/>
                              <a:cs typeface="B Zar" panose="00000400000000000000" pitchFamily="2" charset="-78"/>
                            </a:rPr>
                          </m:ctrlPr>
                        </m:sSubPr>
                        <m:e>
                          <m:r>
                            <a:rPr lang="en-US" i="1">
                              <a:effectLst/>
                              <a:latin typeface="Cambria Math" panose="02040503050406030204" pitchFamily="18" charset="0"/>
                              <a:ea typeface="Calibri" panose="020F0502020204030204" pitchFamily="34" charset="0"/>
                              <a:cs typeface="B Zar" panose="00000400000000000000" pitchFamily="2" charset="-78"/>
                            </a:rPr>
                            <m:t>𝑞</m:t>
                          </m:r>
                        </m:e>
                        <m:sub>
                          <m:r>
                            <a:rPr lang="en-US" i="1">
                              <a:effectLst/>
                              <a:latin typeface="Cambria Math" panose="02040503050406030204" pitchFamily="18" charset="0"/>
                              <a:ea typeface="Calibri" panose="020F0502020204030204" pitchFamily="34" charset="0"/>
                              <a:cs typeface="B Zar" panose="00000400000000000000" pitchFamily="2" charset="-78"/>
                            </a:rPr>
                            <m:t>𝑁𝑆</m:t>
                          </m:r>
                        </m:sub>
                      </m:sSub>
                      <m:r>
                        <a:rPr lang="en-US" i="1">
                          <a:effectLst/>
                          <a:latin typeface="Cambria Math" panose="02040503050406030204" pitchFamily="18" charset="0"/>
                          <a:ea typeface="Calibri" panose="020F0502020204030204" pitchFamily="34" charset="0"/>
                          <a:cs typeface="B Zar" panose="00000400000000000000" pitchFamily="2" charset="-78"/>
                        </a:rPr>
                        <m:t>=</m:t>
                      </m:r>
                      <m:sSub>
                        <m:sSubPr>
                          <m:ctrlPr>
                            <a:rPr lang="en-001" i="1">
                              <a:effectLst/>
                              <a:latin typeface="Cambria Math" panose="02040503050406030204" pitchFamily="18" charset="0"/>
                              <a:ea typeface="Calibri" panose="020F0502020204030204" pitchFamily="34" charset="0"/>
                              <a:cs typeface="B Zar" panose="00000400000000000000" pitchFamily="2" charset="-78"/>
                            </a:rPr>
                          </m:ctrlPr>
                        </m:sSubPr>
                        <m:e>
                          <m:r>
                            <a:rPr lang="en-US" i="1">
                              <a:effectLst/>
                              <a:latin typeface="Cambria Math" panose="02040503050406030204" pitchFamily="18" charset="0"/>
                              <a:ea typeface="Calibri" panose="020F0502020204030204" pitchFamily="34" charset="0"/>
                              <a:cs typeface="B Zar" panose="00000400000000000000" pitchFamily="2" charset="-78"/>
                            </a:rPr>
                            <m:t>𝑞</m:t>
                          </m:r>
                        </m:e>
                        <m:sub>
                          <m:r>
                            <a:rPr lang="en-US" i="1">
                              <a:effectLst/>
                              <a:latin typeface="Cambria Math" panose="02040503050406030204" pitchFamily="18" charset="0"/>
                              <a:ea typeface="Calibri" panose="020F0502020204030204" pitchFamily="34" charset="0"/>
                              <a:cs typeface="B Zar" panose="00000400000000000000" pitchFamily="2" charset="-78"/>
                            </a:rPr>
                            <m:t>𝑖</m:t>
                          </m:r>
                        </m:sub>
                      </m:sSub>
                      <m:r>
                        <a:rPr lang="en-US" i="1">
                          <a:effectLst/>
                          <a:latin typeface="Cambria Math" panose="02040503050406030204" pitchFamily="18" charset="0"/>
                          <a:ea typeface="Calibri" panose="020F0502020204030204" pitchFamily="34" charset="0"/>
                          <a:cs typeface="B Zar" panose="00000400000000000000" pitchFamily="2" charset="-78"/>
                        </a:rPr>
                        <m:t>−</m:t>
                      </m:r>
                      <m:sSub>
                        <m:sSubPr>
                          <m:ctrlPr>
                            <a:rPr lang="en-001" i="1">
                              <a:effectLst/>
                              <a:latin typeface="Cambria Math" panose="02040503050406030204" pitchFamily="18" charset="0"/>
                              <a:ea typeface="Calibri" panose="020F0502020204030204" pitchFamily="34" charset="0"/>
                              <a:cs typeface="B Zar" panose="00000400000000000000" pitchFamily="2" charset="-78"/>
                            </a:rPr>
                          </m:ctrlPr>
                        </m:sSubPr>
                        <m:e>
                          <m:acc>
                            <m:accPr>
                              <m:chr m:val="̅"/>
                              <m:ctrlPr>
                                <a:rPr lang="en-001" i="1">
                                  <a:effectLst/>
                                  <a:latin typeface="Cambria Math" panose="02040503050406030204" pitchFamily="18" charset="0"/>
                                  <a:ea typeface="Calibri" panose="020F0502020204030204" pitchFamily="34" charset="0"/>
                                  <a:cs typeface="B Zar" panose="00000400000000000000" pitchFamily="2" charset="-78"/>
                                </a:rPr>
                              </m:ctrlPr>
                            </m:accPr>
                            <m:e>
                              <m:r>
                                <a:rPr lang="en-US" i="1">
                                  <a:effectLst/>
                                  <a:latin typeface="Cambria Math" panose="02040503050406030204" pitchFamily="18" charset="0"/>
                                  <a:ea typeface="Calibri" panose="020F0502020204030204" pitchFamily="34" charset="0"/>
                                  <a:cs typeface="B Zar" panose="00000400000000000000" pitchFamily="2" charset="-78"/>
                                </a:rPr>
                                <m:t>𝑞</m:t>
                              </m:r>
                            </m:e>
                          </m:acc>
                          <m:r>
                            <a:rPr lang="en-US" i="1">
                              <a:effectLst/>
                              <a:latin typeface="Cambria Math" panose="02040503050406030204" pitchFamily="18" charset="0"/>
                              <a:ea typeface="Calibri" panose="020F0502020204030204" pitchFamily="34" charset="0"/>
                              <a:cs typeface="B Zar" panose="00000400000000000000" pitchFamily="2" charset="-78"/>
                            </a:rPr>
                            <m:t> </m:t>
                          </m:r>
                        </m:e>
                        <m:sub>
                          <m:r>
                            <a:rPr lang="en-US" i="1">
                              <a:effectLst/>
                              <a:latin typeface="Cambria Math" panose="02040503050406030204" pitchFamily="18" charset="0"/>
                              <a:ea typeface="Calibri" panose="020F0502020204030204" pitchFamily="34" charset="0"/>
                              <a:cs typeface="B Zar" panose="00000400000000000000" pitchFamily="2" charset="-78"/>
                            </a:rPr>
                            <m:t>𝑖</m:t>
                          </m:r>
                        </m:sub>
                      </m:sSub>
                    </m:oMath>
                  </m:oMathPara>
                </a14:m>
                <a:endParaRPr lang="en-001"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07000"/>
                  </a:lnSpc>
                  <a:spcAft>
                    <a:spcPts val="800"/>
                  </a:spcAft>
                </a:pPr>
                <a:r>
                  <a:rPr lang="en-US" sz="2000" dirty="0">
                    <a:effectLst/>
                    <a:highlight>
                      <a:srgbClr val="FFFF00"/>
                    </a:highlight>
                    <a:latin typeface="Times New Roman" panose="02020603050405020304" pitchFamily="18" charset="0"/>
                    <a:ea typeface="Calibri" panose="020F0502020204030204" pitchFamily="34" charset="0"/>
                    <a:cs typeface="B Zar" panose="00000400000000000000" pitchFamily="2" charset="-78"/>
                  </a:rPr>
                  <a:t> </a:t>
                </a:r>
                <a:endParaRPr lang="en-001" sz="2000" dirty="0"/>
              </a:p>
            </p:txBody>
          </p:sp>
        </mc:Choice>
        <mc:Fallback xmlns="">
          <p:sp>
            <p:nvSpPr>
              <p:cNvPr id="8" name="TextBox 7">
                <a:extLst>
                  <a:ext uri="{FF2B5EF4-FFF2-40B4-BE49-F238E27FC236}">
                    <a16:creationId xmlns:a16="http://schemas.microsoft.com/office/drawing/2014/main" id="{C27B8354-9960-25C4-C8B0-23E353E6A77C}"/>
                  </a:ext>
                </a:extLst>
              </p:cNvPr>
              <p:cNvSpPr txBox="1">
                <a:spLocks noRot="1" noChangeAspect="1" noMove="1" noResize="1" noEditPoints="1" noAdjustHandles="1" noChangeArrowheads="1" noChangeShapeType="1" noTextEdit="1"/>
              </p:cNvSpPr>
              <p:nvPr/>
            </p:nvSpPr>
            <p:spPr>
              <a:xfrm>
                <a:off x="322299" y="2349832"/>
                <a:ext cx="8580229" cy="2775888"/>
              </a:xfrm>
              <a:prstGeom prst="rect">
                <a:avLst/>
              </a:prstGeom>
              <a:blipFill>
                <a:blip r:embed="rId3"/>
                <a:stretch>
                  <a:fillRect l="-1279" t="-439" r="-711"/>
                </a:stretch>
              </a:blipFill>
            </p:spPr>
            <p:txBody>
              <a:bodyPr/>
              <a:lstStyle/>
              <a:p>
                <a:r>
                  <a:rPr lang="en-001">
                    <a:noFill/>
                  </a:rPr>
                  <a:t> </a:t>
                </a:r>
              </a:p>
            </p:txBody>
          </p:sp>
        </mc:Fallback>
      </mc:AlternateContent>
    </p:spTree>
    <p:extLst>
      <p:ext uri="{BB962C8B-B14F-4D97-AF65-F5344CB8AC3E}">
        <p14:creationId xmlns:p14="http://schemas.microsoft.com/office/powerpoint/2010/main" val="1307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1A7CC7-2DBB-F887-4FFF-B753DEC811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dirty="0"/>
          </a:p>
        </p:txBody>
      </p:sp>
      <p:sp>
        <p:nvSpPr>
          <p:cNvPr id="4" name="TextBox 3">
            <a:extLst>
              <a:ext uri="{FF2B5EF4-FFF2-40B4-BE49-F238E27FC236}">
                <a16:creationId xmlns:a16="http://schemas.microsoft.com/office/drawing/2014/main" id="{D750FEFB-C2A3-1763-C3C4-A4D038064526}"/>
              </a:ext>
            </a:extLst>
          </p:cNvPr>
          <p:cNvSpPr txBox="1"/>
          <p:nvPr/>
        </p:nvSpPr>
        <p:spPr>
          <a:xfrm>
            <a:off x="1619672" y="339502"/>
            <a:ext cx="7191410" cy="388696"/>
          </a:xfrm>
          <a:prstGeom prst="rect">
            <a:avLst/>
          </a:prstGeom>
          <a:noFill/>
        </p:spPr>
        <p:txBody>
          <a:bodyPr wrap="square">
            <a:spAutoFit/>
          </a:bodyPr>
          <a:lstStyle/>
          <a:p>
            <a:pPr algn="just" rtl="1">
              <a:lnSpc>
                <a:spcPct val="107000"/>
              </a:lnSpc>
              <a:spcAft>
                <a:spcPts val="800"/>
              </a:spcAft>
            </a:pPr>
            <a:r>
              <a:rPr lang="ar-SA" sz="1800" dirty="0">
                <a:effectLst/>
                <a:latin typeface="Times New Roman" panose="02020603050405020304" pitchFamily="18" charset="0"/>
                <a:ea typeface="Calibri" panose="020F0502020204030204" pitchFamily="34" charset="0"/>
                <a:cs typeface="B Zar" panose="00000400000000000000" pitchFamily="2" charset="-78"/>
              </a:rPr>
              <a:t>تابع ساختار قطبیده را می‌توان به دو بخش یکتا (</a:t>
            </a:r>
            <a:r>
              <a:rPr lang="en-001" sz="1800" dirty="0">
                <a:effectLst/>
                <a:latin typeface="Times New Roman" panose="02020603050405020304" pitchFamily="18" charset="0"/>
                <a:ea typeface="Calibri" panose="020F0502020204030204" pitchFamily="34" charset="0"/>
                <a:cs typeface="B Zar" panose="00000400000000000000" pitchFamily="2" charset="-78"/>
              </a:rPr>
              <a:t>Singlet</a:t>
            </a:r>
            <a:r>
              <a:rPr lang="ar-SA" sz="1800" dirty="0">
                <a:effectLst/>
                <a:latin typeface="Times New Roman" panose="02020603050405020304" pitchFamily="18" charset="0"/>
                <a:ea typeface="Calibri" panose="020F0502020204030204" pitchFamily="34" charset="0"/>
                <a:cs typeface="B Zar" panose="00000400000000000000" pitchFamily="2" charset="-78"/>
              </a:rPr>
              <a:t>) و غیریکتا (</a:t>
            </a:r>
            <a:r>
              <a:rPr lang="en-001" sz="1800" dirty="0">
                <a:effectLst/>
                <a:latin typeface="Times New Roman" panose="02020603050405020304" pitchFamily="18" charset="0"/>
                <a:ea typeface="Calibri" panose="020F0502020204030204" pitchFamily="34" charset="0"/>
                <a:cs typeface="B Zar" panose="00000400000000000000" pitchFamily="2" charset="-78"/>
              </a:rPr>
              <a:t>Non-Singlet</a:t>
            </a:r>
            <a:r>
              <a:rPr lang="ar-SA" sz="1800" dirty="0">
                <a:effectLst/>
                <a:latin typeface="Times New Roman" panose="02020603050405020304" pitchFamily="18" charset="0"/>
                <a:ea typeface="Calibri" panose="020F0502020204030204" pitchFamily="34" charset="0"/>
                <a:cs typeface="B Zar" panose="00000400000000000000" pitchFamily="2" charset="-78"/>
              </a:rPr>
              <a:t>) تجزیه کرد:</a:t>
            </a:r>
            <a:endParaRPr lang="en-001" sz="1800" dirty="0">
              <a:effectLst/>
              <a:latin typeface="Times New Roman" panose="02020603050405020304" pitchFamily="18" charset="0"/>
              <a:ea typeface="Calibri" panose="020F0502020204030204" pitchFamily="34" charset="0"/>
              <a:cs typeface="B Nazanin" panose="00000400000000000000" pitchFamily="2" charset="-78"/>
            </a:endParaRPr>
          </a:p>
        </p:txBody>
      </p:sp>
      <p:pic>
        <p:nvPicPr>
          <p:cNvPr id="8" name="Picture 7">
            <a:extLst>
              <a:ext uri="{FF2B5EF4-FFF2-40B4-BE49-F238E27FC236}">
                <a16:creationId xmlns:a16="http://schemas.microsoft.com/office/drawing/2014/main" id="{752EE5C0-98F7-9B53-BB81-A82996D9DD7A}"/>
              </a:ext>
            </a:extLst>
          </p:cNvPr>
          <p:cNvPicPr>
            <a:picLocks noChangeAspect="1"/>
          </p:cNvPicPr>
          <p:nvPr/>
        </p:nvPicPr>
        <p:blipFill>
          <a:blip r:embed="rId2"/>
          <a:stretch>
            <a:fillRect/>
          </a:stretch>
        </p:blipFill>
        <p:spPr>
          <a:xfrm>
            <a:off x="3275856" y="987574"/>
            <a:ext cx="3162300" cy="381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76C6FC5-6D1B-7432-6490-A80C4D2257AD}"/>
                  </a:ext>
                </a:extLst>
              </p:cNvPr>
              <p:cNvSpPr txBox="1"/>
              <p:nvPr/>
            </p:nvSpPr>
            <p:spPr>
              <a:xfrm>
                <a:off x="2915816" y="1727047"/>
                <a:ext cx="5895266" cy="388696"/>
              </a:xfrm>
              <a:prstGeom prst="rect">
                <a:avLst/>
              </a:prstGeom>
              <a:noFill/>
            </p:spPr>
            <p:txBody>
              <a:bodyPr wrap="square">
                <a:spAutoFit/>
              </a:bodyPr>
              <a:lstStyle/>
              <a:p>
                <a:pPr algn="just" rtl="1">
                  <a:lnSpc>
                    <a:spcPct val="107000"/>
                  </a:lnSpc>
                  <a:spcAft>
                    <a:spcPts val="800"/>
                  </a:spcAft>
                </a:pPr>
                <a:r>
                  <a:rPr lang="ar-SA" sz="1800" dirty="0">
                    <a:effectLst/>
                    <a:latin typeface="Times New Roman" panose="02020603050405020304" pitchFamily="18" charset="0"/>
                    <a:ea typeface="Calibri" panose="020F0502020204030204" pitchFamily="34" charset="0"/>
                    <a:cs typeface="B Zar" panose="00000400000000000000" pitchFamily="2" charset="-78"/>
                  </a:rPr>
                  <a:t>معادلات تکامل</a:t>
                </a:r>
                <a14:m>
                  <m:oMath xmlns:m="http://schemas.openxmlformats.org/officeDocument/2006/math">
                    <m:sSup>
                      <m:sSupPr>
                        <m:ctrlPr>
                          <a:rPr lang="en-001" sz="1800" i="1">
                            <a:effectLst/>
                            <a:latin typeface="Cambria Math" panose="02040503050406030204" pitchFamily="18" charset="0"/>
                            <a:ea typeface="Calibri" panose="020F0502020204030204" pitchFamily="34" charset="0"/>
                            <a:cs typeface="B Zar" panose="00000400000000000000" pitchFamily="2" charset="-78"/>
                          </a:rPr>
                        </m:ctrlPr>
                      </m:sSupPr>
                      <m:e>
                        <m:r>
                          <a:rPr lang="en-001" sz="1800" i="1">
                            <a:effectLst/>
                            <a:latin typeface="Cambria Math" panose="02040503050406030204" pitchFamily="18" charset="0"/>
                            <a:ea typeface="Calibri" panose="020F0502020204030204" pitchFamily="34" charset="0"/>
                            <a:cs typeface="B Zar" panose="00000400000000000000" pitchFamily="2" charset="-78"/>
                          </a:rPr>
                          <m:t>𝑄</m:t>
                        </m:r>
                      </m:e>
                      <m:sup>
                        <m:r>
                          <a:rPr lang="en-001" sz="1800" i="1">
                            <a:effectLst/>
                            <a:latin typeface="Cambria Math" panose="02040503050406030204" pitchFamily="18" charset="0"/>
                            <a:ea typeface="Calibri" panose="020F0502020204030204" pitchFamily="34" charset="0"/>
                            <a:cs typeface="B Zar" panose="00000400000000000000" pitchFamily="2" charset="-78"/>
                          </a:rPr>
                          <m:t>2</m:t>
                        </m:r>
                      </m:sup>
                    </m:sSup>
                  </m:oMath>
                </a14:m>
                <a:r>
                  <a:rPr lang="ar-SA" sz="1800" dirty="0">
                    <a:effectLst/>
                    <a:latin typeface="Times New Roman" panose="02020603050405020304" pitchFamily="18" charset="0"/>
                    <a:ea typeface="Calibri" panose="020F0502020204030204" pitchFamily="34" charset="0"/>
                    <a:cs typeface="B Zar" panose="00000400000000000000" pitchFamily="2" charset="-78"/>
                  </a:rPr>
                  <a:t> برای ترکیب غیر</a:t>
                </a:r>
                <a:r>
                  <a:rPr lang="fa-IR" sz="1800" dirty="0">
                    <a:effectLst/>
                    <a:latin typeface="Times New Roman" panose="02020603050405020304" pitchFamily="18" charset="0"/>
                    <a:ea typeface="Calibri" panose="020F0502020204030204" pitchFamily="34" charset="0"/>
                    <a:cs typeface="B Zar" panose="00000400000000000000" pitchFamily="2" charset="-78"/>
                  </a:rPr>
                  <a:t>یکتا</a:t>
                </a:r>
                <a:r>
                  <a:rPr lang="ar-SA" sz="1800" dirty="0">
                    <a:effectLst/>
                    <a:latin typeface="Times New Roman" panose="02020603050405020304" pitchFamily="18" charset="0"/>
                    <a:ea typeface="Calibri" panose="020F0502020204030204" pitchFamily="34" charset="0"/>
                    <a:cs typeface="B Zar" panose="00000400000000000000" pitchFamily="2" charset="-78"/>
                  </a:rPr>
                  <a:t> در تقریب </a:t>
                </a:r>
                <a:r>
                  <a:rPr lang="en-US" sz="1800" dirty="0">
                    <a:effectLst/>
                    <a:latin typeface="Times New Roman" panose="02020603050405020304" pitchFamily="18" charset="0"/>
                    <a:ea typeface="Calibri" panose="020F0502020204030204" pitchFamily="34" charset="0"/>
                    <a:cs typeface="B Zar" panose="00000400000000000000" pitchFamily="2" charset="-78"/>
                  </a:rPr>
                  <a:t>LO </a:t>
                </a:r>
                <a:r>
                  <a:rPr lang="ar-SA" sz="1800" dirty="0">
                    <a:effectLst/>
                    <a:latin typeface="Times New Roman" panose="02020603050405020304" pitchFamily="18" charset="0"/>
                    <a:ea typeface="Calibri" panose="020F0502020204030204" pitchFamily="34" charset="0"/>
                    <a:cs typeface="B Zar" panose="00000400000000000000" pitchFamily="2" charset="-78"/>
                  </a:rPr>
                  <a:t>به شکل زیر نوشته می‌شوند</a:t>
                </a:r>
                <a:r>
                  <a:rPr lang="en-US" sz="1800" dirty="0">
                    <a:effectLst/>
                    <a:latin typeface="Times New Roman" panose="02020603050405020304" pitchFamily="18" charset="0"/>
                    <a:ea typeface="Calibri" panose="020F0502020204030204" pitchFamily="34" charset="0"/>
                    <a:cs typeface="B Zar" panose="00000400000000000000" pitchFamily="2" charset="-78"/>
                  </a:rPr>
                  <a:t>:</a:t>
                </a:r>
                <a:endParaRPr lang="en-001" sz="18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10" name="TextBox 9">
                <a:extLst>
                  <a:ext uri="{FF2B5EF4-FFF2-40B4-BE49-F238E27FC236}">
                    <a16:creationId xmlns:a16="http://schemas.microsoft.com/office/drawing/2014/main" id="{776C6FC5-6D1B-7432-6490-A80C4D2257AD}"/>
                  </a:ext>
                </a:extLst>
              </p:cNvPr>
              <p:cNvSpPr txBox="1">
                <a:spLocks noRot="1" noChangeAspect="1" noMove="1" noResize="1" noEditPoints="1" noAdjustHandles="1" noChangeArrowheads="1" noChangeShapeType="1" noTextEdit="1"/>
              </p:cNvSpPr>
              <p:nvPr/>
            </p:nvSpPr>
            <p:spPr>
              <a:xfrm>
                <a:off x="2915816" y="1727047"/>
                <a:ext cx="5895266" cy="388696"/>
              </a:xfrm>
              <a:prstGeom prst="rect">
                <a:avLst/>
              </a:prstGeom>
              <a:blipFill>
                <a:blip r:embed="rId3"/>
                <a:stretch>
                  <a:fillRect l="-310" t="-12500" r="-931" b="-29688"/>
                </a:stretch>
              </a:blipFill>
            </p:spPr>
            <p:txBody>
              <a:bodyPr/>
              <a:lstStyle/>
              <a:p>
                <a:r>
                  <a:rPr lang="en-001">
                    <a:noFill/>
                  </a:rPr>
                  <a:t> </a:t>
                </a:r>
              </a:p>
            </p:txBody>
          </p:sp>
        </mc:Fallback>
      </mc:AlternateContent>
      <p:pic>
        <p:nvPicPr>
          <p:cNvPr id="14" name="Picture 13">
            <a:extLst>
              <a:ext uri="{FF2B5EF4-FFF2-40B4-BE49-F238E27FC236}">
                <a16:creationId xmlns:a16="http://schemas.microsoft.com/office/drawing/2014/main" id="{2C9F10C8-67DF-451F-CEF5-297B16F37F7C}"/>
              </a:ext>
            </a:extLst>
          </p:cNvPr>
          <p:cNvPicPr>
            <a:picLocks noChangeAspect="1"/>
          </p:cNvPicPr>
          <p:nvPr/>
        </p:nvPicPr>
        <p:blipFill>
          <a:blip r:embed="rId4"/>
          <a:stretch>
            <a:fillRect/>
          </a:stretch>
        </p:blipFill>
        <p:spPr>
          <a:xfrm>
            <a:off x="2362200" y="2257425"/>
            <a:ext cx="4419600" cy="628650"/>
          </a:xfrm>
          <a:prstGeom prst="rect">
            <a:avLst/>
          </a:prstGeom>
        </p:spPr>
      </p:pic>
      <p:sp>
        <p:nvSpPr>
          <p:cNvPr id="16" name="TextBox 15">
            <a:extLst>
              <a:ext uri="{FF2B5EF4-FFF2-40B4-BE49-F238E27FC236}">
                <a16:creationId xmlns:a16="http://schemas.microsoft.com/office/drawing/2014/main" id="{1D908CFC-E5D0-480C-ED8C-B08C5101C167}"/>
              </a:ext>
            </a:extLst>
          </p:cNvPr>
          <p:cNvSpPr txBox="1"/>
          <p:nvPr/>
        </p:nvSpPr>
        <p:spPr>
          <a:xfrm>
            <a:off x="2987824" y="2999010"/>
            <a:ext cx="5844371" cy="369332"/>
          </a:xfrm>
          <a:prstGeom prst="rect">
            <a:avLst/>
          </a:prstGeom>
          <a:noFill/>
        </p:spPr>
        <p:txBody>
          <a:bodyPr wrap="square">
            <a:spAutoFit/>
          </a:bodyPr>
          <a:lstStyle/>
          <a:p>
            <a:pPr algn="r" rtl="1"/>
            <a:r>
              <a:rPr lang="fa-IR" sz="1800" dirty="0" err="1">
                <a:effectLst/>
                <a:latin typeface="Times New Roman" panose="02020603050405020304" pitchFamily="18" charset="0"/>
                <a:ea typeface="Times New Roman" panose="02020603050405020304" pitchFamily="18" charset="0"/>
                <a:cs typeface="B Zar" panose="00000400000000000000" pitchFamily="2" charset="-78"/>
              </a:rPr>
              <a:t>معادلات</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 </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DGLAP </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 برای تحول توزیع </a:t>
            </a:r>
            <a:r>
              <a:rPr lang="fa-IR" sz="1800" dirty="0" err="1">
                <a:effectLst/>
                <a:latin typeface="Times New Roman" panose="02020603050405020304" pitchFamily="18" charset="0"/>
                <a:ea typeface="Times New Roman" panose="02020603050405020304" pitchFamily="18" charset="0"/>
                <a:cs typeface="B Zar" panose="00000400000000000000" pitchFamily="2" charset="-78"/>
              </a:rPr>
              <a:t>کوارک</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 های یکتا و </a:t>
            </a:r>
            <a:r>
              <a:rPr lang="fa-IR" sz="1800" dirty="0" err="1">
                <a:effectLst/>
                <a:latin typeface="Times New Roman" panose="02020603050405020304" pitchFamily="18" charset="0"/>
                <a:ea typeface="Times New Roman" panose="02020603050405020304" pitchFamily="18" charset="0"/>
                <a:cs typeface="B Zar" panose="00000400000000000000" pitchFamily="2" charset="-78"/>
              </a:rPr>
              <a:t>گلوئون</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  در عبارتند از:</a:t>
            </a:r>
            <a:endParaRPr lang="en-001" sz="1800"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E7A422B-DBF8-F284-E226-BA4156EF3371}"/>
                  </a:ext>
                </a:extLst>
              </p:cNvPr>
              <p:cNvSpPr txBox="1"/>
              <p:nvPr/>
            </p:nvSpPr>
            <p:spPr>
              <a:xfrm>
                <a:off x="1907704" y="3694020"/>
                <a:ext cx="5683937" cy="1115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001" i="1" smtClean="0">
                              <a:solidFill>
                                <a:srgbClr val="836967"/>
                              </a:solidFill>
                              <a:latin typeface="Cambria Math" panose="02040503050406030204" pitchFamily="18" charset="0"/>
                            </a:rPr>
                          </m:ctrlPr>
                        </m:fPr>
                        <m:num>
                          <m:r>
                            <a:rPr lang="en-001">
                              <a:latin typeface="Cambria Math" panose="02040503050406030204" pitchFamily="18" charset="0"/>
                            </a:rPr>
                            <m:t>𝜕</m:t>
                          </m:r>
                        </m:num>
                        <m:den>
                          <m:r>
                            <a:rPr lang="en-001" i="0">
                              <a:latin typeface="Cambria Math" panose="02040503050406030204" pitchFamily="18" charset="0"/>
                            </a:rPr>
                            <m:t>𝜕</m:t>
                          </m:r>
                          <m:r>
                            <a:rPr lang="en-001" i="1">
                              <a:latin typeface="Cambria Math" panose="02040503050406030204" pitchFamily="18" charset="0"/>
                            </a:rPr>
                            <m:t>𝑡</m:t>
                          </m:r>
                        </m:den>
                      </m:f>
                      <m:d>
                        <m:dPr>
                          <m:ctrlPr>
                            <a:rPr lang="en-001" i="1">
                              <a:solidFill>
                                <a:srgbClr val="836967"/>
                              </a:solidFill>
                              <a:latin typeface="Cambria Math" panose="02040503050406030204" pitchFamily="18" charset="0"/>
                            </a:rPr>
                          </m:ctrlPr>
                        </m:dPr>
                        <m:e>
                          <m:f>
                            <m:fPr>
                              <m:type m:val="noBar"/>
                              <m:ctrlPr>
                                <a:rPr lang="en-001" i="1">
                                  <a:solidFill>
                                    <a:srgbClr val="836967"/>
                                  </a:solidFill>
                                  <a:latin typeface="Cambria Math" panose="02040503050406030204" pitchFamily="18" charset="0"/>
                                </a:rPr>
                              </m:ctrlPr>
                            </m:fPr>
                            <m:num>
                              <m:r>
                                <a:rPr lang="en-001" i="0">
                                  <a:latin typeface="Cambria Math" panose="02040503050406030204" pitchFamily="18" charset="0"/>
                                </a:rPr>
                                <m:t>∆</m:t>
                              </m:r>
                              <m:r>
                                <m:rPr>
                                  <m:sty m:val="p"/>
                                </m:rPr>
                                <a:rPr lang="en-001" i="0">
                                  <a:latin typeface="Cambria Math" panose="02040503050406030204" pitchFamily="18" charset="0"/>
                                </a:rPr>
                                <m:t>Σ</m:t>
                              </m:r>
                              <m:d>
                                <m:dPr>
                                  <m:sepChr m:val=","/>
                                  <m:ctrlPr>
                                    <a:rPr lang="en-001" i="1">
                                      <a:latin typeface="Cambria Math" panose="02040503050406030204" pitchFamily="18" charset="0"/>
                                    </a:rPr>
                                  </m:ctrlPr>
                                </m:dPr>
                                <m:e>
                                  <m:r>
                                    <a:rPr lang="en-001" i="1">
                                      <a:latin typeface="Cambria Math" panose="02040503050406030204" pitchFamily="18" charset="0"/>
                                    </a:rPr>
                                    <m:t>𝑥</m:t>
                                  </m:r>
                                </m:e>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num>
                            <m:den>
                              <m:r>
                                <m:rPr>
                                  <m:sty m:val="p"/>
                                </m:rPr>
                                <a:rPr lang="en-001" i="0">
                                  <a:latin typeface="Cambria Math" panose="02040503050406030204" pitchFamily="18" charset="0"/>
                                </a:rPr>
                                <m:t>Δ</m:t>
                              </m:r>
                              <m:r>
                                <a:rPr lang="en-001" i="1">
                                  <a:latin typeface="Cambria Math" panose="02040503050406030204" pitchFamily="18" charset="0"/>
                                </a:rPr>
                                <m:t>𝑔</m:t>
                              </m:r>
                              <m:d>
                                <m:dPr>
                                  <m:sepChr m:val=","/>
                                  <m:ctrlPr>
                                    <a:rPr lang="en-001" i="1">
                                      <a:latin typeface="Cambria Math" panose="02040503050406030204" pitchFamily="18" charset="0"/>
                                    </a:rPr>
                                  </m:ctrlPr>
                                </m:dPr>
                                <m:e>
                                  <m:r>
                                    <a:rPr lang="en-001" i="1">
                                      <a:latin typeface="Cambria Math" panose="02040503050406030204" pitchFamily="18" charset="0"/>
                                    </a:rPr>
                                    <m:t>𝑥</m:t>
                                  </m:r>
                                </m:e>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den>
                          </m:f>
                        </m:e>
                      </m:d>
                      <m:r>
                        <a:rPr lang="en-001" i="0">
                          <a:latin typeface="Cambria Math" panose="02040503050406030204" pitchFamily="18" charset="0"/>
                        </a:rPr>
                        <m:t>=</m:t>
                      </m:r>
                      <m:f>
                        <m:fPr>
                          <m:ctrlPr>
                            <a:rPr lang="en-001" i="1">
                              <a:solidFill>
                                <a:srgbClr val="836967"/>
                              </a:solidFill>
                              <a:latin typeface="Cambria Math" panose="02040503050406030204" pitchFamily="18" charset="0"/>
                            </a:rPr>
                          </m:ctrlPr>
                        </m:fPr>
                        <m:num>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𝛼</m:t>
                              </m:r>
                            </m:e>
                            <m:sub>
                              <m:r>
                                <a:rPr lang="en-001" i="1">
                                  <a:latin typeface="Cambria Math" panose="02040503050406030204" pitchFamily="18" charset="0"/>
                                </a:rPr>
                                <m:t>𝑠</m:t>
                              </m:r>
                            </m:sub>
                          </m:sSub>
                          <m:d>
                            <m:dPr>
                              <m:ctrlPr>
                                <a:rPr lang="en-001" i="1">
                                  <a:latin typeface="Cambria Math" panose="02040503050406030204" pitchFamily="18" charset="0"/>
                                </a:rPr>
                              </m:ctrlPr>
                            </m:dPr>
                            <m:e>
                              <m:r>
                                <a:rPr lang="en-001" i="1">
                                  <a:latin typeface="Cambria Math" panose="02040503050406030204" pitchFamily="18" charset="0"/>
                                </a:rPr>
                                <m:t>𝑡</m:t>
                              </m:r>
                            </m:e>
                          </m:d>
                        </m:num>
                        <m:den>
                          <m:r>
                            <a:rPr lang="en-001" i="0">
                              <a:latin typeface="Cambria Math" panose="02040503050406030204" pitchFamily="18" charset="0"/>
                            </a:rPr>
                            <m:t>2</m:t>
                          </m:r>
                          <m:r>
                            <a:rPr lang="en-001" i="1">
                              <a:latin typeface="Cambria Math" panose="02040503050406030204" pitchFamily="18" charset="0"/>
                            </a:rPr>
                            <m:t>𝜋</m:t>
                          </m:r>
                        </m:den>
                      </m:f>
                      <m:d>
                        <m:dPr>
                          <m:ctrlPr>
                            <a:rPr lang="en-001" i="1">
                              <a:solidFill>
                                <a:srgbClr val="836967"/>
                              </a:solidFill>
                              <a:latin typeface="Cambria Math" panose="02040503050406030204" pitchFamily="18" charset="0"/>
                            </a:rPr>
                          </m:ctrlPr>
                        </m:dPr>
                        <m:e>
                          <m:m>
                            <m:mPr>
                              <m:plcHide m:val="on"/>
                              <m:mcs>
                                <m:mc>
                                  <m:mcPr>
                                    <m:count m:val="2"/>
                                    <m:mcJc m:val="center"/>
                                  </m:mcPr>
                                </m:mc>
                              </m:mcs>
                              <m:ctrlPr>
                                <a:rPr lang="en-001" i="1">
                                  <a:solidFill>
                                    <a:srgbClr val="836967"/>
                                  </a:solidFill>
                                  <a:latin typeface="Cambria Math" panose="02040503050406030204" pitchFamily="18" charset="0"/>
                                </a:rPr>
                              </m:ctrlPr>
                            </m:mPr>
                            <m:mr>
                              <m:e>
                                <m:r>
                                  <m:rPr>
                                    <m:sty m:val="p"/>
                                  </m:rPr>
                                  <a:rPr lang="en-001" i="0">
                                    <a:latin typeface="Cambria Math" panose="02040503050406030204" pitchFamily="18" charset="0"/>
                                  </a:rPr>
                                  <m:t>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𝑃</m:t>
                                    </m:r>
                                  </m:e>
                                  <m:sub>
                                    <m:r>
                                      <a:rPr lang="en-001" i="1">
                                        <a:latin typeface="Cambria Math" panose="02040503050406030204" pitchFamily="18" charset="0"/>
                                      </a:rPr>
                                      <m:t>𝑞𝑞</m:t>
                                    </m:r>
                                  </m:sub>
                                </m:sSub>
                                <m:d>
                                  <m:dPr>
                                    <m:ctrlPr>
                                      <a:rPr lang="en-001" i="1">
                                        <a:latin typeface="Cambria Math" panose="02040503050406030204" pitchFamily="18" charset="0"/>
                                      </a:rPr>
                                    </m:ctrlPr>
                                  </m:dPr>
                                  <m:e>
                                    <m:f>
                                      <m:fPr>
                                        <m:ctrlPr>
                                          <a:rPr lang="en-001" i="1">
                                            <a:solidFill>
                                              <a:srgbClr val="836967"/>
                                            </a:solidFill>
                                            <a:latin typeface="Cambria Math" panose="02040503050406030204" pitchFamily="18" charset="0"/>
                                          </a:rPr>
                                        </m:ctrlPr>
                                      </m:fPr>
                                      <m:num>
                                        <m:r>
                                          <a:rPr lang="en-001" i="1">
                                            <a:latin typeface="Cambria Math" panose="02040503050406030204" pitchFamily="18" charset="0"/>
                                          </a:rPr>
                                          <m:t>𝑥</m:t>
                                        </m:r>
                                      </m:num>
                                      <m:den>
                                        <m:r>
                                          <a:rPr lang="en-001" i="1">
                                            <a:latin typeface="Cambria Math" panose="02040503050406030204" pitchFamily="18" charset="0"/>
                                          </a:rPr>
                                          <m:t>𝜉</m:t>
                                        </m:r>
                                      </m:den>
                                    </m:f>
                                  </m:e>
                                </m:d>
                              </m:e>
                              <m:e>
                                <m:r>
                                  <a:rPr lang="en-001" i="0">
                                    <a:latin typeface="Cambria Math" panose="02040503050406030204" pitchFamily="18" charset="0"/>
                                  </a:rPr>
                                  <m:t>2</m:t>
                                </m:r>
                                <m:r>
                                  <m:rPr>
                                    <m:sty m:val="p"/>
                                  </m:rPr>
                                  <a:rPr lang="en-001" i="0">
                                    <a:latin typeface="Cambria Math" panose="02040503050406030204" pitchFamily="18" charset="0"/>
                                  </a:rPr>
                                  <m:t>fΔ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𝑃</m:t>
                                    </m:r>
                                  </m:e>
                                  <m:sub>
                                    <m:r>
                                      <a:rPr lang="en-001" i="1">
                                        <a:latin typeface="Cambria Math" panose="02040503050406030204" pitchFamily="18" charset="0"/>
                                      </a:rPr>
                                      <m:t>𝑞𝑔</m:t>
                                    </m:r>
                                  </m:sub>
                                </m:sSub>
                                <m:d>
                                  <m:dPr>
                                    <m:ctrlPr>
                                      <a:rPr lang="en-001" i="1">
                                        <a:latin typeface="Cambria Math" panose="02040503050406030204" pitchFamily="18" charset="0"/>
                                      </a:rPr>
                                    </m:ctrlPr>
                                  </m:dPr>
                                  <m:e>
                                    <m:f>
                                      <m:fPr>
                                        <m:ctrlPr>
                                          <a:rPr lang="en-001" i="1">
                                            <a:solidFill>
                                              <a:srgbClr val="836967"/>
                                            </a:solidFill>
                                            <a:latin typeface="Cambria Math" panose="02040503050406030204" pitchFamily="18" charset="0"/>
                                          </a:rPr>
                                        </m:ctrlPr>
                                      </m:fPr>
                                      <m:num>
                                        <m:r>
                                          <a:rPr lang="en-001" i="1">
                                            <a:latin typeface="Cambria Math" panose="02040503050406030204" pitchFamily="18" charset="0"/>
                                          </a:rPr>
                                          <m:t>𝑥</m:t>
                                        </m:r>
                                      </m:num>
                                      <m:den>
                                        <m:r>
                                          <a:rPr lang="en-001" i="1">
                                            <a:latin typeface="Cambria Math" panose="02040503050406030204" pitchFamily="18" charset="0"/>
                                          </a:rPr>
                                          <m:t>𝜉</m:t>
                                        </m:r>
                                      </m:den>
                                    </m:f>
                                  </m:e>
                                </m:d>
                              </m:e>
                            </m:mr>
                            <m:mr>
                              <m:e>
                                <m:r>
                                  <m:rPr>
                                    <m:sty m:val="p"/>
                                  </m:rPr>
                                  <a:rPr lang="en-001" i="0">
                                    <a:latin typeface="Cambria Math" panose="02040503050406030204" pitchFamily="18" charset="0"/>
                                  </a:rPr>
                                  <m:t>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𝑃</m:t>
                                    </m:r>
                                  </m:e>
                                  <m:sub>
                                    <m:r>
                                      <a:rPr lang="en-001" i="1">
                                        <a:latin typeface="Cambria Math" panose="02040503050406030204" pitchFamily="18" charset="0"/>
                                      </a:rPr>
                                      <m:t>𝑔𝑞</m:t>
                                    </m:r>
                                  </m:sub>
                                </m:sSub>
                                <m:d>
                                  <m:dPr>
                                    <m:ctrlPr>
                                      <a:rPr lang="en-001" i="1">
                                        <a:latin typeface="Cambria Math" panose="02040503050406030204" pitchFamily="18" charset="0"/>
                                      </a:rPr>
                                    </m:ctrlPr>
                                  </m:dPr>
                                  <m:e>
                                    <m:f>
                                      <m:fPr>
                                        <m:ctrlPr>
                                          <a:rPr lang="en-001" i="1">
                                            <a:solidFill>
                                              <a:srgbClr val="836967"/>
                                            </a:solidFill>
                                            <a:latin typeface="Cambria Math" panose="02040503050406030204" pitchFamily="18" charset="0"/>
                                          </a:rPr>
                                        </m:ctrlPr>
                                      </m:fPr>
                                      <m:num>
                                        <m:r>
                                          <a:rPr lang="en-001" i="1">
                                            <a:latin typeface="Cambria Math" panose="02040503050406030204" pitchFamily="18" charset="0"/>
                                          </a:rPr>
                                          <m:t>𝑥</m:t>
                                        </m:r>
                                      </m:num>
                                      <m:den>
                                        <m:r>
                                          <a:rPr lang="en-001" i="1">
                                            <a:latin typeface="Cambria Math" panose="02040503050406030204" pitchFamily="18" charset="0"/>
                                          </a:rPr>
                                          <m:t>𝜉</m:t>
                                        </m:r>
                                      </m:den>
                                    </m:f>
                                  </m:e>
                                </m:d>
                              </m:e>
                              <m:e>
                                <m:r>
                                  <m:rPr>
                                    <m:sty m:val="p"/>
                                  </m:rPr>
                                  <a:rPr lang="en-001" i="0">
                                    <a:latin typeface="Cambria Math" panose="02040503050406030204" pitchFamily="18" charset="0"/>
                                  </a:rPr>
                                  <m:t>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𝑃</m:t>
                                    </m:r>
                                  </m:e>
                                  <m:sub>
                                    <m:r>
                                      <a:rPr lang="en-001" i="1">
                                        <a:latin typeface="Cambria Math" panose="02040503050406030204" pitchFamily="18" charset="0"/>
                                      </a:rPr>
                                      <m:t>𝑔𝑔</m:t>
                                    </m:r>
                                  </m:sub>
                                </m:sSub>
                                <m:d>
                                  <m:dPr>
                                    <m:ctrlPr>
                                      <a:rPr lang="en-001" i="1">
                                        <a:latin typeface="Cambria Math" panose="02040503050406030204" pitchFamily="18" charset="0"/>
                                      </a:rPr>
                                    </m:ctrlPr>
                                  </m:dPr>
                                  <m:e>
                                    <m:f>
                                      <m:fPr>
                                        <m:ctrlPr>
                                          <a:rPr lang="en-001" i="1">
                                            <a:solidFill>
                                              <a:srgbClr val="836967"/>
                                            </a:solidFill>
                                            <a:latin typeface="Cambria Math" panose="02040503050406030204" pitchFamily="18" charset="0"/>
                                          </a:rPr>
                                        </m:ctrlPr>
                                      </m:fPr>
                                      <m:num>
                                        <m:r>
                                          <a:rPr lang="en-001" i="1">
                                            <a:latin typeface="Cambria Math" panose="02040503050406030204" pitchFamily="18" charset="0"/>
                                          </a:rPr>
                                          <m:t>𝑥</m:t>
                                        </m:r>
                                      </m:num>
                                      <m:den>
                                        <m:r>
                                          <a:rPr lang="en-001" i="1">
                                            <a:latin typeface="Cambria Math" panose="02040503050406030204" pitchFamily="18" charset="0"/>
                                          </a:rPr>
                                          <m:t>𝜉</m:t>
                                        </m:r>
                                      </m:den>
                                    </m:f>
                                  </m:e>
                                </m:d>
                              </m:e>
                            </m:mr>
                          </m:m>
                        </m:e>
                      </m:d>
                      <m:nary>
                        <m:naryPr>
                          <m:chr m:val="⨂"/>
                          <m:subHide m:val="on"/>
                          <m:supHide m:val="on"/>
                          <m:ctrlPr>
                            <a:rPr lang="en-001" i="1">
                              <a:latin typeface="Cambria Math" panose="02040503050406030204" pitchFamily="18" charset="0"/>
                            </a:rPr>
                          </m:ctrlPr>
                        </m:naryPr>
                        <m:sub/>
                        <m:sup/>
                        <m:e>
                          <m:d>
                            <m:dPr>
                              <m:ctrlPr>
                                <a:rPr lang="en-001" i="1">
                                  <a:solidFill>
                                    <a:srgbClr val="836967"/>
                                  </a:solidFill>
                                  <a:latin typeface="Cambria Math" panose="02040503050406030204" pitchFamily="18" charset="0"/>
                                </a:rPr>
                              </m:ctrlPr>
                            </m:dPr>
                            <m:e>
                              <m:f>
                                <m:fPr>
                                  <m:type m:val="noBar"/>
                                  <m:ctrlPr>
                                    <a:rPr lang="en-001" i="1">
                                      <a:solidFill>
                                        <a:srgbClr val="836967"/>
                                      </a:solidFill>
                                      <a:latin typeface="Cambria Math" panose="02040503050406030204" pitchFamily="18" charset="0"/>
                                    </a:rPr>
                                  </m:ctrlPr>
                                </m:fPr>
                                <m:num>
                                  <m:r>
                                    <a:rPr lang="en-001" i="0">
                                      <a:latin typeface="Cambria Math" panose="02040503050406030204" pitchFamily="18" charset="0"/>
                                    </a:rPr>
                                    <m:t>∆</m:t>
                                  </m:r>
                                  <m:r>
                                    <m:rPr>
                                      <m:sty m:val="p"/>
                                    </m:rPr>
                                    <a:rPr lang="en-001" i="0">
                                      <a:latin typeface="Cambria Math" panose="02040503050406030204" pitchFamily="18" charset="0"/>
                                    </a:rPr>
                                    <m:t>Σ</m:t>
                                  </m:r>
                                </m:num>
                                <m:den>
                                  <m:r>
                                    <m:rPr>
                                      <m:sty m:val="p"/>
                                    </m:rPr>
                                    <a:rPr lang="en-001" i="0">
                                      <a:latin typeface="Cambria Math" panose="02040503050406030204" pitchFamily="18" charset="0"/>
                                    </a:rPr>
                                    <m:t>Δ</m:t>
                                  </m:r>
                                  <m:r>
                                    <a:rPr lang="en-001" i="1">
                                      <a:latin typeface="Cambria Math" panose="02040503050406030204" pitchFamily="18" charset="0"/>
                                    </a:rPr>
                                    <m:t>𝑔</m:t>
                                  </m:r>
                                </m:den>
                              </m:f>
                            </m:e>
                          </m:d>
                        </m:e>
                      </m:nary>
                      <m:r>
                        <a:rPr lang="en-001" i="0">
                          <a:latin typeface="Cambria Math" panose="02040503050406030204" pitchFamily="18" charset="0"/>
                        </a:rPr>
                        <m:t> </m:t>
                      </m:r>
                    </m:oMath>
                  </m:oMathPara>
                </a14:m>
                <a:endParaRPr lang="en-001" dirty="0"/>
              </a:p>
            </p:txBody>
          </p:sp>
        </mc:Choice>
        <mc:Fallback xmlns="">
          <p:sp>
            <p:nvSpPr>
              <p:cNvPr id="18" name="TextBox 17">
                <a:extLst>
                  <a:ext uri="{FF2B5EF4-FFF2-40B4-BE49-F238E27FC236}">
                    <a16:creationId xmlns:a16="http://schemas.microsoft.com/office/drawing/2014/main" id="{5E7A422B-DBF8-F284-E226-BA4156EF3371}"/>
                  </a:ext>
                </a:extLst>
              </p:cNvPr>
              <p:cNvSpPr txBox="1">
                <a:spLocks noRot="1" noChangeAspect="1" noMove="1" noResize="1" noEditPoints="1" noAdjustHandles="1" noChangeArrowheads="1" noChangeShapeType="1" noTextEdit="1"/>
              </p:cNvSpPr>
              <p:nvPr/>
            </p:nvSpPr>
            <p:spPr>
              <a:xfrm>
                <a:off x="1907704" y="3694020"/>
                <a:ext cx="5683937" cy="1115177"/>
              </a:xfrm>
              <a:prstGeom prst="rect">
                <a:avLst/>
              </a:prstGeom>
              <a:blipFill>
                <a:blip r:embed="rId5"/>
                <a:stretch>
                  <a:fillRect/>
                </a:stretch>
              </a:blipFill>
            </p:spPr>
            <p:txBody>
              <a:bodyPr/>
              <a:lstStyle/>
              <a:p>
                <a:r>
                  <a:rPr lang="en-001">
                    <a:noFill/>
                  </a:rPr>
                  <a:t> </a:t>
                </a:r>
              </a:p>
            </p:txBody>
          </p:sp>
        </mc:Fallback>
      </mc:AlternateContent>
    </p:spTree>
    <p:extLst>
      <p:ext uri="{BB962C8B-B14F-4D97-AF65-F5344CB8AC3E}">
        <p14:creationId xmlns:p14="http://schemas.microsoft.com/office/powerpoint/2010/main" val="296861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439BB-B35A-AF84-43F8-A18F4D8C95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dirty="0"/>
          </a:p>
        </p:txBody>
      </p:sp>
      <p:pic>
        <p:nvPicPr>
          <p:cNvPr id="6" name="Picture 5">
            <a:extLst>
              <a:ext uri="{FF2B5EF4-FFF2-40B4-BE49-F238E27FC236}">
                <a16:creationId xmlns:a16="http://schemas.microsoft.com/office/drawing/2014/main" id="{AE1EA778-1716-BEF3-BA5E-C6F041FD68E2}"/>
              </a:ext>
            </a:extLst>
          </p:cNvPr>
          <p:cNvPicPr>
            <a:picLocks noChangeAspect="1"/>
          </p:cNvPicPr>
          <p:nvPr/>
        </p:nvPicPr>
        <p:blipFill>
          <a:blip r:embed="rId2"/>
          <a:stretch>
            <a:fillRect/>
          </a:stretch>
        </p:blipFill>
        <p:spPr>
          <a:xfrm>
            <a:off x="914575" y="483518"/>
            <a:ext cx="7962900" cy="6858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CA9D50D-B2D6-EED7-E2EF-E142ABBF7A7E}"/>
                  </a:ext>
                </a:extLst>
              </p:cNvPr>
              <p:cNvSpPr txBox="1"/>
              <p:nvPr/>
            </p:nvSpPr>
            <p:spPr>
              <a:xfrm>
                <a:off x="2339752" y="1563638"/>
                <a:ext cx="4599122" cy="5806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001" i="1" smtClean="0">
                              <a:solidFill>
                                <a:srgbClr val="836967"/>
                              </a:solidFill>
                              <a:latin typeface="Cambria Math" panose="02040503050406030204" pitchFamily="18" charset="0"/>
                            </a:rPr>
                          </m:ctrlPr>
                        </m:fPr>
                        <m:num>
                          <m:r>
                            <a:rPr lang="en-001" i="1">
                              <a:latin typeface="Cambria Math" panose="02040503050406030204" pitchFamily="18" charset="0"/>
                            </a:rPr>
                            <m:t>𝑑</m:t>
                          </m:r>
                        </m:num>
                        <m:den>
                          <m:r>
                            <a:rPr lang="en-001" i="1">
                              <a:latin typeface="Cambria Math" panose="02040503050406030204" pitchFamily="18" charset="0"/>
                            </a:rPr>
                            <m:t>𝑑𝑡</m:t>
                          </m:r>
                        </m:den>
                      </m:f>
                      <m:d>
                        <m:dPr>
                          <m:ctrlPr>
                            <a:rPr lang="en-001" i="1">
                              <a:solidFill>
                                <a:srgbClr val="836967"/>
                              </a:solidFill>
                              <a:latin typeface="Cambria Math" panose="02040503050406030204" pitchFamily="18" charset="0"/>
                            </a:rPr>
                          </m:ctrlPr>
                        </m:dPr>
                        <m:e>
                          <m:f>
                            <m:fPr>
                              <m:type m:val="noBar"/>
                              <m:ctrlPr>
                                <a:rPr lang="en-001" i="1">
                                  <a:solidFill>
                                    <a:srgbClr val="836967"/>
                                  </a:solidFill>
                                  <a:latin typeface="Cambria Math" panose="02040503050406030204" pitchFamily="18" charset="0"/>
                                </a:rPr>
                              </m:ctrlPr>
                            </m:fPr>
                            <m:num>
                              <m:r>
                                <a:rPr lang="en-001" i="0">
                                  <a:latin typeface="Cambria Math" panose="02040503050406030204" pitchFamily="18" charset="0"/>
                                </a:rPr>
                                <m:t>∆</m:t>
                              </m:r>
                              <m:sSub>
                                <m:sSubPr>
                                  <m:ctrlPr>
                                    <a:rPr lang="en-001" i="1">
                                      <a:solidFill>
                                        <a:srgbClr val="836967"/>
                                      </a:solidFill>
                                      <a:latin typeface="Cambria Math" panose="02040503050406030204" pitchFamily="18" charset="0"/>
                                    </a:rPr>
                                  </m:ctrlPr>
                                </m:sSubPr>
                                <m:e>
                                  <m:r>
                                    <m:rPr>
                                      <m:sty m:val="p"/>
                                    </m:rPr>
                                    <a:rPr lang="en-001" i="0">
                                      <a:latin typeface="Cambria Math" panose="02040503050406030204" pitchFamily="18" charset="0"/>
                                    </a:rPr>
                                    <m:t>Σ</m:t>
                                  </m:r>
                                </m:e>
                                <m:sub>
                                  <m:r>
                                    <a:rPr lang="en-001" i="1">
                                      <a:latin typeface="Cambria Math" panose="02040503050406030204" pitchFamily="18" charset="0"/>
                                    </a:rPr>
                                    <m:t>𝑁</m:t>
                                  </m:r>
                                </m:sub>
                              </m:sSub>
                              <m:d>
                                <m:dPr>
                                  <m:ctrlPr>
                                    <a:rPr lang="en-001" i="1">
                                      <a:latin typeface="Cambria Math" panose="02040503050406030204" pitchFamily="18" charset="0"/>
                                    </a:rPr>
                                  </m:ctrlPr>
                                </m:dPr>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num>
                            <m:den>
                              <m:r>
                                <m:rPr>
                                  <m:sty m:val="p"/>
                                </m:rPr>
                                <a:rPr lang="en-001" i="0">
                                  <a:latin typeface="Cambria Math" panose="02040503050406030204" pitchFamily="18" charset="0"/>
                                </a:rPr>
                                <m:t>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𝑔</m:t>
                                  </m:r>
                                </m:e>
                                <m:sub>
                                  <m:r>
                                    <a:rPr lang="en-001" i="1">
                                      <a:latin typeface="Cambria Math" panose="02040503050406030204" pitchFamily="18" charset="0"/>
                                    </a:rPr>
                                    <m:t>𝑁</m:t>
                                  </m:r>
                                </m:sub>
                              </m:sSub>
                              <m:d>
                                <m:dPr>
                                  <m:ctrlPr>
                                    <a:rPr lang="en-001" i="1">
                                      <a:latin typeface="Cambria Math" panose="02040503050406030204" pitchFamily="18" charset="0"/>
                                    </a:rPr>
                                  </m:ctrlPr>
                                </m:dPr>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den>
                          </m:f>
                        </m:e>
                      </m:d>
                      <m:r>
                        <a:rPr lang="en-001" i="0">
                          <a:latin typeface="Cambria Math" panose="02040503050406030204" pitchFamily="18" charset="0"/>
                        </a:rPr>
                        <m:t>=</m:t>
                      </m:r>
                      <m:f>
                        <m:fPr>
                          <m:ctrlPr>
                            <a:rPr lang="en-001" i="1">
                              <a:solidFill>
                                <a:srgbClr val="836967"/>
                              </a:solidFill>
                              <a:latin typeface="Cambria Math" panose="02040503050406030204" pitchFamily="18" charset="0"/>
                            </a:rPr>
                          </m:ctrlPr>
                        </m:fPr>
                        <m:num>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𝛼</m:t>
                              </m:r>
                            </m:e>
                            <m:sub>
                              <m:r>
                                <a:rPr lang="en-001" i="1">
                                  <a:latin typeface="Cambria Math" panose="02040503050406030204" pitchFamily="18" charset="0"/>
                                </a:rPr>
                                <m:t>𝑠</m:t>
                              </m:r>
                            </m:sub>
                          </m:sSub>
                          <m:d>
                            <m:dPr>
                              <m:ctrlPr>
                                <a:rPr lang="en-001" i="1">
                                  <a:latin typeface="Cambria Math" panose="02040503050406030204" pitchFamily="18" charset="0"/>
                                </a:rPr>
                              </m:ctrlPr>
                            </m:dPr>
                            <m:e>
                              <m:r>
                                <a:rPr lang="en-001" i="1">
                                  <a:latin typeface="Cambria Math" panose="02040503050406030204" pitchFamily="18" charset="0"/>
                                </a:rPr>
                                <m:t>𝑡</m:t>
                              </m:r>
                            </m:e>
                          </m:d>
                        </m:num>
                        <m:den>
                          <m:r>
                            <a:rPr lang="en-001" i="0">
                              <a:latin typeface="Cambria Math" panose="02040503050406030204" pitchFamily="18" charset="0"/>
                            </a:rPr>
                            <m:t>2</m:t>
                          </m:r>
                          <m:r>
                            <a:rPr lang="en-001" i="1">
                              <a:latin typeface="Cambria Math" panose="02040503050406030204" pitchFamily="18" charset="0"/>
                            </a:rPr>
                            <m:t>𝜋</m:t>
                          </m:r>
                        </m:den>
                      </m:f>
                      <m:d>
                        <m:dPr>
                          <m:ctrlPr>
                            <a:rPr lang="en-001" i="1">
                              <a:solidFill>
                                <a:srgbClr val="836967"/>
                              </a:solidFill>
                              <a:latin typeface="Cambria Math" panose="02040503050406030204" pitchFamily="18" charset="0"/>
                            </a:rPr>
                          </m:ctrlPr>
                        </m:dPr>
                        <m:e>
                          <m:m>
                            <m:mPr>
                              <m:plcHide m:val="on"/>
                              <m:mcs>
                                <m:mc>
                                  <m:mcPr>
                                    <m:count m:val="2"/>
                                    <m:mcJc m:val="center"/>
                                  </m:mcPr>
                                </m:mc>
                              </m:mcs>
                              <m:ctrlPr>
                                <a:rPr lang="en-001" i="1">
                                  <a:solidFill>
                                    <a:srgbClr val="836967"/>
                                  </a:solidFill>
                                  <a:latin typeface="Cambria Math" panose="02040503050406030204" pitchFamily="18" charset="0"/>
                                </a:rPr>
                              </m:ctrlPr>
                            </m:mPr>
                            <m:mr>
                              <m:e>
                                <m:r>
                                  <m:rPr>
                                    <m:sty m:val="p"/>
                                  </m:rPr>
                                  <a:rPr lang="en-001" i="0">
                                    <a:latin typeface="Cambria Math" panose="02040503050406030204" pitchFamily="18" charset="0"/>
                                  </a:rPr>
                                  <m:t>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𝑃</m:t>
                                    </m:r>
                                  </m:e>
                                  <m:sub>
                                    <m:r>
                                      <a:rPr lang="en-001" i="1">
                                        <a:latin typeface="Cambria Math" panose="02040503050406030204" pitchFamily="18" charset="0"/>
                                      </a:rPr>
                                      <m:t>𝑞𝑞</m:t>
                                    </m:r>
                                    <m:r>
                                      <a:rPr lang="en-001" i="0">
                                        <a:latin typeface="Cambria Math" panose="02040503050406030204" pitchFamily="18" charset="0"/>
                                      </a:rPr>
                                      <m:t>,</m:t>
                                    </m:r>
                                    <m:r>
                                      <a:rPr lang="en-001" i="1">
                                        <a:latin typeface="Cambria Math" panose="02040503050406030204" pitchFamily="18" charset="0"/>
                                      </a:rPr>
                                      <m:t>𝑁</m:t>
                                    </m:r>
                                  </m:sub>
                                </m:sSub>
                              </m:e>
                              <m:e>
                                <m:r>
                                  <a:rPr lang="en-001" i="0">
                                    <a:latin typeface="Cambria Math" panose="02040503050406030204" pitchFamily="18" charset="0"/>
                                  </a:rPr>
                                  <m:t>2</m:t>
                                </m:r>
                                <m:r>
                                  <m:rPr>
                                    <m:sty m:val="p"/>
                                  </m:rPr>
                                  <a:rPr lang="en-001" i="0">
                                    <a:latin typeface="Cambria Math" panose="02040503050406030204" pitchFamily="18" charset="0"/>
                                  </a:rPr>
                                  <m:t>fΔ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𝑃</m:t>
                                    </m:r>
                                  </m:e>
                                  <m:sub>
                                    <m:r>
                                      <a:rPr lang="en-001" i="1">
                                        <a:latin typeface="Cambria Math" panose="02040503050406030204" pitchFamily="18" charset="0"/>
                                      </a:rPr>
                                      <m:t>𝑞𝑔</m:t>
                                    </m:r>
                                    <m:r>
                                      <a:rPr lang="en-001" i="0">
                                        <a:latin typeface="Cambria Math" panose="02040503050406030204" pitchFamily="18" charset="0"/>
                                      </a:rPr>
                                      <m:t>,</m:t>
                                    </m:r>
                                    <m:r>
                                      <a:rPr lang="en-001" i="1">
                                        <a:latin typeface="Cambria Math" panose="02040503050406030204" pitchFamily="18" charset="0"/>
                                      </a:rPr>
                                      <m:t>𝑁</m:t>
                                    </m:r>
                                  </m:sub>
                                </m:sSub>
                              </m:e>
                            </m:mr>
                            <m:mr>
                              <m:e>
                                <m:r>
                                  <m:rPr>
                                    <m:sty m:val="p"/>
                                  </m:rPr>
                                  <a:rPr lang="en-001" i="0">
                                    <a:latin typeface="Cambria Math" panose="02040503050406030204" pitchFamily="18" charset="0"/>
                                  </a:rPr>
                                  <m:t>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𝑃</m:t>
                                    </m:r>
                                  </m:e>
                                  <m:sub>
                                    <m:r>
                                      <a:rPr lang="en-001" i="1">
                                        <a:latin typeface="Cambria Math" panose="02040503050406030204" pitchFamily="18" charset="0"/>
                                      </a:rPr>
                                      <m:t>𝑔𝑞</m:t>
                                    </m:r>
                                    <m:r>
                                      <a:rPr lang="en-001" i="0">
                                        <a:latin typeface="Cambria Math" panose="02040503050406030204" pitchFamily="18" charset="0"/>
                                      </a:rPr>
                                      <m:t>,</m:t>
                                    </m:r>
                                    <m:r>
                                      <a:rPr lang="en-001" i="1">
                                        <a:latin typeface="Cambria Math" panose="02040503050406030204" pitchFamily="18" charset="0"/>
                                      </a:rPr>
                                      <m:t>𝑁</m:t>
                                    </m:r>
                                  </m:sub>
                                </m:sSub>
                              </m:e>
                              <m:e>
                                <m:r>
                                  <m:rPr>
                                    <m:sty m:val="p"/>
                                  </m:rPr>
                                  <a:rPr lang="en-001" i="0">
                                    <a:latin typeface="Cambria Math" panose="02040503050406030204" pitchFamily="18" charset="0"/>
                                  </a:rPr>
                                  <m:t>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𝑃</m:t>
                                    </m:r>
                                  </m:e>
                                  <m:sub>
                                    <m:r>
                                      <a:rPr lang="en-001" i="1">
                                        <a:latin typeface="Cambria Math" panose="02040503050406030204" pitchFamily="18" charset="0"/>
                                      </a:rPr>
                                      <m:t>𝑔𝑔</m:t>
                                    </m:r>
                                  </m:sub>
                                </m:sSub>
                                <m:r>
                                  <a:rPr lang="en-001" i="0">
                                    <a:latin typeface="Cambria Math" panose="02040503050406030204" pitchFamily="18" charset="0"/>
                                  </a:rPr>
                                  <m:t>,</m:t>
                                </m:r>
                                <m:r>
                                  <a:rPr lang="en-001" i="1">
                                    <a:latin typeface="Cambria Math" panose="02040503050406030204" pitchFamily="18" charset="0"/>
                                  </a:rPr>
                                  <m:t>𝑁</m:t>
                                </m:r>
                              </m:e>
                            </m:mr>
                          </m:m>
                        </m:e>
                      </m:d>
                      <m:d>
                        <m:dPr>
                          <m:ctrlPr>
                            <a:rPr lang="en-001" i="1">
                              <a:solidFill>
                                <a:srgbClr val="836967"/>
                              </a:solidFill>
                              <a:latin typeface="Cambria Math" panose="02040503050406030204" pitchFamily="18" charset="0"/>
                            </a:rPr>
                          </m:ctrlPr>
                        </m:dPr>
                        <m:e>
                          <m:f>
                            <m:fPr>
                              <m:type m:val="noBar"/>
                              <m:ctrlPr>
                                <a:rPr lang="en-001" i="1">
                                  <a:solidFill>
                                    <a:srgbClr val="836967"/>
                                  </a:solidFill>
                                  <a:latin typeface="Cambria Math" panose="02040503050406030204" pitchFamily="18" charset="0"/>
                                </a:rPr>
                              </m:ctrlPr>
                            </m:fPr>
                            <m:num>
                              <m:r>
                                <a:rPr lang="en-001" i="0">
                                  <a:latin typeface="Cambria Math" panose="02040503050406030204" pitchFamily="18" charset="0"/>
                                </a:rPr>
                                <m:t>∆</m:t>
                              </m:r>
                              <m:sSub>
                                <m:sSubPr>
                                  <m:ctrlPr>
                                    <a:rPr lang="en-001" i="1">
                                      <a:solidFill>
                                        <a:srgbClr val="836967"/>
                                      </a:solidFill>
                                      <a:latin typeface="Cambria Math" panose="02040503050406030204" pitchFamily="18" charset="0"/>
                                    </a:rPr>
                                  </m:ctrlPr>
                                </m:sSubPr>
                                <m:e>
                                  <m:r>
                                    <m:rPr>
                                      <m:sty m:val="p"/>
                                    </m:rPr>
                                    <a:rPr lang="en-001" i="0">
                                      <a:latin typeface="Cambria Math" panose="02040503050406030204" pitchFamily="18" charset="0"/>
                                    </a:rPr>
                                    <m:t>Σ</m:t>
                                  </m:r>
                                </m:e>
                                <m:sub>
                                  <m:r>
                                    <a:rPr lang="en-001" i="1">
                                      <a:latin typeface="Cambria Math" panose="02040503050406030204" pitchFamily="18" charset="0"/>
                                    </a:rPr>
                                    <m:t>𝑁</m:t>
                                  </m:r>
                                </m:sub>
                              </m:sSub>
                              <m:d>
                                <m:dPr>
                                  <m:ctrlPr>
                                    <a:rPr lang="en-001" i="1">
                                      <a:latin typeface="Cambria Math" panose="02040503050406030204" pitchFamily="18" charset="0"/>
                                    </a:rPr>
                                  </m:ctrlPr>
                                </m:dPr>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num>
                            <m:den>
                              <m:r>
                                <m:rPr>
                                  <m:sty m:val="p"/>
                                </m:rPr>
                                <a:rPr lang="en-001" i="0">
                                  <a:latin typeface="Cambria Math" panose="02040503050406030204" pitchFamily="18" charset="0"/>
                                </a:rPr>
                                <m:t>Δ</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𝑔</m:t>
                                  </m:r>
                                </m:e>
                                <m:sub>
                                  <m:r>
                                    <a:rPr lang="en-001" i="1">
                                      <a:latin typeface="Cambria Math" panose="02040503050406030204" pitchFamily="18" charset="0"/>
                                    </a:rPr>
                                    <m:t>𝑁</m:t>
                                  </m:r>
                                </m:sub>
                              </m:sSub>
                              <m:d>
                                <m:dPr>
                                  <m:ctrlPr>
                                    <a:rPr lang="en-001" i="1">
                                      <a:latin typeface="Cambria Math" panose="02040503050406030204" pitchFamily="18" charset="0"/>
                                    </a:rPr>
                                  </m:ctrlPr>
                                </m:dPr>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den>
                          </m:f>
                        </m:e>
                      </m:d>
                    </m:oMath>
                  </m:oMathPara>
                </a14:m>
                <a:endParaRPr lang="en-001" dirty="0"/>
              </a:p>
            </p:txBody>
          </p:sp>
        </mc:Choice>
        <mc:Fallback xmlns="">
          <p:sp>
            <p:nvSpPr>
              <p:cNvPr id="8" name="TextBox 7">
                <a:extLst>
                  <a:ext uri="{FF2B5EF4-FFF2-40B4-BE49-F238E27FC236}">
                    <a16:creationId xmlns:a16="http://schemas.microsoft.com/office/drawing/2014/main" id="{DCA9D50D-B2D6-EED7-E2EF-E142ABBF7A7E}"/>
                  </a:ext>
                </a:extLst>
              </p:cNvPr>
              <p:cNvSpPr txBox="1">
                <a:spLocks noRot="1" noChangeAspect="1" noMove="1" noResize="1" noEditPoints="1" noAdjustHandles="1" noChangeArrowheads="1" noChangeShapeType="1" noTextEdit="1"/>
              </p:cNvSpPr>
              <p:nvPr/>
            </p:nvSpPr>
            <p:spPr>
              <a:xfrm>
                <a:off x="2339752" y="1563638"/>
                <a:ext cx="4599122" cy="580672"/>
              </a:xfrm>
              <a:prstGeom prst="rect">
                <a:avLst/>
              </a:prstGeom>
              <a:blipFill>
                <a:blip r:embed="rId3"/>
                <a:stretch>
                  <a:fillRect/>
                </a:stretch>
              </a:blipFill>
            </p:spPr>
            <p:txBody>
              <a:bodyPr/>
              <a:lstStyle/>
              <a:p>
                <a:r>
                  <a:rPr lang="en-001">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373565C-9FE6-1C11-FFA2-6E60A68B8D3B}"/>
                  </a:ext>
                </a:extLst>
              </p:cNvPr>
              <p:cNvSpPr txBox="1"/>
              <p:nvPr/>
            </p:nvSpPr>
            <p:spPr>
              <a:xfrm>
                <a:off x="1619672" y="2538630"/>
                <a:ext cx="6503147" cy="3412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001" i="1" smtClean="0">
                              <a:solidFill>
                                <a:srgbClr val="836967"/>
                              </a:solidFill>
                              <a:latin typeface="Cambria Math" panose="02040503050406030204" pitchFamily="18" charset="0"/>
                            </a:rPr>
                          </m:ctrlPr>
                        </m:sSubPr>
                        <m:e>
                          <m:r>
                            <a:rPr lang="en-001" i="1">
                              <a:latin typeface="Cambria Math" panose="02040503050406030204" pitchFamily="18" charset="0"/>
                            </a:rPr>
                            <m:t>𝐹</m:t>
                          </m:r>
                        </m:e>
                        <m:sub>
                          <m:r>
                            <a:rPr lang="en-001" i="1">
                              <a:latin typeface="Cambria Math" panose="02040503050406030204" pitchFamily="18" charset="0"/>
                            </a:rPr>
                            <m:t>𝑁</m:t>
                          </m:r>
                        </m:sub>
                      </m:sSub>
                      <m:r>
                        <a:rPr lang="en-001" i="0">
                          <a:latin typeface="Cambria Math" panose="02040503050406030204" pitchFamily="18" charset="0"/>
                        </a:rPr>
                        <m:t>​</m:t>
                      </m:r>
                      <m:d>
                        <m:dPr>
                          <m:ctrlPr>
                            <a:rPr lang="en-001" i="1">
                              <a:latin typeface="Cambria Math" panose="02040503050406030204" pitchFamily="18" charset="0"/>
                            </a:rPr>
                          </m:ctrlPr>
                        </m:dPr>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r>
                        <a:rPr lang="en-001" i="0">
                          <a:latin typeface="Cambria Math" panose="02040503050406030204" pitchFamily="18" charset="0"/>
                        </a:rPr>
                        <m:t>=</m:t>
                      </m:r>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𝑈</m:t>
                          </m:r>
                        </m:e>
                        <m:sub>
                          <m:r>
                            <a:rPr lang="en-001" i="1">
                              <a:latin typeface="Cambria Math" panose="02040503050406030204" pitchFamily="18" charset="0"/>
                            </a:rPr>
                            <m:t>𝑁</m:t>
                          </m:r>
                        </m:sub>
                        <m:sup>
                          <m:r>
                            <a:rPr lang="en-001" i="0">
                              <a:latin typeface="Cambria Math" panose="02040503050406030204" pitchFamily="18" charset="0"/>
                            </a:rPr>
                            <m:t>0</m:t>
                          </m:r>
                        </m:sup>
                      </m:sSubSup>
                      <m:d>
                        <m:dPr>
                          <m:sepChr m:val=","/>
                          <m:ctrlPr>
                            <a:rPr lang="en-001" i="1">
                              <a:latin typeface="Cambria Math" panose="02040503050406030204" pitchFamily="18" charset="0"/>
                            </a:rPr>
                          </m:ctrlPr>
                        </m:dPr>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e>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𝑄</m:t>
                              </m:r>
                            </m:e>
                            <m:sub>
                              <m:r>
                                <a:rPr lang="en-001" i="0">
                                  <a:latin typeface="Cambria Math" panose="02040503050406030204" pitchFamily="18" charset="0"/>
                                </a:rPr>
                                <m:t>0</m:t>
                              </m:r>
                            </m:sub>
                            <m:sup>
                              <m:r>
                                <a:rPr lang="en-001" i="0">
                                  <a:latin typeface="Cambria Math" panose="02040503050406030204" pitchFamily="18" charset="0"/>
                                </a:rPr>
                                <m:t>2</m:t>
                              </m:r>
                            </m:sup>
                          </m:sSubSup>
                        </m:e>
                      </m:d>
                      <m:d>
                        <m:dPr>
                          <m:begChr m:val="["/>
                          <m:endChr m:val="]"/>
                          <m:ctrlPr>
                            <a:rPr lang="en-001" i="1">
                              <a:latin typeface="Cambria Math" panose="02040503050406030204" pitchFamily="18" charset="0"/>
                            </a:rPr>
                          </m:ctrlPr>
                        </m:dPr>
                        <m:e>
                          <m:r>
                            <a:rPr lang="en-001" i="1">
                              <a:latin typeface="Cambria Math" panose="02040503050406030204" pitchFamily="18" charset="0"/>
                            </a:rPr>
                            <m:t>𝐼</m:t>
                          </m:r>
                          <m:r>
                            <a:rPr lang="en-001" i="0">
                              <a:latin typeface="Cambria Math" panose="02040503050406030204" pitchFamily="18" charset="0"/>
                            </a:rPr>
                            <m:t>+</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𝑎</m:t>
                              </m:r>
                            </m:e>
                            <m:sub>
                              <m:r>
                                <a:rPr lang="en-001" i="1">
                                  <a:latin typeface="Cambria Math" panose="02040503050406030204" pitchFamily="18" charset="0"/>
                                </a:rPr>
                                <m:t>𝑠</m:t>
                              </m:r>
                            </m:sub>
                          </m:sSub>
                          <m:d>
                            <m:dPr>
                              <m:ctrlPr>
                                <a:rPr lang="en-001" i="1">
                                  <a:latin typeface="Cambria Math" panose="02040503050406030204" pitchFamily="18" charset="0"/>
                                </a:rPr>
                              </m:ctrlPr>
                            </m:dPr>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𝑅</m:t>
                              </m:r>
                            </m:e>
                            <m:sub>
                              <m:r>
                                <a:rPr lang="en-001" i="1">
                                  <a:latin typeface="Cambria Math" panose="02040503050406030204" pitchFamily="18" charset="0"/>
                                </a:rPr>
                                <m:t>𝑁</m:t>
                              </m:r>
                            </m:sub>
                            <m:sup>
                              <m:r>
                                <a:rPr lang="en-001" i="0">
                                  <a:latin typeface="Cambria Math" panose="02040503050406030204" pitchFamily="18" charset="0"/>
                                </a:rPr>
                                <m:t>1</m:t>
                              </m:r>
                            </m:sup>
                          </m:sSubSup>
                        </m:e>
                      </m:d>
                      <m:d>
                        <m:dPr>
                          <m:begChr m:val="["/>
                          <m:endChr m:val=""/>
                          <m:ctrlPr>
                            <a:rPr lang="en-001" i="1">
                              <a:latin typeface="Cambria Math" panose="02040503050406030204" pitchFamily="18" charset="0"/>
                            </a:rPr>
                          </m:ctrlPr>
                        </m:dPr>
                        <m:e>
                          <m:r>
                            <a:rPr lang="en-001" i="1">
                              <a:latin typeface="Cambria Math" panose="02040503050406030204" pitchFamily="18" charset="0"/>
                            </a:rPr>
                            <m:t>𝐼</m:t>
                          </m:r>
                          <m:r>
                            <a:rPr lang="en-001" i="0">
                              <a:latin typeface="Cambria Math" panose="02040503050406030204" pitchFamily="18" charset="0"/>
                            </a:rPr>
                            <m:t>+</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𝑎</m:t>
                              </m:r>
                            </m:e>
                            <m:sub>
                              <m:r>
                                <a:rPr lang="en-001" i="1">
                                  <a:latin typeface="Cambria Math" panose="02040503050406030204" pitchFamily="18" charset="0"/>
                                </a:rPr>
                                <m:t>𝑠</m:t>
                              </m:r>
                            </m:sub>
                          </m:sSub>
                          <m:d>
                            <m:dPr>
                              <m:ctrlPr>
                                <a:rPr lang="en-001" i="1">
                                  <a:solidFill>
                                    <a:srgbClr val="836967"/>
                                  </a:solidFill>
                                  <a:latin typeface="Cambria Math" panose="02040503050406030204" pitchFamily="18" charset="0"/>
                                </a:rPr>
                              </m:ctrlPr>
                            </m:dPr>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𝑅</m:t>
                              </m:r>
                            </m:e>
                            <m:sub>
                              <m:r>
                                <a:rPr lang="en-001" i="1">
                                  <a:latin typeface="Cambria Math" panose="02040503050406030204" pitchFamily="18" charset="0"/>
                                </a:rPr>
                                <m:t>𝑁</m:t>
                              </m:r>
                            </m:sub>
                            <m:sup>
                              <m:r>
                                <a:rPr lang="en-001" i="0">
                                  <a:latin typeface="Cambria Math" panose="02040503050406030204" pitchFamily="18" charset="0"/>
                                </a:rPr>
                                <m:t>1</m:t>
                              </m:r>
                            </m:sup>
                          </m:sSubSup>
                          <m:sSup>
                            <m:sSupPr>
                              <m:ctrlPr>
                                <a:rPr lang="en-001" i="1">
                                  <a:solidFill>
                                    <a:srgbClr val="836967"/>
                                  </a:solidFill>
                                  <a:latin typeface="Cambria Math" panose="02040503050406030204" pitchFamily="18" charset="0"/>
                                </a:rPr>
                              </m:ctrlPr>
                            </m:sSupPr>
                            <m:e>
                              <m:d>
                                <m:dPr>
                                  <m:begChr m:val=""/>
                                  <m:endChr m:val="]"/>
                                  <m:ctrlPr>
                                    <a:rPr lang="en-001" i="1">
                                      <a:latin typeface="Cambria Math" panose="02040503050406030204" pitchFamily="18" charset="0"/>
                                    </a:rPr>
                                  </m:ctrlPr>
                                </m:dPr>
                                <m:e/>
                              </m:d>
                            </m:e>
                            <m:sup>
                              <m:r>
                                <a:rPr lang="en-001" i="0">
                                  <a:latin typeface="Cambria Math" panose="02040503050406030204" pitchFamily="18" charset="0"/>
                                </a:rPr>
                                <m:t>−</m:t>
                              </m:r>
                              <m:r>
                                <a:rPr lang="en-001" i="0">
                                  <a:latin typeface="Cambria Math" panose="02040503050406030204" pitchFamily="18" charset="0"/>
                                </a:rPr>
                                <m:t>1</m:t>
                              </m:r>
                            </m:sup>
                          </m:sSup>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𝐹</m:t>
                              </m:r>
                            </m:e>
                            <m:sub>
                              <m:r>
                                <a:rPr lang="en-001" i="1">
                                  <a:latin typeface="Cambria Math" panose="02040503050406030204" pitchFamily="18" charset="0"/>
                                </a:rPr>
                                <m:t>𝑁</m:t>
                              </m:r>
                            </m:sub>
                          </m:sSub>
                          <m:r>
                            <a:rPr lang="en-001" i="0">
                              <a:latin typeface="Cambria Math" panose="02040503050406030204" pitchFamily="18" charset="0"/>
                            </a:rPr>
                            <m:t>​</m:t>
                          </m:r>
                          <m:d>
                            <m:dPr>
                              <m:ctrlPr>
                                <a:rPr lang="en-001" i="1">
                                  <a:solidFill>
                                    <a:srgbClr val="836967"/>
                                  </a:solidFill>
                                  <a:latin typeface="Cambria Math" panose="02040503050406030204" pitchFamily="18" charset="0"/>
                                </a:rPr>
                              </m:ctrlPr>
                            </m:dPr>
                            <m:e>
                              <m:sSub>
                                <m:sSubPr>
                                  <m:ctrlPr>
                                    <a:rPr lang="en-001" i="1">
                                      <a:solidFill>
                                        <a:srgbClr val="836967"/>
                                      </a:solidFill>
                                      <a:latin typeface="Cambria Math" panose="02040503050406030204" pitchFamily="18" charset="0"/>
                                    </a:rPr>
                                  </m:ctrlPr>
                                </m:sSubPr>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sub>
                                  <m:r>
                                    <a:rPr lang="en-001" i="0">
                                      <a:latin typeface="Cambria Math" panose="02040503050406030204" pitchFamily="18" charset="0"/>
                                    </a:rPr>
                                    <m:t>0</m:t>
                                  </m:r>
                                </m:sub>
                              </m:sSub>
                            </m:e>
                          </m:d>
                          <m:r>
                            <a:rPr lang="en-001" i="0">
                              <a:latin typeface="Cambria Math" panose="02040503050406030204" pitchFamily="18" charset="0"/>
                            </a:rPr>
                            <m:t>            </m:t>
                          </m:r>
                          <m:r>
                            <a:rPr lang="en-001" i="1">
                              <a:latin typeface="Cambria Math" panose="02040503050406030204" pitchFamily="18" charset="0"/>
                            </a:rPr>
                            <m:t>𝑁𝐿𝑂</m:t>
                          </m:r>
                        </m:e>
                      </m:d>
                    </m:oMath>
                  </m:oMathPara>
                </a14:m>
                <a:endParaRPr lang="en-001" dirty="0"/>
              </a:p>
            </p:txBody>
          </p:sp>
        </mc:Choice>
        <mc:Fallback>
          <p:sp>
            <p:nvSpPr>
              <p:cNvPr id="10" name="TextBox 9">
                <a:extLst>
                  <a:ext uri="{FF2B5EF4-FFF2-40B4-BE49-F238E27FC236}">
                    <a16:creationId xmlns:a16="http://schemas.microsoft.com/office/drawing/2014/main" id="{C373565C-9FE6-1C11-FFA2-6E60A68B8D3B}"/>
                  </a:ext>
                </a:extLst>
              </p:cNvPr>
              <p:cNvSpPr txBox="1">
                <a:spLocks noRot="1" noChangeAspect="1" noMove="1" noResize="1" noEditPoints="1" noAdjustHandles="1" noChangeArrowheads="1" noChangeShapeType="1" noTextEdit="1"/>
              </p:cNvSpPr>
              <p:nvPr/>
            </p:nvSpPr>
            <p:spPr>
              <a:xfrm>
                <a:off x="1619672" y="2538630"/>
                <a:ext cx="6503147" cy="341247"/>
              </a:xfrm>
              <a:prstGeom prst="rect">
                <a:avLst/>
              </a:prstGeom>
              <a:blipFill>
                <a:blip r:embed="rId4"/>
                <a:stretch>
                  <a:fillRect t="-133929" b="-205357"/>
                </a:stretch>
              </a:blipFill>
            </p:spPr>
            <p:txBody>
              <a:bodyPr/>
              <a:lstStyle/>
              <a:p>
                <a:r>
                  <a:rPr lang="en-001">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12861437-3C23-781A-9B11-46E78271E06F}"/>
                  </a:ext>
                </a:extLst>
              </p:cNvPr>
              <p:cNvSpPr txBox="1"/>
              <p:nvPr/>
            </p:nvSpPr>
            <p:spPr>
              <a:xfrm>
                <a:off x="2090236" y="3363838"/>
                <a:ext cx="4834683" cy="5763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001" i="1" smtClean="0">
                              <a:solidFill>
                                <a:srgbClr val="836967"/>
                              </a:solidFill>
                              <a:latin typeface="Cambria Math" panose="02040503050406030204" pitchFamily="18" charset="0"/>
                            </a:rPr>
                          </m:ctrlPr>
                        </m:sSubSupPr>
                        <m:e>
                          <m:r>
                            <a:rPr lang="en-001" i="1">
                              <a:latin typeface="Cambria Math" panose="02040503050406030204" pitchFamily="18" charset="0"/>
                            </a:rPr>
                            <m:t>𝑅</m:t>
                          </m:r>
                        </m:e>
                        <m:sub>
                          <m:r>
                            <a:rPr lang="en-001" i="1">
                              <a:latin typeface="Cambria Math" panose="02040503050406030204" pitchFamily="18" charset="0"/>
                            </a:rPr>
                            <m:t>𝑁</m:t>
                          </m:r>
                        </m:sub>
                        <m:sup>
                          <m:d>
                            <m:dPr>
                              <m:ctrlPr>
                                <a:rPr lang="en-001" i="1">
                                  <a:latin typeface="Cambria Math" panose="02040503050406030204" pitchFamily="18" charset="0"/>
                                </a:rPr>
                              </m:ctrlPr>
                            </m:dPr>
                            <m:e>
                              <m:r>
                                <a:rPr lang="en-001" i="0">
                                  <a:latin typeface="Cambria Math" panose="02040503050406030204" pitchFamily="18" charset="0"/>
                                </a:rPr>
                                <m:t>1</m:t>
                              </m:r>
                            </m:e>
                          </m:d>
                        </m:sup>
                      </m:sSubSup>
                      <m:r>
                        <a:rPr lang="en-001" i="0">
                          <a:latin typeface="Cambria Math" panose="02040503050406030204" pitchFamily="18" charset="0"/>
                        </a:rPr>
                        <m:t>=</m:t>
                      </m:r>
                      <m:f>
                        <m:fPr>
                          <m:ctrlPr>
                            <a:rPr lang="en-001" i="1">
                              <a:solidFill>
                                <a:srgbClr val="836967"/>
                              </a:solidFill>
                              <a:latin typeface="Cambria Math" panose="02040503050406030204" pitchFamily="18" charset="0"/>
                            </a:rPr>
                          </m:ctrlPr>
                        </m:fPr>
                        <m:num>
                          <m:r>
                            <a:rPr lang="en-001" i="0">
                              <a:latin typeface="Cambria Math" panose="02040503050406030204" pitchFamily="18" charset="0"/>
                            </a:rPr>
                            <m:t>1</m:t>
                          </m:r>
                        </m:num>
                        <m:den>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𝛽</m:t>
                              </m:r>
                            </m:e>
                            <m:sub>
                              <m:r>
                                <a:rPr lang="en-001" i="0">
                                  <a:latin typeface="Cambria Math" panose="02040503050406030204" pitchFamily="18" charset="0"/>
                                </a:rPr>
                                <m:t>0</m:t>
                              </m:r>
                            </m:sub>
                          </m:sSub>
                        </m:den>
                      </m:f>
                      <m:d>
                        <m:dPr>
                          <m:ctrlPr>
                            <a:rPr lang="en-001" i="1">
                              <a:solidFill>
                                <a:srgbClr val="836967"/>
                              </a:solidFill>
                              <a:latin typeface="Cambria Math" panose="02040503050406030204" pitchFamily="18" charset="0"/>
                            </a:rPr>
                          </m:ctrlPr>
                        </m:dPr>
                        <m:e>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𝛾</m:t>
                              </m:r>
                            </m:e>
                            <m:sub>
                              <m:r>
                                <a:rPr lang="en-001" i="1">
                                  <a:latin typeface="Cambria Math" panose="02040503050406030204" pitchFamily="18" charset="0"/>
                                </a:rPr>
                                <m:t>𝑁</m:t>
                              </m:r>
                            </m:sub>
                            <m:sup>
                              <m:d>
                                <m:dPr>
                                  <m:ctrlPr>
                                    <a:rPr lang="en-001" i="1">
                                      <a:latin typeface="Cambria Math" panose="02040503050406030204" pitchFamily="18" charset="0"/>
                                    </a:rPr>
                                  </m:ctrlPr>
                                </m:dPr>
                                <m:e>
                                  <m:r>
                                    <a:rPr lang="en-001" i="0">
                                      <a:latin typeface="Cambria Math" panose="02040503050406030204" pitchFamily="18" charset="0"/>
                                    </a:rPr>
                                    <m:t>1</m:t>
                                  </m:r>
                                </m:e>
                              </m:d>
                            </m:sup>
                          </m:sSubSup>
                          <m:r>
                            <a:rPr lang="en-001" i="0">
                              <a:latin typeface="Cambria Math" panose="02040503050406030204" pitchFamily="18" charset="0"/>
                            </a:rPr>
                            <m:t>−</m:t>
                          </m:r>
                          <m:f>
                            <m:fPr>
                              <m:ctrlPr>
                                <a:rPr lang="en-001" i="1">
                                  <a:solidFill>
                                    <a:srgbClr val="836967"/>
                                  </a:solidFill>
                                  <a:latin typeface="Cambria Math" panose="02040503050406030204" pitchFamily="18" charset="0"/>
                                </a:rPr>
                              </m:ctrlPr>
                            </m:fPr>
                            <m:num>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𝛽</m:t>
                                  </m:r>
                                </m:e>
                                <m:sub>
                                  <m:r>
                                    <a:rPr lang="en-001" i="0">
                                      <a:latin typeface="Cambria Math" panose="02040503050406030204" pitchFamily="18" charset="0"/>
                                    </a:rPr>
                                    <m:t>1</m:t>
                                  </m:r>
                                </m:sub>
                              </m:sSub>
                            </m:num>
                            <m:den>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𝛽</m:t>
                                  </m:r>
                                </m:e>
                                <m:sub>
                                  <m:r>
                                    <a:rPr lang="en-001" i="0">
                                      <a:latin typeface="Cambria Math" panose="02040503050406030204" pitchFamily="18" charset="0"/>
                                    </a:rPr>
                                    <m:t>0</m:t>
                                  </m:r>
                                </m:sub>
                              </m:sSub>
                            </m:den>
                          </m:f>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𝛾</m:t>
                              </m:r>
                            </m:e>
                            <m:sub>
                              <m:r>
                                <a:rPr lang="en-001" i="1">
                                  <a:latin typeface="Cambria Math" panose="02040503050406030204" pitchFamily="18" charset="0"/>
                                </a:rPr>
                                <m:t>𝑁</m:t>
                              </m:r>
                            </m:sub>
                            <m:sup>
                              <m:d>
                                <m:dPr>
                                  <m:ctrlPr>
                                    <a:rPr lang="en-001" i="1">
                                      <a:latin typeface="Cambria Math" panose="02040503050406030204" pitchFamily="18" charset="0"/>
                                    </a:rPr>
                                  </m:ctrlPr>
                                </m:dPr>
                                <m:e>
                                  <m:r>
                                    <a:rPr lang="en-001" i="0">
                                      <a:latin typeface="Cambria Math" panose="02040503050406030204" pitchFamily="18" charset="0"/>
                                    </a:rPr>
                                    <m:t>0</m:t>
                                  </m:r>
                                </m:e>
                              </m:d>
                            </m:sup>
                          </m:sSubSup>
                        </m:e>
                      </m:d>
                    </m:oMath>
                  </m:oMathPara>
                </a14:m>
                <a:endParaRPr lang="en-001" dirty="0"/>
              </a:p>
            </p:txBody>
          </p:sp>
        </mc:Choice>
        <mc:Fallback>
          <p:sp>
            <p:nvSpPr>
              <p:cNvPr id="16" name="TextBox 15">
                <a:extLst>
                  <a:ext uri="{FF2B5EF4-FFF2-40B4-BE49-F238E27FC236}">
                    <a16:creationId xmlns:a16="http://schemas.microsoft.com/office/drawing/2014/main" id="{12861437-3C23-781A-9B11-46E78271E06F}"/>
                  </a:ext>
                </a:extLst>
              </p:cNvPr>
              <p:cNvSpPr txBox="1">
                <a:spLocks noRot="1" noChangeAspect="1" noMove="1" noResize="1" noEditPoints="1" noAdjustHandles="1" noChangeArrowheads="1" noChangeShapeType="1" noTextEdit="1"/>
              </p:cNvSpPr>
              <p:nvPr/>
            </p:nvSpPr>
            <p:spPr>
              <a:xfrm>
                <a:off x="2090236" y="3363838"/>
                <a:ext cx="4834683" cy="576376"/>
              </a:xfrm>
              <a:prstGeom prst="rect">
                <a:avLst/>
              </a:prstGeom>
              <a:blipFill>
                <a:blip r:embed="rId5"/>
                <a:stretch>
                  <a:fillRect b="-2128"/>
                </a:stretch>
              </a:blipFill>
            </p:spPr>
            <p:txBody>
              <a:bodyPr/>
              <a:lstStyle/>
              <a:p>
                <a:r>
                  <a:rPr lang="en-001">
                    <a:noFill/>
                  </a:rPr>
                  <a:t> </a:t>
                </a:r>
              </a:p>
            </p:txBody>
          </p:sp>
        </mc:Fallback>
      </mc:AlternateContent>
    </p:spTree>
    <p:extLst>
      <p:ext uri="{BB962C8B-B14F-4D97-AF65-F5344CB8AC3E}">
        <p14:creationId xmlns:p14="http://schemas.microsoft.com/office/powerpoint/2010/main" val="3578243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7A6317-15E7-D2B9-BD14-CE3A9FE31E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5A9AEBA-B15D-A6F6-5EA3-B5235F895199}"/>
                  </a:ext>
                </a:extLst>
              </p:cNvPr>
              <p:cNvSpPr txBox="1"/>
              <p:nvPr/>
            </p:nvSpPr>
            <p:spPr>
              <a:xfrm>
                <a:off x="328223" y="339502"/>
                <a:ext cx="8487554" cy="1908215"/>
              </a:xfrm>
              <a:prstGeom prst="rect">
                <a:avLst/>
              </a:prstGeom>
              <a:noFill/>
            </p:spPr>
            <p:txBody>
              <a:bodyPr wrap="square">
                <a:spAutoFit/>
              </a:bodyPr>
              <a:lstStyle/>
              <a:p>
                <a:pPr algn="just" rtl="1">
                  <a:lnSpc>
                    <a:spcPct val="150000"/>
                  </a:lnSpc>
                  <a:spcAft>
                    <a:spcPts val="800"/>
                  </a:spcAft>
                </a:pPr>
                <a:r>
                  <a:rPr lang="ar-SA" sz="1600" dirty="0">
                    <a:effectLst/>
                    <a:latin typeface="Times New Roman" panose="02020603050405020304" pitchFamily="18" charset="0"/>
                    <a:ea typeface="Calibri" panose="020F0502020204030204" pitchFamily="34" charset="0"/>
                    <a:cs typeface="B Zar" panose="00000400000000000000" pitchFamily="2" charset="-78"/>
                  </a:rPr>
                  <a:t>معادلات یکتا  </a:t>
                </a:r>
                <a:r>
                  <a:rPr lang="en-001" sz="1600" dirty="0">
                    <a:effectLst/>
                    <a:latin typeface="Times New Roman" panose="02020603050405020304" pitchFamily="18" charset="0"/>
                    <a:ea typeface="Calibri" panose="020F0502020204030204" pitchFamily="34" charset="0"/>
                    <a:cs typeface="B Zar" panose="00000400000000000000" pitchFamily="2" charset="-78"/>
                  </a:rPr>
                  <a:t>DGLAP </a:t>
                </a:r>
                <a:r>
                  <a:rPr lang="ar-SA" sz="1600" dirty="0">
                    <a:effectLst/>
                    <a:latin typeface="Times New Roman" panose="02020603050405020304" pitchFamily="18" charset="0"/>
                    <a:ea typeface="Calibri" panose="020F0502020204030204" pitchFamily="34" charset="0"/>
                    <a:cs typeface="B Zar" panose="00000400000000000000" pitchFamily="2" charset="-78"/>
                  </a:rPr>
                  <a:t>با استفاده از تبدیل ملین حل شده‌اند که با تبدیل کانولوشن‌ها به ضرب، ساختار معادلات تکامل را ساده می‌کند. </a:t>
                </a:r>
                <a:r>
                  <a:rPr lang="fa-IR" sz="1600" dirty="0">
                    <a:effectLst/>
                    <a:latin typeface="Times New Roman" panose="02020603050405020304" pitchFamily="18" charset="0"/>
                    <a:ea typeface="Times New Roman" panose="02020603050405020304" pitchFamily="18" charset="0"/>
                    <a:cs typeface="B Zar" panose="00000400000000000000" pitchFamily="2" charset="-78"/>
                  </a:rPr>
                  <a:t>پس از </a:t>
                </a:r>
                <a:r>
                  <a:rPr lang="fa-IR" sz="1600" dirty="0" err="1">
                    <a:effectLst/>
                    <a:latin typeface="Times New Roman" panose="02020603050405020304" pitchFamily="18" charset="0"/>
                    <a:ea typeface="Times New Roman" panose="02020603050405020304" pitchFamily="18" charset="0"/>
                    <a:cs typeface="B Zar" panose="00000400000000000000" pitchFamily="2" charset="-78"/>
                  </a:rPr>
                  <a:t>به‌دست</a:t>
                </a:r>
                <a:r>
                  <a:rPr lang="fa-IR" sz="1600" dirty="0">
                    <a:effectLst/>
                    <a:latin typeface="Times New Roman" panose="02020603050405020304" pitchFamily="18" charset="0"/>
                    <a:ea typeface="Times New Roman" panose="02020603050405020304" pitchFamily="18" charset="0"/>
                    <a:cs typeface="B Zar" panose="00000400000000000000" pitchFamily="2" charset="-78"/>
                  </a:rPr>
                  <a:t> آوردن تابع </a:t>
                </a:r>
                <a:r>
                  <a:rPr lang="fa-IR" sz="1600" dirty="0" err="1">
                    <a:effectLst/>
                    <a:latin typeface="Times New Roman" panose="02020603050405020304" pitchFamily="18" charset="0"/>
                    <a:ea typeface="Times New Roman" panose="02020603050405020304" pitchFamily="18" charset="0"/>
                    <a:cs typeface="B Zar" panose="00000400000000000000" pitchFamily="2" charset="-78"/>
                  </a:rPr>
                  <a:t>ساختادر</a:t>
                </a:r>
                <a:r>
                  <a:rPr lang="fa-IR" sz="1600" dirty="0">
                    <a:effectLst/>
                    <a:latin typeface="Times New Roman" panose="02020603050405020304" pitchFamily="18" charset="0"/>
                    <a:ea typeface="Times New Roman" panose="02020603050405020304" pitchFamily="18" charset="0"/>
                    <a:cs typeface="B Zar" panose="00000400000000000000" pitchFamily="2" charset="-78"/>
                  </a:rPr>
                  <a:t> در فضای ملین ، لازم است تابع ساختار به فضای</a:t>
                </a:r>
                <a:r>
                  <a:rPr lang="fa-IR" sz="1600" i="1" dirty="0">
                    <a:effectLst/>
                    <a:latin typeface="Times New Roman" panose="02020603050405020304" pitchFamily="18" charset="0"/>
                    <a:ea typeface="Times New Roman" panose="02020603050405020304" pitchFamily="18" charset="0"/>
                    <a:cs typeface="Cambria Math" panose="02040503050406030204" pitchFamily="18" charset="0"/>
                  </a:rPr>
                  <a:t> </a:t>
                </a:r>
                <a14:m>
                  <m:oMath xmlns:m="http://schemas.openxmlformats.org/officeDocument/2006/math">
                    <m:r>
                      <a:rPr lang="en-001" sz="1600" i="1">
                        <a:effectLst/>
                        <a:latin typeface="Cambria Math" panose="02040503050406030204" pitchFamily="18" charset="0"/>
                        <a:ea typeface="Times New Roman" panose="02020603050405020304" pitchFamily="18" charset="0"/>
                        <a:cs typeface="B Zar" panose="00000400000000000000" pitchFamily="2" charset="-78"/>
                      </a:rPr>
                      <m:t>𝑥</m:t>
                    </m:r>
                  </m:oMath>
                </a14:m>
                <a:r>
                  <a:rPr lang="fa-IR" sz="1600" dirty="0">
                    <a:effectLst/>
                    <a:latin typeface="Times New Roman" panose="02020603050405020304" pitchFamily="18" charset="0"/>
                    <a:ea typeface="Times New Roman" panose="02020603050405020304" pitchFamily="18" charset="0"/>
                    <a:cs typeface="B Zar" panose="00000400000000000000" pitchFamily="2" charset="-78"/>
                  </a:rPr>
                  <a:t> بازگردانده شود. </a:t>
                </a:r>
                <a:r>
                  <a:rPr lang="fa-IR" sz="1600" dirty="0">
                    <a:effectLst/>
                    <a:latin typeface="Times New Roman" panose="02020603050405020304" pitchFamily="18" charset="0"/>
                    <a:ea typeface="Calibri" panose="020F0502020204030204" pitchFamily="34" charset="0"/>
                    <a:cs typeface="B Zar" panose="00000400000000000000" pitchFamily="2" charset="-78"/>
                  </a:rPr>
                  <a:t> </a:t>
                </a:r>
                <a:r>
                  <a:rPr lang="ar-SA" sz="1600" dirty="0">
                    <a:effectLst/>
                    <a:latin typeface="Times New Roman" panose="02020603050405020304" pitchFamily="18" charset="0"/>
                    <a:ea typeface="Times New Roman" panose="02020603050405020304" pitchFamily="18" charset="0"/>
                    <a:cs typeface="B Zar" panose="00000400000000000000" pitchFamily="2" charset="-78"/>
                  </a:rPr>
                  <a:t>در این روش، تابع مورد نظر در فضای</a:t>
                </a:r>
                <a:r>
                  <a:rPr lang="en-001" sz="1600" dirty="0">
                    <a:effectLst/>
                    <a:latin typeface="Times New Roman" panose="02020603050405020304" pitchFamily="18" charset="0"/>
                    <a:ea typeface="Times New Roman" panose="02020603050405020304" pitchFamily="18" charset="0"/>
                    <a:cs typeface="B Zar" panose="00000400000000000000" pitchFamily="2" charset="-78"/>
                  </a:rPr>
                  <a:t> x </a:t>
                </a:r>
                <a:r>
                  <a:rPr lang="ar-SA" sz="1600" dirty="0">
                    <a:effectLst/>
                    <a:latin typeface="Times New Roman" panose="02020603050405020304" pitchFamily="18" charset="0"/>
                    <a:ea typeface="Times New Roman" panose="02020603050405020304" pitchFamily="18" charset="0"/>
                    <a:cs typeface="B Zar" panose="00000400000000000000" pitchFamily="2" charset="-78"/>
                  </a:rPr>
                  <a:t>از طریق یک انتگرال تعریف می‌شود که در آن قسمت موهومی یک عبارت نمایی شامل توان منفی</a:t>
                </a:r>
                <a:r>
                  <a:rPr lang="en-001" sz="1600" dirty="0">
                    <a:effectLst/>
                    <a:latin typeface="Times New Roman" panose="02020603050405020304" pitchFamily="18" charset="0"/>
                    <a:ea typeface="Times New Roman" panose="02020603050405020304" pitchFamily="18" charset="0"/>
                    <a:cs typeface="B Zar" panose="00000400000000000000" pitchFamily="2" charset="-78"/>
                  </a:rPr>
                  <a:t> x </a:t>
                </a:r>
                <a:r>
                  <a:rPr lang="ar-SA" sz="1600" dirty="0">
                    <a:effectLst/>
                    <a:latin typeface="Times New Roman" panose="02020603050405020304" pitchFamily="18" charset="0"/>
                    <a:ea typeface="Times New Roman" panose="02020603050405020304" pitchFamily="18" charset="0"/>
                    <a:cs typeface="B Zar" panose="00000400000000000000" pitchFamily="2" charset="-78"/>
                  </a:rPr>
                  <a:t>و تابع متناظر در فضای ملین ظاهر می‌شود. مسیر انتگرال‌گیری به‌گونه‌ای انتخاب می‌شود که تمامی تکینگی‌های تابع در فضای ملین در یک سمت مشخص از مسیر قرار گیرند تا همگرایی و درستی محاسبه تضمین شود</a:t>
                </a:r>
                <a:r>
                  <a:rPr lang="en-001" sz="1600" dirty="0">
                    <a:effectLst/>
                    <a:latin typeface="Times New Roman" panose="02020603050405020304" pitchFamily="18" charset="0"/>
                    <a:ea typeface="Times New Roman" panose="02020603050405020304" pitchFamily="18" charset="0"/>
                    <a:cs typeface="B Zar" panose="00000400000000000000" pitchFamily="2" charset="-78"/>
                  </a:rPr>
                  <a:t>.</a:t>
                </a:r>
                <a:endParaRPr lang="en-001" sz="16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4" name="TextBox 3">
                <a:extLst>
                  <a:ext uri="{FF2B5EF4-FFF2-40B4-BE49-F238E27FC236}">
                    <a16:creationId xmlns:a16="http://schemas.microsoft.com/office/drawing/2014/main" id="{65A9AEBA-B15D-A6F6-5EA3-B5235F895199}"/>
                  </a:ext>
                </a:extLst>
              </p:cNvPr>
              <p:cNvSpPr txBox="1">
                <a:spLocks noRot="1" noChangeAspect="1" noMove="1" noResize="1" noEditPoints="1" noAdjustHandles="1" noChangeArrowheads="1" noChangeShapeType="1" noTextEdit="1"/>
              </p:cNvSpPr>
              <p:nvPr/>
            </p:nvSpPr>
            <p:spPr>
              <a:xfrm>
                <a:off x="328223" y="339502"/>
                <a:ext cx="8487554" cy="1908215"/>
              </a:xfrm>
              <a:prstGeom prst="rect">
                <a:avLst/>
              </a:prstGeom>
              <a:blipFill>
                <a:blip r:embed="rId2"/>
                <a:stretch>
                  <a:fillRect l="-934" r="-359" b="-4153"/>
                </a:stretch>
              </a:blipFill>
            </p:spPr>
            <p:txBody>
              <a:bodyPr/>
              <a:lstStyle/>
              <a:p>
                <a:r>
                  <a:rPr lang="en-001">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33FF8D-ACCF-C72D-A5FB-0F0CB838E178}"/>
                  </a:ext>
                </a:extLst>
              </p:cNvPr>
              <p:cNvSpPr txBox="1"/>
              <p:nvPr/>
            </p:nvSpPr>
            <p:spPr>
              <a:xfrm>
                <a:off x="2299561" y="2234383"/>
                <a:ext cx="4599122" cy="7386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001" i="1" smtClean="0">
                          <a:latin typeface="Cambria Math" panose="02040503050406030204" pitchFamily="18" charset="0"/>
                        </a:rPr>
                        <m:t>𝑥</m:t>
                      </m:r>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𝑔</m:t>
                          </m:r>
                        </m:e>
                        <m:sub>
                          <m:r>
                            <a:rPr lang="en-001" i="0">
                              <a:latin typeface="Cambria Math" panose="02040503050406030204" pitchFamily="18" charset="0"/>
                            </a:rPr>
                            <m:t>1</m:t>
                          </m:r>
                        </m:sub>
                      </m:sSub>
                      <m:d>
                        <m:dPr>
                          <m:ctrlPr>
                            <a:rPr lang="en-001" i="1">
                              <a:solidFill>
                                <a:srgbClr val="836967"/>
                              </a:solidFill>
                              <a:latin typeface="Cambria Math" panose="02040503050406030204" pitchFamily="18" charset="0"/>
                            </a:rPr>
                          </m:ctrlPr>
                        </m:dPr>
                        <m:e>
                          <m:r>
                            <a:rPr lang="en-001" i="1">
                              <a:latin typeface="Cambria Math" panose="02040503050406030204" pitchFamily="18" charset="0"/>
                            </a:rPr>
                            <m:t>𝑥</m:t>
                          </m:r>
                          <m:r>
                            <a:rPr lang="en-001" i="0">
                              <a:latin typeface="Cambria Math" panose="02040503050406030204" pitchFamily="18" charset="0"/>
                            </a:rPr>
                            <m:t>,</m:t>
                          </m:r>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r>
                        <a:rPr lang="en-001" i="0">
                          <a:latin typeface="Cambria Math" panose="02040503050406030204" pitchFamily="18" charset="0"/>
                        </a:rPr>
                        <m:t>=</m:t>
                      </m:r>
                      <m:f>
                        <m:fPr>
                          <m:ctrlPr>
                            <a:rPr lang="en-001" i="1">
                              <a:solidFill>
                                <a:srgbClr val="836967"/>
                              </a:solidFill>
                              <a:latin typeface="Cambria Math" panose="02040503050406030204" pitchFamily="18" charset="0"/>
                            </a:rPr>
                          </m:ctrlPr>
                        </m:fPr>
                        <m:num>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𝑒</m:t>
                              </m:r>
                            </m:e>
                            <m:sup>
                              <m:r>
                                <a:rPr lang="en-001" i="0">
                                  <a:latin typeface="Cambria Math" panose="02040503050406030204" pitchFamily="18" charset="0"/>
                                </a:rPr>
                                <m:t>−</m:t>
                              </m:r>
                              <m:f>
                                <m:fPr>
                                  <m:ctrlPr>
                                    <a:rPr lang="en-001" i="1">
                                      <a:solidFill>
                                        <a:srgbClr val="836967"/>
                                      </a:solidFill>
                                      <a:latin typeface="Cambria Math" panose="02040503050406030204" pitchFamily="18" charset="0"/>
                                    </a:rPr>
                                  </m:ctrlPr>
                                </m:fPr>
                                <m:num>
                                  <m:r>
                                    <a:rPr lang="en-001" i="1">
                                      <a:latin typeface="Cambria Math" panose="02040503050406030204" pitchFamily="18" charset="0"/>
                                    </a:rPr>
                                    <m:t>𝑥</m:t>
                                  </m:r>
                                </m:num>
                                <m:den>
                                  <m:r>
                                    <a:rPr lang="en-001" i="0">
                                      <a:latin typeface="Cambria Math" panose="02040503050406030204" pitchFamily="18" charset="0"/>
                                    </a:rPr>
                                    <m:t>1</m:t>
                                  </m:r>
                                  <m:r>
                                    <a:rPr lang="en-001" i="0">
                                      <a:latin typeface="Cambria Math" panose="02040503050406030204" pitchFamily="18" charset="0"/>
                                    </a:rPr>
                                    <m:t>−</m:t>
                                  </m:r>
                                  <m:r>
                                    <a:rPr lang="en-001" i="1">
                                      <a:latin typeface="Cambria Math" panose="02040503050406030204" pitchFamily="18" charset="0"/>
                                    </a:rPr>
                                    <m:t>𝑥</m:t>
                                  </m:r>
                                </m:den>
                              </m:f>
                            </m:sup>
                          </m:sSup>
                        </m:num>
                        <m:den>
                          <m:sSup>
                            <m:sSupPr>
                              <m:ctrlPr>
                                <a:rPr lang="en-001" i="1">
                                  <a:solidFill>
                                    <a:srgbClr val="836967"/>
                                  </a:solidFill>
                                  <a:latin typeface="Cambria Math" panose="02040503050406030204" pitchFamily="18" charset="0"/>
                                </a:rPr>
                              </m:ctrlPr>
                            </m:sSupPr>
                            <m:e>
                              <m:d>
                                <m:dPr>
                                  <m:ctrlPr>
                                    <a:rPr lang="en-001" i="1">
                                      <a:latin typeface="Cambria Math" panose="02040503050406030204" pitchFamily="18" charset="0"/>
                                    </a:rPr>
                                  </m:ctrlPr>
                                </m:dPr>
                                <m:e>
                                  <m:r>
                                    <a:rPr lang="en-001" i="0">
                                      <a:latin typeface="Cambria Math" panose="02040503050406030204" pitchFamily="18" charset="0"/>
                                    </a:rPr>
                                    <m:t>1</m:t>
                                  </m:r>
                                  <m:r>
                                    <a:rPr lang="en-001" i="0">
                                      <a:latin typeface="Cambria Math" panose="02040503050406030204" pitchFamily="18" charset="0"/>
                                    </a:rPr>
                                    <m:t>−</m:t>
                                  </m:r>
                                  <m:r>
                                    <a:rPr lang="en-001" i="1">
                                      <a:latin typeface="Cambria Math" panose="02040503050406030204" pitchFamily="18" charset="0"/>
                                    </a:rPr>
                                    <m:t>𝑥</m:t>
                                  </m:r>
                                </m:e>
                              </m:d>
                            </m:e>
                            <m:sup>
                              <m:r>
                                <a:rPr lang="en-001" i="0">
                                  <a:latin typeface="Cambria Math" panose="02040503050406030204" pitchFamily="18" charset="0"/>
                                </a:rPr>
                                <m:t>2</m:t>
                              </m:r>
                            </m:sup>
                          </m:sSup>
                        </m:den>
                      </m:f>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𝐿</m:t>
                          </m:r>
                        </m:e>
                        <m:sub>
                          <m:r>
                            <a:rPr lang="en-001" i="1">
                              <a:latin typeface="Cambria Math" panose="02040503050406030204" pitchFamily="18" charset="0"/>
                            </a:rPr>
                            <m:t>𝑛</m:t>
                          </m:r>
                        </m:sub>
                      </m:sSub>
                      <m:d>
                        <m:dPr>
                          <m:ctrlPr>
                            <a:rPr lang="en-001" i="1">
                              <a:solidFill>
                                <a:srgbClr val="836967"/>
                              </a:solidFill>
                              <a:latin typeface="Cambria Math" panose="02040503050406030204" pitchFamily="18" charset="0"/>
                            </a:rPr>
                          </m:ctrlPr>
                        </m:dPr>
                        <m:e>
                          <m:f>
                            <m:fPr>
                              <m:ctrlPr>
                                <a:rPr lang="en-001" i="1">
                                  <a:solidFill>
                                    <a:srgbClr val="836967"/>
                                  </a:solidFill>
                                  <a:latin typeface="Cambria Math" panose="02040503050406030204" pitchFamily="18" charset="0"/>
                                </a:rPr>
                              </m:ctrlPr>
                            </m:fPr>
                            <m:num>
                              <m:r>
                                <a:rPr lang="en-001" i="1">
                                  <a:latin typeface="Cambria Math" panose="02040503050406030204" pitchFamily="18" charset="0"/>
                                </a:rPr>
                                <m:t>𝑥</m:t>
                              </m:r>
                            </m:num>
                            <m:den>
                              <m:r>
                                <a:rPr lang="en-001" i="0">
                                  <a:latin typeface="Cambria Math" panose="02040503050406030204" pitchFamily="18" charset="0"/>
                                </a:rPr>
                                <m:t>1</m:t>
                              </m:r>
                              <m:r>
                                <a:rPr lang="en-001" i="0">
                                  <a:latin typeface="Cambria Math" panose="02040503050406030204" pitchFamily="18" charset="0"/>
                                </a:rPr>
                                <m:t>−</m:t>
                              </m:r>
                              <m:r>
                                <a:rPr lang="en-001" i="1">
                                  <a:latin typeface="Cambria Math" panose="02040503050406030204" pitchFamily="18" charset="0"/>
                                </a:rPr>
                                <m:t>𝑥</m:t>
                              </m:r>
                            </m:den>
                          </m:f>
                        </m:e>
                      </m:d>
                      <m:r>
                        <a:rPr lang="en-001" i="0">
                          <a:latin typeface="Cambria Math" panose="02040503050406030204" pitchFamily="18" charset="0"/>
                        </a:rPr>
                        <m:t> </m:t>
                      </m:r>
                      <m:nary>
                        <m:naryPr>
                          <m:chr m:val="∑"/>
                          <m:limLoc m:val="undOvr"/>
                          <m:ctrlPr>
                            <a:rPr lang="en-001" i="1">
                              <a:latin typeface="Cambria Math" panose="02040503050406030204" pitchFamily="18" charset="0"/>
                            </a:rPr>
                          </m:ctrlPr>
                        </m:naryPr>
                        <m:sub>
                          <m:r>
                            <a:rPr lang="en-001" i="1">
                              <a:latin typeface="Cambria Math" panose="02040503050406030204" pitchFamily="18" charset="0"/>
                            </a:rPr>
                            <m:t>𝑗</m:t>
                          </m:r>
                          <m:r>
                            <a:rPr lang="en-001" i="0">
                              <a:latin typeface="Cambria Math" panose="02040503050406030204" pitchFamily="18" charset="0"/>
                            </a:rPr>
                            <m:t>=</m:t>
                          </m:r>
                          <m:r>
                            <a:rPr lang="en-001" i="0">
                              <a:latin typeface="Cambria Math" panose="02040503050406030204" pitchFamily="18" charset="0"/>
                            </a:rPr>
                            <m:t>0</m:t>
                          </m:r>
                        </m:sub>
                        <m:sup>
                          <m:r>
                            <a:rPr lang="en-001" i="1">
                              <a:latin typeface="Cambria Math" panose="02040503050406030204" pitchFamily="18" charset="0"/>
                            </a:rPr>
                            <m:t>𝑛</m:t>
                          </m:r>
                        </m:sup>
                        <m:e>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𝐶</m:t>
                              </m:r>
                            </m:e>
                            <m:sub>
                              <m:r>
                                <a:rPr lang="en-001" i="1">
                                  <a:latin typeface="Cambria Math" panose="02040503050406030204" pitchFamily="18" charset="0"/>
                                </a:rPr>
                                <m:t>𝑛</m:t>
                              </m:r>
                            </m:sub>
                          </m:sSub>
                          <m:d>
                            <m:dPr>
                              <m:sepChr m:val=","/>
                              <m:ctrlPr>
                                <a:rPr lang="en-001" i="1">
                                  <a:latin typeface="Cambria Math" panose="02040503050406030204" pitchFamily="18" charset="0"/>
                                </a:rPr>
                              </m:ctrlPr>
                            </m:dPr>
                            <m:e>
                              <m:r>
                                <a:rPr lang="en-001" i="1">
                                  <a:latin typeface="Cambria Math" panose="02040503050406030204" pitchFamily="18" charset="0"/>
                                </a:rPr>
                                <m:t>𝑗</m:t>
                              </m:r>
                            </m:e>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e>
                      </m:nary>
                      <m:r>
                        <a:rPr lang="en-001" i="0">
                          <a:latin typeface="Cambria Math" panose="02040503050406030204" pitchFamily="18" charset="0"/>
                        </a:rPr>
                        <m:t> </m:t>
                      </m:r>
                    </m:oMath>
                  </m:oMathPara>
                </a14:m>
                <a:endParaRPr lang="en-001" dirty="0"/>
              </a:p>
            </p:txBody>
          </p:sp>
        </mc:Choice>
        <mc:Fallback xmlns="">
          <p:sp>
            <p:nvSpPr>
              <p:cNvPr id="6" name="TextBox 5">
                <a:extLst>
                  <a:ext uri="{FF2B5EF4-FFF2-40B4-BE49-F238E27FC236}">
                    <a16:creationId xmlns:a16="http://schemas.microsoft.com/office/drawing/2014/main" id="{B233FF8D-ACCF-C72D-A5FB-0F0CB838E178}"/>
                  </a:ext>
                </a:extLst>
              </p:cNvPr>
              <p:cNvSpPr txBox="1">
                <a:spLocks noRot="1" noChangeAspect="1" noMove="1" noResize="1" noEditPoints="1" noAdjustHandles="1" noChangeArrowheads="1" noChangeShapeType="1" noTextEdit="1"/>
              </p:cNvSpPr>
              <p:nvPr/>
            </p:nvSpPr>
            <p:spPr>
              <a:xfrm>
                <a:off x="2299561" y="2234383"/>
                <a:ext cx="4599122" cy="738664"/>
              </a:xfrm>
              <a:prstGeom prst="rect">
                <a:avLst/>
              </a:prstGeom>
              <a:blipFill>
                <a:blip r:embed="rId3"/>
                <a:stretch>
                  <a:fillRect/>
                </a:stretch>
              </a:blipFill>
            </p:spPr>
            <p:txBody>
              <a:bodyPr/>
              <a:lstStyle/>
              <a:p>
                <a:r>
                  <a:rPr lang="en-001">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AEF5F2-57D2-3FD6-BC08-25874A83BFB9}"/>
                  </a:ext>
                </a:extLst>
              </p:cNvPr>
              <p:cNvSpPr txBox="1"/>
              <p:nvPr/>
            </p:nvSpPr>
            <p:spPr>
              <a:xfrm>
                <a:off x="2299561" y="3102119"/>
                <a:ext cx="4599122" cy="6799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001" i="1" smtClean="0">
                              <a:solidFill>
                                <a:srgbClr val="836967"/>
                              </a:solidFill>
                              <a:latin typeface="Cambria Math" panose="02040503050406030204" pitchFamily="18" charset="0"/>
                            </a:rPr>
                          </m:ctrlPr>
                        </m:sSubPr>
                        <m:e>
                          <m:r>
                            <a:rPr lang="en-001" i="1">
                              <a:latin typeface="Cambria Math" panose="02040503050406030204" pitchFamily="18" charset="0"/>
                            </a:rPr>
                            <m:t>𝐶</m:t>
                          </m:r>
                        </m:e>
                        <m:sub>
                          <m:r>
                            <a:rPr lang="en-001" i="1">
                              <a:latin typeface="Cambria Math" panose="02040503050406030204" pitchFamily="18" charset="0"/>
                            </a:rPr>
                            <m:t>𝑛</m:t>
                          </m:r>
                        </m:sub>
                      </m:sSub>
                      <m:d>
                        <m:dPr>
                          <m:sepChr m:val=","/>
                          <m:ctrlPr>
                            <a:rPr lang="en-001" i="1">
                              <a:latin typeface="Cambria Math" panose="02040503050406030204" pitchFamily="18" charset="0"/>
                            </a:rPr>
                          </m:ctrlPr>
                        </m:dPr>
                        <m:e>
                          <m:r>
                            <a:rPr lang="en-001" i="1">
                              <a:latin typeface="Cambria Math" panose="02040503050406030204" pitchFamily="18" charset="0"/>
                            </a:rPr>
                            <m:t>𝑗</m:t>
                          </m:r>
                        </m:e>
                        <m:e>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r>
                        <a:rPr lang="en-001" i="0">
                          <a:latin typeface="Cambria Math" panose="02040503050406030204" pitchFamily="18" charset="0"/>
                        </a:rPr>
                        <m:t>=</m:t>
                      </m:r>
                      <m:nary>
                        <m:naryPr>
                          <m:chr m:val="∑"/>
                          <m:limLoc m:val="undOvr"/>
                          <m:ctrlPr>
                            <a:rPr lang="en-001" i="1">
                              <a:latin typeface="Cambria Math" panose="02040503050406030204" pitchFamily="18" charset="0"/>
                            </a:rPr>
                          </m:ctrlPr>
                        </m:naryPr>
                        <m:sub>
                          <m:r>
                            <a:rPr lang="en-001" i="1">
                              <a:latin typeface="Cambria Math" panose="02040503050406030204" pitchFamily="18" charset="0"/>
                            </a:rPr>
                            <m:t>𝑘</m:t>
                          </m:r>
                          <m:r>
                            <a:rPr lang="en-001" i="0">
                              <a:latin typeface="Cambria Math" panose="02040503050406030204" pitchFamily="18" charset="0"/>
                            </a:rPr>
                            <m:t>=</m:t>
                          </m:r>
                          <m:r>
                            <a:rPr lang="en-001" i="0">
                              <a:latin typeface="Cambria Math" panose="02040503050406030204" pitchFamily="18" charset="0"/>
                            </a:rPr>
                            <m:t>0</m:t>
                          </m:r>
                        </m:sub>
                        <m:sup>
                          <m:r>
                            <a:rPr lang="en-001" i="0">
                              <a:latin typeface="Cambria Math" panose="02040503050406030204" pitchFamily="18" charset="0"/>
                            </a:rPr>
                            <m:t>∞</m:t>
                          </m:r>
                        </m:sup>
                        <m:e>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𝐵</m:t>
                              </m:r>
                            </m:e>
                            <m:sub>
                              <m:r>
                                <a:rPr lang="en-001" i="1">
                                  <a:latin typeface="Cambria Math" panose="02040503050406030204" pitchFamily="18" charset="0"/>
                                </a:rPr>
                                <m:t>𝑛</m:t>
                              </m:r>
                            </m:sub>
                            <m:sup>
                              <m:r>
                                <a:rPr lang="en-001" i="1">
                                  <a:latin typeface="Cambria Math" panose="02040503050406030204" pitchFamily="18" charset="0"/>
                                </a:rPr>
                                <m:t>𝑘</m:t>
                              </m:r>
                            </m:sup>
                          </m:sSubSup>
                        </m:e>
                      </m:nary>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𝑐</m:t>
                          </m:r>
                        </m:e>
                        <m:sub>
                          <m:r>
                            <a:rPr lang="en-001" i="1">
                              <a:latin typeface="Cambria Math" panose="02040503050406030204" pitchFamily="18" charset="0"/>
                            </a:rPr>
                            <m:t>𝑙</m:t>
                          </m:r>
                        </m:sub>
                      </m:sSub>
                      <m:r>
                        <a:rPr lang="en-001" i="0">
                          <a:latin typeface="Cambria Math" panose="02040503050406030204" pitchFamily="18" charset="0"/>
                        </a:rPr>
                        <m:t> </m:t>
                      </m:r>
                      <m:r>
                        <a:rPr lang="en-001" i="1">
                          <a:latin typeface="Cambria Math" panose="02040503050406030204" pitchFamily="18" charset="0"/>
                        </a:rPr>
                        <m:t>𝑀</m:t>
                      </m:r>
                      <m:d>
                        <m:dPr>
                          <m:sepChr m:val=","/>
                          <m:ctrlPr>
                            <a:rPr lang="en-001" i="1">
                              <a:latin typeface="Cambria Math" panose="02040503050406030204" pitchFamily="18" charset="0"/>
                            </a:rPr>
                          </m:ctrlPr>
                        </m:dPr>
                        <m:e>
                          <m:r>
                            <m:rPr>
                              <m:sty m:val="p"/>
                            </m:rPr>
                            <a:rPr lang="en-001" i="0">
                              <a:latin typeface="Cambria Math" panose="02040503050406030204" pitchFamily="18" charset="0"/>
                            </a:rPr>
                            <m:t>j</m:t>
                          </m:r>
                        </m:e>
                        <m:e>
                          <m:r>
                            <a:rPr lang="en-001" i="0">
                              <a:latin typeface="Cambria Math" panose="02040503050406030204" pitchFamily="18" charset="0"/>
                            </a:rPr>
                            <m:t>=</m:t>
                          </m:r>
                          <m:r>
                            <m:rPr>
                              <m:sty m:val="p"/>
                            </m:rPr>
                            <a:rPr lang="en-001" i="0">
                              <a:latin typeface="Cambria Math" panose="02040503050406030204" pitchFamily="18" charset="0"/>
                            </a:rPr>
                            <m:t>k</m:t>
                          </m:r>
                          <m:r>
                            <a:rPr lang="en-001" i="0">
                              <a:latin typeface="Cambria Math" panose="02040503050406030204" pitchFamily="18" charset="0"/>
                            </a:rPr>
                            <m:t>+</m:t>
                          </m:r>
                          <m:r>
                            <m:rPr>
                              <m:sty m:val="p"/>
                            </m:rPr>
                            <a:rPr lang="en-001" i="0">
                              <a:latin typeface="Cambria Math" panose="02040503050406030204" pitchFamily="18" charset="0"/>
                            </a:rPr>
                            <m:t>l</m:t>
                          </m:r>
                          <m:r>
                            <a:rPr lang="en-001" i="0">
                              <a:latin typeface="Cambria Math" panose="02040503050406030204" pitchFamily="18" charset="0"/>
                            </a:rPr>
                            <m:t>+</m:t>
                          </m:r>
                          <m:r>
                            <a:rPr lang="en-001" i="0">
                              <a:latin typeface="Cambria Math" panose="02040503050406030204" pitchFamily="18" charset="0"/>
                            </a:rPr>
                            <m:t>2</m:t>
                          </m:r>
                          <m:sSup>
                            <m:sSupPr>
                              <m:ctrlPr>
                                <a:rPr lang="en-001" i="1">
                                  <a:solidFill>
                                    <a:srgbClr val="836967"/>
                                  </a:solidFill>
                                  <a:latin typeface="Cambria Math" panose="02040503050406030204" pitchFamily="18" charset="0"/>
                                </a:rPr>
                              </m:ctrlPr>
                            </m:sSupPr>
                            <m:e>
                              <m:r>
                                <a:rPr lang="en-001" i="1">
                                  <a:latin typeface="Cambria Math" panose="02040503050406030204" pitchFamily="18" charset="0"/>
                                </a:rPr>
                                <m:t>𝑄</m:t>
                              </m:r>
                            </m:e>
                            <m:sup>
                              <m:r>
                                <a:rPr lang="en-001" i="0">
                                  <a:latin typeface="Cambria Math" panose="02040503050406030204" pitchFamily="18" charset="0"/>
                                </a:rPr>
                                <m:t>2</m:t>
                              </m:r>
                            </m:sup>
                          </m:sSup>
                        </m:e>
                      </m:d>
                    </m:oMath>
                  </m:oMathPara>
                </a14:m>
                <a:endParaRPr lang="en-001" dirty="0"/>
              </a:p>
            </p:txBody>
          </p:sp>
        </mc:Choice>
        <mc:Fallback xmlns="">
          <p:sp>
            <p:nvSpPr>
              <p:cNvPr id="8" name="TextBox 7">
                <a:extLst>
                  <a:ext uri="{FF2B5EF4-FFF2-40B4-BE49-F238E27FC236}">
                    <a16:creationId xmlns:a16="http://schemas.microsoft.com/office/drawing/2014/main" id="{14AEF5F2-57D2-3FD6-BC08-25874A83BFB9}"/>
                  </a:ext>
                </a:extLst>
              </p:cNvPr>
              <p:cNvSpPr txBox="1">
                <a:spLocks noRot="1" noChangeAspect="1" noMove="1" noResize="1" noEditPoints="1" noAdjustHandles="1" noChangeArrowheads="1" noChangeShapeType="1" noTextEdit="1"/>
              </p:cNvSpPr>
              <p:nvPr/>
            </p:nvSpPr>
            <p:spPr>
              <a:xfrm>
                <a:off x="2299561" y="3102119"/>
                <a:ext cx="4599122" cy="679994"/>
              </a:xfrm>
              <a:prstGeom prst="rect">
                <a:avLst/>
              </a:prstGeom>
              <a:blipFill>
                <a:blip r:embed="rId4"/>
                <a:stretch>
                  <a:fillRect/>
                </a:stretch>
              </a:blipFill>
            </p:spPr>
            <p:txBody>
              <a:bodyPr/>
              <a:lstStyle/>
              <a:p>
                <a:r>
                  <a:rPr lang="en-001">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BBBF40-1F4F-A318-69E6-9EB9F14B3A33}"/>
                  </a:ext>
                </a:extLst>
              </p:cNvPr>
              <p:cNvSpPr txBox="1"/>
              <p:nvPr/>
            </p:nvSpPr>
            <p:spPr>
              <a:xfrm>
                <a:off x="2306358" y="3956756"/>
                <a:ext cx="4599122" cy="6799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001" i="1" smtClean="0">
                              <a:solidFill>
                                <a:srgbClr val="836967"/>
                              </a:solidFill>
                              <a:latin typeface="Cambria Math" panose="02040503050406030204" pitchFamily="18" charset="0"/>
                            </a:rPr>
                          </m:ctrlPr>
                        </m:sSubSupPr>
                        <m:e>
                          <m:r>
                            <a:rPr lang="en-001" i="1">
                              <a:latin typeface="Cambria Math" panose="02040503050406030204" pitchFamily="18" charset="0"/>
                            </a:rPr>
                            <m:t>𝐵</m:t>
                          </m:r>
                        </m:e>
                        <m:sub>
                          <m:r>
                            <a:rPr lang="en-001" i="1">
                              <a:latin typeface="Cambria Math" panose="02040503050406030204" pitchFamily="18" charset="0"/>
                            </a:rPr>
                            <m:t>𝑛</m:t>
                          </m:r>
                        </m:sub>
                        <m:sup>
                          <m:r>
                            <a:rPr lang="en-001" i="1">
                              <a:latin typeface="Cambria Math" panose="02040503050406030204" pitchFamily="18" charset="0"/>
                            </a:rPr>
                            <m:t>𝑘</m:t>
                          </m:r>
                        </m:sup>
                      </m:sSubSup>
                      <m:r>
                        <a:rPr lang="en-001" i="0">
                          <a:latin typeface="Cambria Math" panose="02040503050406030204" pitchFamily="18" charset="0"/>
                        </a:rPr>
                        <m:t>=</m:t>
                      </m:r>
                      <m:nary>
                        <m:naryPr>
                          <m:chr m:val="∑"/>
                          <m:limLoc m:val="undOvr"/>
                          <m:ctrlPr>
                            <a:rPr lang="en-001" i="1">
                              <a:latin typeface="Cambria Math" panose="02040503050406030204" pitchFamily="18" charset="0"/>
                            </a:rPr>
                          </m:ctrlPr>
                        </m:naryPr>
                        <m:sub>
                          <m:r>
                            <a:rPr lang="en-001" i="1">
                              <a:latin typeface="Cambria Math" panose="02040503050406030204" pitchFamily="18" charset="0"/>
                            </a:rPr>
                            <m:t>𝑘</m:t>
                          </m:r>
                          <m:r>
                            <a:rPr lang="en-001" i="0">
                              <a:latin typeface="Cambria Math" panose="02040503050406030204" pitchFamily="18" charset="0"/>
                            </a:rPr>
                            <m:t>=</m:t>
                          </m:r>
                          <m:r>
                            <a:rPr lang="en-001" i="0">
                              <a:latin typeface="Cambria Math" panose="02040503050406030204" pitchFamily="18" charset="0"/>
                            </a:rPr>
                            <m:t>0</m:t>
                          </m:r>
                        </m:sub>
                        <m:sup>
                          <m:r>
                            <a:rPr lang="en-001" i="0">
                              <a:latin typeface="Cambria Math" panose="02040503050406030204" pitchFamily="18" charset="0"/>
                            </a:rPr>
                            <m:t>∞</m:t>
                          </m:r>
                        </m:sup>
                        <m:e>
                          <m:f>
                            <m:fPr>
                              <m:ctrlPr>
                                <a:rPr lang="en-001" i="1">
                                  <a:solidFill>
                                    <a:srgbClr val="836967"/>
                                  </a:solidFill>
                                  <a:latin typeface="Cambria Math" panose="02040503050406030204" pitchFamily="18" charset="0"/>
                                </a:rPr>
                              </m:ctrlPr>
                            </m:fPr>
                            <m:num>
                              <m:sSup>
                                <m:sSupPr>
                                  <m:ctrlPr>
                                    <a:rPr lang="en-001" i="1">
                                      <a:solidFill>
                                        <a:srgbClr val="836967"/>
                                      </a:solidFill>
                                      <a:latin typeface="Cambria Math" panose="02040503050406030204" pitchFamily="18" charset="0"/>
                                    </a:rPr>
                                  </m:ctrlPr>
                                </m:sSupPr>
                                <m:e>
                                  <m:d>
                                    <m:dPr>
                                      <m:ctrlPr>
                                        <a:rPr lang="en-001" i="1">
                                          <a:latin typeface="Cambria Math" panose="02040503050406030204" pitchFamily="18" charset="0"/>
                                        </a:rPr>
                                      </m:ctrlPr>
                                    </m:dPr>
                                    <m:e>
                                      <m:r>
                                        <a:rPr lang="en-001" i="0">
                                          <a:latin typeface="Cambria Math" panose="02040503050406030204" pitchFamily="18" charset="0"/>
                                        </a:rPr>
                                        <m:t>−</m:t>
                                      </m:r>
                                      <m:r>
                                        <a:rPr lang="en-001" i="0">
                                          <a:latin typeface="Cambria Math" panose="02040503050406030204" pitchFamily="18" charset="0"/>
                                        </a:rPr>
                                        <m:t>1</m:t>
                                      </m:r>
                                    </m:e>
                                  </m:d>
                                </m:e>
                                <m:sup>
                                  <m:r>
                                    <a:rPr lang="en-001" i="1">
                                      <a:latin typeface="Cambria Math" panose="02040503050406030204" pitchFamily="18" charset="0"/>
                                    </a:rPr>
                                    <m:t>𝑘</m:t>
                                  </m:r>
                                </m:sup>
                              </m:sSup>
                              <m:r>
                                <a:rPr lang="en-001" i="1">
                                  <a:latin typeface="Cambria Math" panose="02040503050406030204" pitchFamily="18" charset="0"/>
                                </a:rPr>
                                <m:t>𝑛</m:t>
                              </m:r>
                              <m:r>
                                <a:rPr lang="en-001" i="0">
                                  <a:latin typeface="Cambria Math" panose="02040503050406030204" pitchFamily="18" charset="0"/>
                                </a:rPr>
                                <m:t>!</m:t>
                              </m:r>
                            </m:num>
                            <m:den>
                              <m:sSup>
                                <m:sSupPr>
                                  <m:ctrlPr>
                                    <a:rPr lang="en-001" i="1">
                                      <a:solidFill>
                                        <a:srgbClr val="836967"/>
                                      </a:solidFill>
                                      <a:latin typeface="Cambria Math" panose="02040503050406030204" pitchFamily="18" charset="0"/>
                                    </a:rPr>
                                  </m:ctrlPr>
                                </m:sSupPr>
                                <m:e>
                                  <m:d>
                                    <m:dPr>
                                      <m:ctrlPr>
                                        <a:rPr lang="en-001" i="1">
                                          <a:solidFill>
                                            <a:srgbClr val="836967"/>
                                          </a:solidFill>
                                          <a:latin typeface="Cambria Math" panose="02040503050406030204" pitchFamily="18" charset="0"/>
                                        </a:rPr>
                                      </m:ctrlPr>
                                    </m:dPr>
                                    <m:e>
                                      <m:r>
                                        <a:rPr lang="en-001" i="1">
                                          <a:latin typeface="Cambria Math" panose="02040503050406030204" pitchFamily="18" charset="0"/>
                                        </a:rPr>
                                        <m:t>𝑘</m:t>
                                      </m:r>
                                      <m:r>
                                        <a:rPr lang="en-001" i="0">
                                          <a:latin typeface="Cambria Math" panose="02040503050406030204" pitchFamily="18" charset="0"/>
                                        </a:rPr>
                                        <m:t>!</m:t>
                                      </m:r>
                                    </m:e>
                                  </m:d>
                                </m:e>
                                <m:sup>
                                  <m:r>
                                    <a:rPr lang="en-001" i="0">
                                      <a:latin typeface="Cambria Math" panose="02040503050406030204" pitchFamily="18" charset="0"/>
                                    </a:rPr>
                                    <m:t>2</m:t>
                                  </m:r>
                                </m:sup>
                              </m:sSup>
                              <m:d>
                                <m:dPr>
                                  <m:ctrlPr>
                                    <a:rPr lang="en-001" i="1">
                                      <a:solidFill>
                                        <a:srgbClr val="836967"/>
                                      </a:solidFill>
                                      <a:latin typeface="Cambria Math" panose="02040503050406030204" pitchFamily="18" charset="0"/>
                                    </a:rPr>
                                  </m:ctrlPr>
                                </m:dPr>
                                <m:e>
                                  <m:r>
                                    <a:rPr lang="en-001" i="1">
                                      <a:latin typeface="Cambria Math" panose="02040503050406030204" pitchFamily="18" charset="0"/>
                                    </a:rPr>
                                    <m:t>𝑛</m:t>
                                  </m:r>
                                  <m:r>
                                    <a:rPr lang="en-001" i="0">
                                      <a:latin typeface="Cambria Math" panose="02040503050406030204" pitchFamily="18" charset="0"/>
                                    </a:rPr>
                                    <m:t>−</m:t>
                                  </m:r>
                                  <m:r>
                                    <a:rPr lang="en-001" i="1">
                                      <a:latin typeface="Cambria Math" panose="02040503050406030204" pitchFamily="18" charset="0"/>
                                    </a:rPr>
                                    <m:t>𝑘</m:t>
                                  </m:r>
                                </m:e>
                              </m:d>
                              <m:r>
                                <a:rPr lang="en-001" i="0">
                                  <a:latin typeface="Cambria Math" panose="02040503050406030204" pitchFamily="18" charset="0"/>
                                </a:rPr>
                                <m:t>!</m:t>
                              </m:r>
                            </m:den>
                          </m:f>
                        </m:e>
                      </m:nary>
                    </m:oMath>
                  </m:oMathPara>
                </a14:m>
                <a:endParaRPr lang="en-001" dirty="0"/>
              </a:p>
            </p:txBody>
          </p:sp>
        </mc:Choice>
        <mc:Fallback xmlns="">
          <p:sp>
            <p:nvSpPr>
              <p:cNvPr id="10" name="TextBox 9">
                <a:extLst>
                  <a:ext uri="{FF2B5EF4-FFF2-40B4-BE49-F238E27FC236}">
                    <a16:creationId xmlns:a16="http://schemas.microsoft.com/office/drawing/2014/main" id="{F5BBBF40-1F4F-A318-69E6-9EB9F14B3A33}"/>
                  </a:ext>
                </a:extLst>
              </p:cNvPr>
              <p:cNvSpPr txBox="1">
                <a:spLocks noRot="1" noChangeAspect="1" noMove="1" noResize="1" noEditPoints="1" noAdjustHandles="1" noChangeArrowheads="1" noChangeShapeType="1" noTextEdit="1"/>
              </p:cNvSpPr>
              <p:nvPr/>
            </p:nvSpPr>
            <p:spPr>
              <a:xfrm>
                <a:off x="2306358" y="3956756"/>
                <a:ext cx="4599122" cy="679994"/>
              </a:xfrm>
              <a:prstGeom prst="rect">
                <a:avLst/>
              </a:prstGeom>
              <a:blipFill>
                <a:blip r:embed="rId5"/>
                <a:stretch>
                  <a:fillRect/>
                </a:stretch>
              </a:blipFill>
            </p:spPr>
            <p:txBody>
              <a:bodyPr/>
              <a:lstStyle/>
              <a:p>
                <a:r>
                  <a:rPr lang="en-001">
                    <a:noFill/>
                  </a:rPr>
                  <a:t> </a:t>
                </a:r>
              </a:p>
            </p:txBody>
          </p:sp>
        </mc:Fallback>
      </mc:AlternateContent>
    </p:spTree>
    <p:extLst>
      <p:ext uri="{BB962C8B-B14F-4D97-AF65-F5344CB8AC3E}">
        <p14:creationId xmlns:p14="http://schemas.microsoft.com/office/powerpoint/2010/main" val="1692218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270F1-5262-A688-FC17-AA2499CCAB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dirty="0"/>
          </a:p>
        </p:txBody>
      </p:sp>
      <p:sp>
        <p:nvSpPr>
          <p:cNvPr id="4" name="TextBox 3">
            <a:extLst>
              <a:ext uri="{FF2B5EF4-FFF2-40B4-BE49-F238E27FC236}">
                <a16:creationId xmlns:a16="http://schemas.microsoft.com/office/drawing/2014/main" id="{9FE45AF3-D245-421B-0792-A2FEF9A1F22C}"/>
              </a:ext>
            </a:extLst>
          </p:cNvPr>
          <p:cNvSpPr txBox="1"/>
          <p:nvPr/>
        </p:nvSpPr>
        <p:spPr>
          <a:xfrm>
            <a:off x="1115616" y="195486"/>
            <a:ext cx="7335426" cy="523220"/>
          </a:xfrm>
          <a:prstGeom prst="rect">
            <a:avLst/>
          </a:prstGeom>
          <a:noFill/>
        </p:spPr>
        <p:txBody>
          <a:bodyPr wrap="square">
            <a:spAutoFit/>
          </a:bodyPr>
          <a:lstStyle/>
          <a:p>
            <a:r>
              <a:rPr lang="ar-SA"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نتایج برازش توابع توزیع برای تابع ساختار قطبیده</a:t>
            </a:r>
            <a:endParaRPr lang="en-001" sz="2800" b="1" dirty="0">
              <a:solidFill>
                <a:srgbClr val="00206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E1FF9DF-CC16-6DE2-F36B-3EDDE4BBF52C}"/>
                  </a:ext>
                </a:extLst>
              </p:cNvPr>
              <p:cNvSpPr txBox="1"/>
              <p:nvPr/>
            </p:nvSpPr>
            <p:spPr>
              <a:xfrm>
                <a:off x="107504" y="915566"/>
                <a:ext cx="8769971" cy="1129476"/>
              </a:xfrm>
              <a:prstGeom prst="rect">
                <a:avLst/>
              </a:prstGeom>
              <a:noFill/>
            </p:spPr>
            <p:txBody>
              <a:bodyPr wrap="square">
                <a:spAutoFit/>
              </a:bodyPr>
              <a:lstStyle/>
              <a:p>
                <a:pPr algn="just" rtl="1">
                  <a:lnSpc>
                    <a:spcPct val="107000"/>
                  </a:lnSpc>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ما در این آنالیز از فرم پارامتری شده در مقیاس اولیه </a:t>
                </a:r>
                <a14:m>
                  <m:oMath xmlns:m="http://schemas.openxmlformats.org/officeDocument/2006/math">
                    <m:sSubSup>
                      <m:sSubSupPr>
                        <m:ctrlPr>
                          <a:rPr lang="en-001" sz="1800" i="1">
                            <a:effectLst/>
                            <a:latin typeface="Cambria Math" panose="02040503050406030204" pitchFamily="18" charset="0"/>
                            <a:ea typeface="Times New Roman" panose="02020603050405020304" pitchFamily="18" charset="0"/>
                            <a:cs typeface="B Zar" panose="00000400000000000000" pitchFamily="2" charset="-78"/>
                          </a:rPr>
                        </m:ctrlPr>
                      </m:sSubSupPr>
                      <m:e>
                        <m:r>
                          <a:rPr lang="en-US" sz="1800" i="1">
                            <a:effectLst/>
                            <a:latin typeface="Cambria Math" panose="02040503050406030204" pitchFamily="18" charset="0"/>
                            <a:ea typeface="Times New Roman" panose="02020603050405020304" pitchFamily="18" charset="0"/>
                            <a:cs typeface="B Zar" panose="00000400000000000000" pitchFamily="2" charset="-78"/>
                          </a:rPr>
                          <m:t>𝑄</m:t>
                        </m:r>
                      </m:e>
                      <m:sub>
                        <m:r>
                          <a:rPr lang="en-US" sz="1800" i="1">
                            <a:effectLst/>
                            <a:latin typeface="Cambria Math" panose="02040503050406030204" pitchFamily="18" charset="0"/>
                            <a:ea typeface="Times New Roman" panose="02020603050405020304" pitchFamily="18" charset="0"/>
                            <a:cs typeface="B Zar" panose="00000400000000000000" pitchFamily="2" charset="-78"/>
                          </a:rPr>
                          <m:t>0</m:t>
                        </m:r>
                      </m:sub>
                      <m:sup>
                        <m:r>
                          <a:rPr lang="en-US" sz="1800" i="1">
                            <a:effectLst/>
                            <a:latin typeface="Cambria Math" panose="02040503050406030204" pitchFamily="18" charset="0"/>
                            <a:ea typeface="Times New Roman" panose="02020603050405020304" pitchFamily="18" charset="0"/>
                            <a:cs typeface="B Zar" panose="00000400000000000000" pitchFamily="2" charset="-78"/>
                          </a:rPr>
                          <m:t>2</m:t>
                        </m:r>
                      </m:sup>
                    </m:sSubSup>
                    <m:r>
                      <a:rPr lang="en-US" sz="1800" i="1">
                        <a:effectLst/>
                        <a:latin typeface="Cambria Math" panose="02040503050406030204" pitchFamily="18" charset="0"/>
                        <a:ea typeface="Times New Roman" panose="02020603050405020304" pitchFamily="18" charset="0"/>
                        <a:cs typeface="B Zar" panose="00000400000000000000" pitchFamily="2" charset="-78"/>
                      </a:rPr>
                      <m:t>=</m:t>
                    </m:r>
                    <m:r>
                      <a:rPr lang="en-US" sz="1800" i="1">
                        <a:effectLst/>
                        <a:latin typeface="Cambria Math" panose="02040503050406030204" pitchFamily="18" charset="0"/>
                        <a:ea typeface="Times New Roman" panose="02020603050405020304" pitchFamily="18" charset="0"/>
                        <a:cs typeface="B Zar" panose="00000400000000000000" pitchFamily="2" charset="-78"/>
                      </a:rPr>
                      <m:t>4</m:t>
                    </m:r>
                    <m:r>
                      <a:rPr lang="en-US" sz="1800" i="1">
                        <a:effectLst/>
                        <a:latin typeface="Cambria Math" panose="02040503050406030204" pitchFamily="18" charset="0"/>
                        <a:ea typeface="Times New Roman" panose="02020603050405020304" pitchFamily="18" charset="0"/>
                        <a:cs typeface="B Zar" panose="00000400000000000000" pitchFamily="2" charset="-78"/>
                      </a:rPr>
                      <m:t>𝐺𝑒</m:t>
                    </m:r>
                    <m:sSup>
                      <m:sSupPr>
                        <m:ctrlPr>
                          <a:rPr lang="en-001" sz="1800" b="1" i="1">
                            <a:effectLst/>
                            <a:latin typeface="Cambria Math" panose="02040503050406030204" pitchFamily="18" charset="0"/>
                            <a:ea typeface="Times New Roman" panose="02020603050405020304" pitchFamily="18" charset="0"/>
                            <a:cs typeface="B Zar" panose="00000400000000000000" pitchFamily="2" charset="-78"/>
                          </a:rPr>
                        </m:ctrlPr>
                      </m:sSupPr>
                      <m:e>
                        <m:r>
                          <a:rPr lang="en-001" sz="1800" b="1" i="1">
                            <a:effectLst/>
                            <a:latin typeface="Cambria Math" panose="02040503050406030204" pitchFamily="18" charset="0"/>
                            <a:ea typeface="Times New Roman" panose="02020603050405020304" pitchFamily="18" charset="0"/>
                            <a:cs typeface="B Zar" panose="00000400000000000000" pitchFamily="2" charset="-78"/>
                          </a:rPr>
                          <m:t>𝑽</m:t>
                        </m:r>
                      </m:e>
                      <m:sup>
                        <m:r>
                          <a:rPr lang="en-001" sz="1800" b="1" i="1">
                            <a:effectLst/>
                            <a:latin typeface="Cambria Math" panose="02040503050406030204" pitchFamily="18" charset="0"/>
                            <a:ea typeface="Times New Roman" panose="02020603050405020304" pitchFamily="18" charset="0"/>
                            <a:cs typeface="B Zar" panose="00000400000000000000" pitchFamily="2" charset="-78"/>
                          </a:rPr>
                          <m:t>𝟐</m:t>
                        </m:r>
                      </m:sup>
                    </m:sSup>
                  </m:oMath>
                </a14:m>
                <a:r>
                  <a:rPr lang="ar-SA" sz="1800" dirty="0">
                    <a:effectLst/>
                    <a:latin typeface="Times New Roman" panose="02020603050405020304" pitchFamily="18" charset="0"/>
                    <a:ea typeface="Times New Roman" panose="02020603050405020304" pitchFamily="18" charset="0"/>
                    <a:cs typeface="B Zar" panose="00000400000000000000" pitchFamily="2" charset="-78"/>
                  </a:rPr>
                  <a:t> برای </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توابع توزیع </a:t>
                </a:r>
                <a:r>
                  <a:rPr lang="fa-IR" sz="1800" dirty="0" err="1">
                    <a:effectLst/>
                    <a:latin typeface="Times New Roman" panose="02020603050405020304" pitchFamily="18" charset="0"/>
                    <a:ea typeface="Times New Roman" panose="02020603050405020304" pitchFamily="18" charset="0"/>
                    <a:cs typeface="B Zar" panose="00000400000000000000" pitchFamily="2" charset="-78"/>
                  </a:rPr>
                  <a:t>پارتون</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 </a:t>
                </a:r>
                <a:r>
                  <a:rPr lang="fa-IR" sz="1800" dirty="0" err="1">
                    <a:effectLst/>
                    <a:latin typeface="Times New Roman" panose="02020603050405020304" pitchFamily="18" charset="0"/>
                    <a:ea typeface="Times New Roman" panose="02020603050405020304" pitchFamily="18" charset="0"/>
                    <a:cs typeface="B Zar" panose="00000400000000000000" pitchFamily="2" charset="-78"/>
                  </a:rPr>
                  <a:t>پلاریزه</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در فضای </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x</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 استفاده نمودیم. </a:t>
                </a:r>
                <a:endParaRPr lang="en-US" sz="1800"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07000"/>
                  </a:lnSpc>
                  <a:spcAft>
                    <a:spcPts val="80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cs typeface="B Zar" panose="00000400000000000000" pitchFamily="2" charset="-78"/>
                        </a:rPr>
                        <m:t> </m:t>
                      </m:r>
                    </m:oMath>
                  </m:oMathPara>
                </a14:m>
                <a:endParaRPr lang="en-001" dirty="0"/>
              </a:p>
            </p:txBody>
          </p:sp>
        </mc:Choice>
        <mc:Fallback xmlns="">
          <p:sp>
            <p:nvSpPr>
              <p:cNvPr id="6" name="TextBox 5">
                <a:extLst>
                  <a:ext uri="{FF2B5EF4-FFF2-40B4-BE49-F238E27FC236}">
                    <a16:creationId xmlns:a16="http://schemas.microsoft.com/office/drawing/2014/main" id="{DE1FF9DF-CC16-6DE2-F36B-3EDDE4BBF52C}"/>
                  </a:ext>
                </a:extLst>
              </p:cNvPr>
              <p:cNvSpPr txBox="1">
                <a:spLocks noRot="1" noChangeAspect="1" noMove="1" noResize="1" noEditPoints="1" noAdjustHandles="1" noChangeArrowheads="1" noChangeShapeType="1" noTextEdit="1"/>
              </p:cNvSpPr>
              <p:nvPr/>
            </p:nvSpPr>
            <p:spPr>
              <a:xfrm>
                <a:off x="107504" y="915566"/>
                <a:ext cx="8769971" cy="1129476"/>
              </a:xfrm>
              <a:prstGeom prst="rect">
                <a:avLst/>
              </a:prstGeom>
              <a:blipFill>
                <a:blip r:embed="rId2"/>
                <a:stretch>
                  <a:fillRect l="-1113" t="-3784" r="-626"/>
                </a:stretch>
              </a:blipFill>
            </p:spPr>
            <p:txBody>
              <a:bodyPr/>
              <a:lstStyle/>
              <a:p>
                <a:r>
                  <a:rPr lang="en-001">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72C4651-88FA-838B-5B7B-F5E67E0B451D}"/>
                  </a:ext>
                </a:extLst>
              </p:cNvPr>
              <p:cNvSpPr txBox="1"/>
              <p:nvPr/>
            </p:nvSpPr>
            <p:spPr>
              <a:xfrm>
                <a:off x="2051655" y="1851670"/>
                <a:ext cx="7119402" cy="1601977"/>
              </a:xfrm>
              <a:prstGeom prst="rect">
                <a:avLst/>
              </a:prstGeom>
              <a:noFill/>
            </p:spPr>
            <p:txBody>
              <a:bodyPr wrap="square">
                <a:spAutoFit/>
              </a:bodyPr>
              <a:lstStyle/>
              <a:p>
                <a:pPr marL="0" marR="0" lvl="0" indent="0" algn="ctr" defTabSz="914400" rtl="1" eaLnBrk="1" fontAlgn="auto" latinLnBrk="0" hangingPunct="1">
                  <a:lnSpc>
                    <a:spcPct val="107000"/>
                  </a:lnSpc>
                  <a:spcBef>
                    <a:spcPts val="0"/>
                  </a:spcBef>
                  <a:spcAft>
                    <a:spcPts val="8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                    </m:t>
                      </m:r>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𝛿</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𝑢</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𝑁</m:t>
                          </m:r>
                        </m:e>
                        <m:sub>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𝑢</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sub>
                      </m:sSub>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𝜂</m:t>
                          </m:r>
                        </m:e>
                        <m:sub>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𝑢</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sub>
                      </m:sSub>
                      <m:sSup>
                        <m:sSup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p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e>
                        <m:sup>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𝑎</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𝑢</m:t>
                                  </m:r>
                                </m:sub>
                              </m:sSub>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sup>
                      </m:sSup>
                      <m:sSup>
                        <m:sSup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pPr>
                        <m:e>
                          <m:d>
                            <m:d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d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1</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e>
                          </m:d>
                        </m:e>
                        <m:sup>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𝑏</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𝑢</m:t>
                                  </m:r>
                                </m:sub>
                              </m:sSub>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sup>
                      </m:sSup>
                      <m:d>
                        <m:d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d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1</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𝑐</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𝑢</m:t>
                                  </m:r>
                                </m:sub>
                              </m:sSub>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e>
                      </m:d>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                                                                              </m:t>
                      </m:r>
                    </m:oMath>
                  </m:oMathPara>
                </a14:m>
                <a:endParaRPr kumimoji="0" lang="en-US" sz="1400" b="0" i="1" u="none" strike="noStrike" kern="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endParaRPr>
              </a:p>
              <a:p>
                <a:pPr marL="0" marR="0" lvl="0" indent="0" algn="ctr" defTabSz="914400" rtl="0" eaLnBrk="1" fontAlgn="auto" latinLnBrk="0" hangingPunct="1">
                  <a:lnSpc>
                    <a:spcPct val="115000"/>
                  </a:lnSpc>
                  <a:spcBef>
                    <a:spcPts val="0"/>
                  </a:spcBef>
                  <a:spcAft>
                    <a:spcPts val="800"/>
                  </a:spcAft>
                  <a:buClr>
                    <a:srgbClr val="000000"/>
                  </a:buClr>
                  <a:buSzTx/>
                  <a:buFont typeface="Arial"/>
                  <a:buNone/>
                  <a:tabLst/>
                  <a:defRPr/>
                </a:pPr>
                <a14:m>
                  <m:oMathPara xmlns:m="http://schemas.openxmlformats.org/officeDocument/2006/math">
                    <m:oMathParaPr>
                      <m:jc m:val="center"/>
                    </m:oMathParaPr>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                          </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𝛿</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𝑑</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𝑁</m:t>
                          </m:r>
                        </m:e>
                        <m:sub>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𝑑</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sub>
                      </m:sSub>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𝜂</m:t>
                          </m:r>
                        </m:e>
                        <m:sub>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𝑢</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sub>
                      </m:sSub>
                      <m:sSup>
                        <m:sSup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p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e>
                        <m:sup>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𝑎</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𝑑</m:t>
                                  </m:r>
                                </m:sub>
                              </m:sSub>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sup>
                      </m:sSup>
                      <m:sSup>
                        <m:sSup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pPr>
                        <m:e>
                          <m:d>
                            <m:d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d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1</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e>
                          </m:d>
                        </m:e>
                        <m:sup>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𝑏</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𝑑</m:t>
                                  </m:r>
                                </m:sub>
                              </m:sSub>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sup>
                      </m:sSup>
                      <m:d>
                        <m:d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d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1</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𝑐</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𝑑</m:t>
                                  </m:r>
                                </m:sub>
                              </m:sSub>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𝑣</m:t>
                              </m:r>
                            </m:sub>
                          </m:sSub>
                        </m:e>
                      </m:d>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                                                                         </m:t>
                      </m:r>
                    </m:oMath>
                  </m:oMathPara>
                </a14:m>
                <a:endParaRPr kumimoji="0" lang="en-US" sz="1400" b="0" i="1" u="none" strike="noStrike" kern="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endParaRPr>
              </a:p>
              <a:p>
                <a:pPr marL="0" marR="0" lvl="0" indent="0" algn="ctr" defTabSz="914400" rtl="0" eaLnBrk="1" fontAlgn="auto" latinLnBrk="0" hangingPunct="1">
                  <a:lnSpc>
                    <a:spcPct val="115000"/>
                  </a:lnSpc>
                  <a:spcBef>
                    <a:spcPts val="0"/>
                  </a:spcBef>
                  <a:spcAft>
                    <a:spcPts val="8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     </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𝛿</m:t>
                      </m:r>
                      <m:acc>
                        <m:accPr>
                          <m:chr m:val="̅"/>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acc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𝑞</m:t>
                          </m:r>
                        </m:e>
                      </m:acc>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𝑁</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𝑠</m:t>
                          </m:r>
                        </m:sub>
                      </m:sSub>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𝜂</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𝑠</m:t>
                          </m:r>
                        </m:sub>
                      </m:sSub>
                      <m:sSup>
                        <m:sSup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p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e>
                        <m:sup>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𝑎</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𝑠</m:t>
                              </m:r>
                            </m:sub>
                          </m:sSub>
                        </m:sup>
                      </m:sSup>
                      <m:sSup>
                        <m:sSup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pPr>
                        <m:e>
                          <m:d>
                            <m:d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d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1</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e>
                          </m:d>
                        </m:e>
                        <m:sup>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𝑏</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𝑠</m:t>
                              </m:r>
                            </m:sub>
                          </m:sSub>
                        </m:sup>
                      </m:sSup>
                      <m:d>
                        <m:d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d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1</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𝑐</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𝑠</m:t>
                              </m:r>
                            </m:sub>
                          </m:sSub>
                        </m:e>
                      </m:d>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                                                               </m:t>
                      </m:r>
                    </m:oMath>
                  </m:oMathPara>
                </a14:m>
                <a:endParaRPr kumimoji="0" lang="en-US" sz="1400" b="0" i="1" u="none" strike="noStrike" kern="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endParaRPr>
              </a:p>
              <a:p>
                <a:pPr marL="0" marR="0" lvl="0" indent="0" algn="ctr" defTabSz="914400" rtl="0" eaLnBrk="1" fontAlgn="auto" latinLnBrk="0" hangingPunct="1">
                  <a:lnSpc>
                    <a:spcPct val="115000"/>
                  </a:lnSpc>
                  <a:spcBef>
                    <a:spcPts val="0"/>
                  </a:spcBef>
                  <a:spcAft>
                    <a:spcPts val="8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                             </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𝛿</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𝑔</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𝑁</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𝑔</m:t>
                          </m:r>
                        </m:sub>
                      </m:sSub>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𝜂</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𝑔</m:t>
                          </m:r>
                        </m:sub>
                      </m:sSub>
                      <m:sSup>
                        <m:sSup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p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e>
                        <m:sup>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𝑎</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𝑔</m:t>
                              </m:r>
                            </m:sub>
                          </m:sSub>
                        </m:sup>
                      </m:sSup>
                      <m:sSup>
                        <m:sSup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pPr>
                        <m:e>
                          <m:d>
                            <m:d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d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1</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𝑥</m:t>
                              </m:r>
                            </m:e>
                          </m:d>
                        </m:e>
                        <m:sup>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𝑏</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𝑔</m:t>
                              </m:r>
                            </m:sub>
                          </m:sSub>
                        </m:sup>
                      </m:sSup>
                      <m:d>
                        <m:d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d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1</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m:t>
                          </m:r>
                          <m:sSub>
                            <m:sSubPr>
                              <m:ctrlPr>
                                <a:rPr kumimoji="0" lang="en-001"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𝑐</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B Zar" panose="00000400000000000000" pitchFamily="2" charset="-78"/>
                                  <a:sym typeface="Arial"/>
                                </a:rPr>
                                <m:t>𝑔</m:t>
                              </m:r>
                            </m:sub>
                          </m:sSub>
                        </m:e>
                      </m:d>
                    </m:oMath>
                  </m:oMathPara>
                </a14:m>
                <a:endParaRPr lang="en-001" dirty="0"/>
              </a:p>
            </p:txBody>
          </p:sp>
        </mc:Choice>
        <mc:Fallback>
          <p:sp>
            <p:nvSpPr>
              <p:cNvPr id="8" name="TextBox 7">
                <a:extLst>
                  <a:ext uri="{FF2B5EF4-FFF2-40B4-BE49-F238E27FC236}">
                    <a16:creationId xmlns:a16="http://schemas.microsoft.com/office/drawing/2014/main" id="{B72C4651-88FA-838B-5B7B-F5E67E0B451D}"/>
                  </a:ext>
                </a:extLst>
              </p:cNvPr>
              <p:cNvSpPr txBox="1">
                <a:spLocks noRot="1" noChangeAspect="1" noMove="1" noResize="1" noEditPoints="1" noAdjustHandles="1" noChangeArrowheads="1" noChangeShapeType="1" noTextEdit="1"/>
              </p:cNvSpPr>
              <p:nvPr/>
            </p:nvSpPr>
            <p:spPr>
              <a:xfrm>
                <a:off x="2051655" y="1851670"/>
                <a:ext cx="7119402" cy="1601977"/>
              </a:xfrm>
              <a:prstGeom prst="rect">
                <a:avLst/>
              </a:prstGeom>
              <a:blipFill>
                <a:blip r:embed="rId3"/>
                <a:stretch>
                  <a:fillRect/>
                </a:stretch>
              </a:blipFill>
            </p:spPr>
            <p:txBody>
              <a:bodyPr/>
              <a:lstStyle/>
              <a:p>
                <a:r>
                  <a:rPr lang="en-001">
                    <a:noFill/>
                  </a:rPr>
                  <a:t> </a:t>
                </a:r>
              </a:p>
            </p:txBody>
          </p:sp>
        </mc:Fallback>
      </mc:AlternateContent>
    </p:spTree>
    <p:extLst>
      <p:ext uri="{BB962C8B-B14F-4D97-AF65-F5344CB8AC3E}">
        <p14:creationId xmlns:p14="http://schemas.microsoft.com/office/powerpoint/2010/main" val="76201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F8CDA-B4A5-9888-C8F4-70CDDE1378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dirty="0"/>
          </a:p>
        </p:txBody>
      </p:sp>
      <p:pic>
        <p:nvPicPr>
          <p:cNvPr id="4" name="Picture 3">
            <a:extLst>
              <a:ext uri="{FF2B5EF4-FFF2-40B4-BE49-F238E27FC236}">
                <a16:creationId xmlns:a16="http://schemas.microsoft.com/office/drawing/2014/main" id="{36143C26-17DB-68C8-B2C7-51E0C83F72DC}"/>
              </a:ext>
            </a:extLst>
          </p:cNvPr>
          <p:cNvPicPr>
            <a:picLocks noChangeAspect="1"/>
          </p:cNvPicPr>
          <p:nvPr/>
        </p:nvPicPr>
        <p:blipFill>
          <a:blip r:embed="rId2"/>
          <a:stretch>
            <a:fillRect/>
          </a:stretch>
        </p:blipFill>
        <p:spPr>
          <a:xfrm>
            <a:off x="611560" y="71438"/>
            <a:ext cx="3999004" cy="5143500"/>
          </a:xfrm>
          <a:prstGeom prst="rect">
            <a:avLst/>
          </a:prstGeom>
        </p:spPr>
      </p:pic>
      <p:sp>
        <p:nvSpPr>
          <p:cNvPr id="6" name="TextBox 5">
            <a:extLst>
              <a:ext uri="{FF2B5EF4-FFF2-40B4-BE49-F238E27FC236}">
                <a16:creationId xmlns:a16="http://schemas.microsoft.com/office/drawing/2014/main" id="{C7F717D5-2BB3-C5EB-BDF8-58C7373D2894}"/>
              </a:ext>
            </a:extLst>
          </p:cNvPr>
          <p:cNvSpPr txBox="1"/>
          <p:nvPr/>
        </p:nvSpPr>
        <p:spPr>
          <a:xfrm>
            <a:off x="5076056" y="1995686"/>
            <a:ext cx="4599122" cy="400110"/>
          </a:xfrm>
          <a:prstGeom prst="rect">
            <a:avLst/>
          </a:prstGeom>
          <a:noFill/>
        </p:spPr>
        <p:txBody>
          <a:bodyPr wrap="square">
            <a:spAutoFit/>
          </a:bodyPr>
          <a:lstStyle/>
          <a:p>
            <a:r>
              <a:rPr lang="fa-IR" sz="2000" b="1" dirty="0">
                <a:effectLst/>
                <a:latin typeface="Times New Roman" panose="02020603050405020304" pitchFamily="18" charset="0"/>
                <a:ea typeface="Calibri" panose="020F0502020204030204" pitchFamily="34" charset="0"/>
                <a:cs typeface="B Zar" panose="00000400000000000000" pitchFamily="2" charset="-78"/>
              </a:rPr>
              <a:t>داده های تجربی از گر وه های مختلف</a:t>
            </a:r>
            <a:endParaRPr lang="en-001" sz="2000" b="1" dirty="0"/>
          </a:p>
        </p:txBody>
      </p:sp>
    </p:spTree>
    <p:extLst>
      <p:ext uri="{BB962C8B-B14F-4D97-AF65-F5344CB8AC3E}">
        <p14:creationId xmlns:p14="http://schemas.microsoft.com/office/powerpoint/2010/main" val="191700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DE3E83-C455-2717-A5ED-A6C0F432D3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dirty="0"/>
          </a:p>
        </p:txBody>
      </p:sp>
      <p:sp>
        <p:nvSpPr>
          <p:cNvPr id="4" name="TextBox 3">
            <a:extLst>
              <a:ext uri="{FF2B5EF4-FFF2-40B4-BE49-F238E27FC236}">
                <a16:creationId xmlns:a16="http://schemas.microsoft.com/office/drawing/2014/main" id="{AC32FD68-8A49-A2B6-6B3E-22958EABD762}"/>
              </a:ext>
            </a:extLst>
          </p:cNvPr>
          <p:cNvSpPr txBox="1"/>
          <p:nvPr/>
        </p:nvSpPr>
        <p:spPr>
          <a:xfrm>
            <a:off x="1763688" y="195486"/>
            <a:ext cx="4599122" cy="369332"/>
          </a:xfrm>
          <a:prstGeom prst="rect">
            <a:avLst/>
          </a:prstGeom>
          <a:noFill/>
        </p:spPr>
        <p:txBody>
          <a:bodyPr wrap="square">
            <a:spAutoFit/>
          </a:bodyPr>
          <a:lstStyle/>
          <a:p>
            <a:pPr algn="r" rtl="1"/>
            <a:r>
              <a:rPr lang="ar-DZ" sz="1800" b="1" dirty="0">
                <a:cs typeface="B Zar" panose="00000400000000000000" pitchFamily="2" charset="-78"/>
              </a:rPr>
              <a:t>استخراج </a:t>
            </a:r>
            <a:r>
              <a:rPr lang="en-US" sz="1800" b="1" dirty="0">
                <a:cs typeface="B Zar" panose="00000400000000000000" pitchFamily="2" charset="-78"/>
              </a:rPr>
              <a:t>PDFs </a:t>
            </a:r>
            <a:r>
              <a:rPr lang="ar-DZ" sz="1800" b="1" dirty="0">
                <a:cs typeface="B Zar" panose="00000400000000000000" pitchFamily="2" charset="-78"/>
              </a:rPr>
              <a:t>قطبیده با چارچوب </a:t>
            </a:r>
            <a:r>
              <a:rPr lang="en-US" sz="1800" b="1" dirty="0">
                <a:cs typeface="B Zar" panose="00000400000000000000" pitchFamily="2" charset="-78"/>
              </a:rPr>
              <a:t>ANN–GA</a:t>
            </a:r>
            <a:endParaRPr lang="en-001" sz="1800" b="1" dirty="0">
              <a:cs typeface="B Zar" panose="00000400000000000000" pitchFamily="2" charset="-78"/>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CA85306-43C9-3BD4-A1F8-459018DD4E24}"/>
                  </a:ext>
                </a:extLst>
              </p:cNvPr>
              <p:cNvSpPr txBox="1"/>
              <p:nvPr/>
            </p:nvSpPr>
            <p:spPr>
              <a:xfrm>
                <a:off x="245905" y="746707"/>
                <a:ext cx="8631570" cy="3792961"/>
              </a:xfrm>
              <a:prstGeom prst="rect">
                <a:avLst/>
              </a:prstGeom>
              <a:noFill/>
            </p:spPr>
            <p:txBody>
              <a:bodyPr wrap="square">
                <a:spAutoFit/>
              </a:bodyPr>
              <a:lstStyle/>
              <a:p>
                <a:pPr algn="just" rtl="1">
                  <a:lnSpc>
                    <a:spcPct val="150000"/>
                  </a:lnSpc>
                </a:pPr>
                <a:r>
                  <a:rPr lang="fa-IR" sz="1600" dirty="0">
                    <a:cs typeface="B Zar" panose="00000400000000000000" pitchFamily="2" charset="-78"/>
                  </a:rPr>
                  <a:t>بر</a:t>
                </a:r>
                <a:r>
                  <a:rPr lang="ar-DZ" sz="1600" dirty="0">
                    <a:cs typeface="B Zar" panose="00000400000000000000" pitchFamily="2" charset="-78"/>
                  </a:rPr>
                  <a:t>ای استخراج توابع توزیع پارتونی قطبیده</a:t>
                </a:r>
                <a:r>
                  <a:rPr lang="en-US" sz="1600" dirty="0">
                    <a:cs typeface="B Zar" panose="00000400000000000000" pitchFamily="2" charset="-78"/>
                  </a:rPr>
                  <a:t> </a:t>
                </a:r>
                <a:r>
                  <a:rPr lang="ar-DZ" sz="1600" dirty="0">
                    <a:cs typeface="B Zar" panose="00000400000000000000" pitchFamily="2" charset="-78"/>
                  </a:rPr>
                  <a:t>در مقیاس اولیه</a:t>
                </a:r>
                <a:r>
                  <a:rPr lang="en-001" sz="1600" dirty="0">
                    <a:effectLst/>
                    <a:ea typeface="Times New Roman" panose="02020603050405020304" pitchFamily="18" charset="0"/>
                    <a:cs typeface="B Zar" panose="00000400000000000000" pitchFamily="2" charset="-78"/>
                  </a:rPr>
                  <a:t> </a:t>
                </a:r>
                <a14:m>
                  <m:oMath xmlns:m="http://schemas.openxmlformats.org/officeDocument/2006/math">
                    <m:sSubSup>
                      <m:sSubSupPr>
                        <m:ctrlPr>
                          <a:rPr lang="en-001" sz="1600" i="1">
                            <a:effectLst/>
                            <a:latin typeface="Cambria Math" panose="02040503050406030204" pitchFamily="18" charset="0"/>
                            <a:ea typeface="Times New Roman" panose="02020603050405020304" pitchFamily="18" charset="0"/>
                            <a:cs typeface="B Zar" panose="00000400000000000000" pitchFamily="2" charset="-78"/>
                          </a:rPr>
                        </m:ctrlPr>
                      </m:sSubSupPr>
                      <m:e>
                        <m:r>
                          <a:rPr lang="en-US" sz="1600" b="0" i="1">
                            <a:effectLst/>
                            <a:latin typeface="Cambria Math" panose="02040503050406030204" pitchFamily="18" charset="0"/>
                            <a:ea typeface="Times New Roman" panose="02020603050405020304" pitchFamily="18" charset="0"/>
                            <a:cs typeface="B Zar" panose="00000400000000000000" pitchFamily="2" charset="-78"/>
                          </a:rPr>
                          <m:t>𝑄</m:t>
                        </m:r>
                      </m:e>
                      <m:sub>
                        <m:r>
                          <a:rPr lang="en-US" sz="1600" b="0" i="1">
                            <a:effectLst/>
                            <a:latin typeface="Cambria Math" panose="02040503050406030204" pitchFamily="18" charset="0"/>
                            <a:ea typeface="Times New Roman" panose="02020603050405020304" pitchFamily="18" charset="0"/>
                            <a:cs typeface="B Zar" panose="00000400000000000000" pitchFamily="2" charset="-78"/>
                          </a:rPr>
                          <m:t>0</m:t>
                        </m:r>
                      </m:sub>
                      <m:sup>
                        <m:r>
                          <a:rPr lang="en-US" sz="1600" b="0" i="1">
                            <a:effectLst/>
                            <a:latin typeface="Cambria Math" panose="02040503050406030204" pitchFamily="18" charset="0"/>
                            <a:ea typeface="Times New Roman" panose="02020603050405020304" pitchFamily="18" charset="0"/>
                            <a:cs typeface="B Zar" panose="00000400000000000000" pitchFamily="2" charset="-78"/>
                          </a:rPr>
                          <m:t>2</m:t>
                        </m:r>
                      </m:sup>
                    </m:sSubSup>
                    <m:r>
                      <a:rPr lang="en-US" sz="1600" b="0" i="1">
                        <a:effectLst/>
                        <a:latin typeface="Cambria Math" panose="02040503050406030204" pitchFamily="18" charset="0"/>
                        <a:ea typeface="Times New Roman" panose="02020603050405020304" pitchFamily="18" charset="0"/>
                        <a:cs typeface="B Zar" panose="00000400000000000000" pitchFamily="2" charset="-78"/>
                      </a:rPr>
                      <m:t>=</m:t>
                    </m:r>
                    <m:r>
                      <a:rPr lang="en-US" sz="1600" b="0" i="1">
                        <a:effectLst/>
                        <a:latin typeface="Cambria Math" panose="02040503050406030204" pitchFamily="18" charset="0"/>
                        <a:ea typeface="Times New Roman" panose="02020603050405020304" pitchFamily="18" charset="0"/>
                        <a:cs typeface="B Zar" panose="00000400000000000000" pitchFamily="2" charset="-78"/>
                      </a:rPr>
                      <m:t>4</m:t>
                    </m:r>
                    <m:r>
                      <a:rPr lang="en-US" sz="1600" b="0" i="1">
                        <a:effectLst/>
                        <a:latin typeface="Cambria Math" panose="02040503050406030204" pitchFamily="18" charset="0"/>
                        <a:ea typeface="Times New Roman" panose="02020603050405020304" pitchFamily="18" charset="0"/>
                        <a:cs typeface="B Zar" panose="00000400000000000000" pitchFamily="2" charset="-78"/>
                      </a:rPr>
                      <m:t>𝐺𝑒</m:t>
                    </m:r>
                    <m:sSup>
                      <m:sSupPr>
                        <m:ctrlPr>
                          <a:rPr lang="en-001" sz="1600" i="1">
                            <a:effectLst/>
                            <a:latin typeface="Cambria Math" panose="02040503050406030204" pitchFamily="18" charset="0"/>
                            <a:ea typeface="Times New Roman" panose="02020603050405020304" pitchFamily="18" charset="0"/>
                            <a:cs typeface="B Zar" panose="00000400000000000000" pitchFamily="2" charset="-78"/>
                          </a:rPr>
                        </m:ctrlPr>
                      </m:sSupPr>
                      <m:e>
                        <m:r>
                          <a:rPr lang="en-001" sz="1600" b="0" i="1">
                            <a:effectLst/>
                            <a:latin typeface="Cambria Math" panose="02040503050406030204" pitchFamily="18" charset="0"/>
                            <a:ea typeface="Times New Roman" panose="02020603050405020304" pitchFamily="18" charset="0"/>
                            <a:cs typeface="B Zar" panose="00000400000000000000" pitchFamily="2" charset="-78"/>
                          </a:rPr>
                          <m:t>𝑉</m:t>
                        </m:r>
                      </m:e>
                      <m:sup>
                        <m:r>
                          <a:rPr lang="en-001" sz="1600" b="0" i="1">
                            <a:effectLst/>
                            <a:latin typeface="Cambria Math" panose="02040503050406030204" pitchFamily="18" charset="0"/>
                            <a:ea typeface="Times New Roman" panose="02020603050405020304" pitchFamily="18" charset="0"/>
                            <a:cs typeface="B Zar" panose="00000400000000000000" pitchFamily="2" charset="-78"/>
                          </a:rPr>
                          <m:t>2</m:t>
                        </m:r>
                      </m:sup>
                    </m:sSup>
                    <m:r>
                      <a:rPr lang="fa-IR" sz="1600" b="0" i="0" smtClean="0">
                        <a:effectLst/>
                        <a:latin typeface="Cambria Math" panose="02040503050406030204" pitchFamily="18" charset="0"/>
                        <a:ea typeface="Times New Roman" panose="02020603050405020304" pitchFamily="18" charset="0"/>
                        <a:cs typeface="B Zar" panose="00000400000000000000" pitchFamily="2" charset="-78"/>
                      </a:rPr>
                      <m:t> </m:t>
                    </m:r>
                  </m:oMath>
                </a14:m>
                <a:r>
                  <a:rPr lang="en-US" sz="1600" dirty="0">
                    <a:cs typeface="B Zar" panose="00000400000000000000" pitchFamily="2" charset="-78"/>
                  </a:rPr>
                  <a:t>، </a:t>
                </a:r>
                <a:r>
                  <a:rPr lang="ar-DZ" sz="1600" dirty="0">
                    <a:cs typeface="B Zar" panose="00000400000000000000" pitchFamily="2" charset="-78"/>
                  </a:rPr>
                  <a:t>از چارچوب ترکیبی شبکه عصبی مصنوعی و الگوریتم ژنتیک استفاده شده است.</a:t>
                </a:r>
                <a:r>
                  <a:rPr lang="fa-IR" sz="1600" dirty="0">
                    <a:cs typeface="B Zar" panose="00000400000000000000" pitchFamily="2" charset="-78"/>
                  </a:rPr>
                  <a:t> </a:t>
                </a:r>
                <a:r>
                  <a:rPr lang="ar-DZ" sz="1600" dirty="0">
                    <a:cs typeface="B Zar" panose="00000400000000000000" pitchFamily="2" charset="-78"/>
                  </a:rPr>
                  <a:t>هدف اصلی این رویکرد، حذف بایاس پارامتری و بازسازی انعطاف‌پذیر توابع توزیع بدون فرض فرم تحلیلی محدودکننده است.</a:t>
                </a:r>
                <a:r>
                  <a:rPr lang="fa-IR" sz="1600" dirty="0">
                    <a:cs typeface="B Zar" panose="00000400000000000000" pitchFamily="2" charset="-78"/>
                  </a:rPr>
                  <a:t> </a:t>
                </a:r>
                <a:r>
                  <a:rPr lang="ar-DZ" sz="1600" dirty="0">
                    <a:cs typeface="B Zar" panose="00000400000000000000" pitchFamily="2" charset="-78"/>
                  </a:rPr>
                  <a:t>توزیع‌های قطبیده در مقیاس اولیه با یک شبکه عصبی پیش‌خور چندلایه مدل‌سازی شده‌اند.</a:t>
                </a:r>
              </a:p>
              <a:p>
                <a:pPr algn="ctr" rtl="1">
                  <a:lnSpc>
                    <a:spcPct val="150000"/>
                  </a:lnSpc>
                </a:pPr>
                <a:r>
                  <a:rPr lang="ar-DZ" sz="1600" dirty="0">
                    <a:cs typeface="B Zar" panose="00000400000000000000" pitchFamily="2" charset="-78"/>
                  </a:rPr>
                  <a:t>ورودی‌های شبکه: </a:t>
                </a:r>
                <a14:m>
                  <m:oMath xmlns:m="http://schemas.openxmlformats.org/officeDocument/2006/math">
                    <m:r>
                      <a:rPr lang="en-US" sz="1600" i="1" dirty="0" smtClean="0">
                        <a:latin typeface="Cambria Math" panose="02040503050406030204" pitchFamily="18" charset="0"/>
                        <a:cs typeface="B Zar" panose="00000400000000000000" pitchFamily="2" charset="-78"/>
                      </a:rPr>
                      <m:t>𝑥</m:t>
                    </m:r>
                  </m:oMath>
                </a14:m>
                <a:r>
                  <a:rPr lang="fa-IR" sz="1600" dirty="0">
                    <a:cs typeface="B Zar" panose="00000400000000000000" pitchFamily="2" charset="-78"/>
                  </a:rPr>
                  <a:t> </a:t>
                </a:r>
                <a:r>
                  <a:rPr lang="ar-DZ" sz="1600" dirty="0">
                    <a:cs typeface="B Zar" panose="00000400000000000000" pitchFamily="2" charset="-78"/>
                  </a:rPr>
                  <a:t>و </a:t>
                </a:r>
                <a14:m>
                  <m:oMath xmlns:m="http://schemas.openxmlformats.org/officeDocument/2006/math">
                    <m:sSup>
                      <m:sSupPr>
                        <m:ctrlPr>
                          <a:rPr lang="en-001" sz="1600" i="1" smtClean="0">
                            <a:effectLst/>
                            <a:latin typeface="Cambria Math" panose="02040503050406030204" pitchFamily="18" charset="0"/>
                            <a:ea typeface="Times New Roman" panose="02020603050405020304" pitchFamily="18" charset="0"/>
                            <a:cs typeface="B Zar" panose="00000400000000000000" pitchFamily="2" charset="-78"/>
                          </a:rPr>
                        </m:ctrlPr>
                      </m:sSupPr>
                      <m:e>
                        <m:r>
                          <a:rPr lang="en-US" sz="1600" b="0" i="1">
                            <a:effectLst/>
                            <a:latin typeface="Cambria Math" panose="02040503050406030204" pitchFamily="18" charset="0"/>
                            <a:ea typeface="Times New Roman" panose="02020603050405020304" pitchFamily="18" charset="0"/>
                            <a:cs typeface="B Zar" panose="00000400000000000000" pitchFamily="2" charset="-78"/>
                          </a:rPr>
                          <m:t>𝑄</m:t>
                        </m:r>
                      </m:e>
                      <m:sup>
                        <m:r>
                          <a:rPr lang="en-US" sz="1600" b="0" i="1">
                            <a:effectLst/>
                            <a:latin typeface="Cambria Math" panose="02040503050406030204" pitchFamily="18" charset="0"/>
                            <a:ea typeface="Times New Roman" panose="02020603050405020304" pitchFamily="18" charset="0"/>
                            <a:cs typeface="B Zar" panose="00000400000000000000" pitchFamily="2" charset="-78"/>
                          </a:rPr>
                          <m:t>2</m:t>
                        </m:r>
                      </m:sup>
                    </m:sSup>
                  </m:oMath>
                </a14:m>
                <a:r>
                  <a:rPr lang="fa-IR" sz="1600" dirty="0">
                    <a:cs typeface="B Zar" panose="00000400000000000000" pitchFamily="2" charset="-78"/>
                  </a:rPr>
                  <a:t> و</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𝑔</m:t>
                        </m:r>
                      </m:e>
                      <m:sub>
                        <m:r>
                          <a:rPr lang="en-US" b="0" i="1" dirty="0" smtClean="0">
                            <a:latin typeface="Cambria Math" panose="02040503050406030204" pitchFamily="18" charset="0"/>
                          </a:rPr>
                          <m:t>1</m:t>
                        </m:r>
                      </m:sub>
                    </m:sSub>
                  </m:oMath>
                </a14:m>
                <a:br>
                  <a:rPr lang="en-US" sz="1600" dirty="0">
                    <a:cs typeface="B Zar" panose="00000400000000000000" pitchFamily="2" charset="-78"/>
                  </a:rPr>
                </a:br>
                <a:r>
                  <a:rPr lang="ar-DZ" sz="1600" dirty="0">
                    <a:cs typeface="B Zar" panose="00000400000000000000" pitchFamily="2" charset="-78"/>
                  </a:rPr>
                  <a:t>خروجی شبکه: 16 پارامتر مجهول تعیین‌کننده </a:t>
                </a:r>
                <a14:m>
                  <m:oMath xmlns:m="http://schemas.openxmlformats.org/officeDocument/2006/math">
                    <m:r>
                      <a:rPr lang="en-US" sz="1600" i="1" dirty="0" smtClean="0">
                        <a:latin typeface="Cambria Math" panose="02040503050406030204" pitchFamily="18" charset="0"/>
                        <a:cs typeface="B Zar" panose="00000400000000000000" pitchFamily="2" charset="-78"/>
                      </a:rPr>
                      <m:t>𝑃𝐷𝐹𝑠</m:t>
                    </m:r>
                  </m:oMath>
                </a14:m>
                <a:r>
                  <a:rPr lang="en-US" sz="1600" dirty="0">
                    <a:cs typeface="B Zar" panose="00000400000000000000" pitchFamily="2" charset="-78"/>
                  </a:rPr>
                  <a:t> </a:t>
                </a:r>
                <a:r>
                  <a:rPr lang="fa-IR" sz="1600" dirty="0">
                    <a:cs typeface="B Zar" panose="00000400000000000000" pitchFamily="2" charset="-78"/>
                  </a:rPr>
                  <a:t> </a:t>
                </a:r>
                <a:r>
                  <a:rPr lang="ar-DZ" sz="1600" dirty="0">
                    <a:cs typeface="B Zar" panose="00000400000000000000" pitchFamily="2" charset="-78"/>
                  </a:rPr>
                  <a:t>قطبیده</a:t>
                </a:r>
              </a:p>
              <a:p>
                <a:pPr algn="just" rtl="1">
                  <a:lnSpc>
                    <a:spcPct val="150000"/>
                  </a:lnSpc>
                </a:pPr>
                <a:r>
                  <a:rPr lang="ar-DZ" sz="1600" dirty="0">
                    <a:cs typeface="B Zar" panose="00000400000000000000" pitchFamily="2" charset="-78"/>
                  </a:rPr>
                  <a:t>ساختار شبکه:</a:t>
                </a:r>
                <a:r>
                  <a:rPr lang="fa-IR" sz="1600" dirty="0">
                    <a:cs typeface="B Zar" panose="00000400000000000000" pitchFamily="2" charset="-78"/>
                  </a:rPr>
                  <a:t> </a:t>
                </a:r>
                <a:r>
                  <a:rPr lang="ar-DZ" sz="1600" dirty="0">
                    <a:cs typeface="B Zar" panose="00000400000000000000" pitchFamily="2" charset="-78"/>
                  </a:rPr>
                  <a:t>دو لایه مخفی با 15 و 25 نورون و توابع فعال‌سازی </a:t>
                </a:r>
                <a14:m>
                  <m:oMath xmlns:m="http://schemas.openxmlformats.org/officeDocument/2006/math">
                    <m:r>
                      <a:rPr lang="en-US" sz="1600" i="1" dirty="0" smtClean="0">
                        <a:latin typeface="Cambria Math" panose="02040503050406030204" pitchFamily="18" charset="0"/>
                        <a:cs typeface="B Zar" panose="00000400000000000000" pitchFamily="2" charset="-78"/>
                      </a:rPr>
                      <m:t>𝑇𝑎𝑛</m:t>
                    </m:r>
                    <m:r>
                      <a:rPr lang="en-US" sz="1600" i="1" dirty="0" smtClean="0">
                        <a:latin typeface="Cambria Math" panose="02040503050406030204" pitchFamily="18" charset="0"/>
                        <a:cs typeface="B Zar" panose="00000400000000000000" pitchFamily="2" charset="-78"/>
                      </a:rPr>
                      <m:t>h</m:t>
                    </m:r>
                  </m:oMath>
                </a14:m>
                <a:r>
                  <a:rPr lang="en-US" sz="1600" dirty="0">
                    <a:cs typeface="B Zar" panose="00000400000000000000" pitchFamily="2" charset="-78"/>
                  </a:rPr>
                  <a:t> </a:t>
                </a:r>
                <a:r>
                  <a:rPr lang="fa-IR" sz="1600" dirty="0">
                    <a:cs typeface="B Zar" panose="00000400000000000000" pitchFamily="2" charset="-78"/>
                  </a:rPr>
                  <a:t> </a:t>
                </a:r>
                <a:r>
                  <a:rPr lang="ar-DZ" sz="1600" dirty="0">
                    <a:cs typeface="B Zar" panose="00000400000000000000" pitchFamily="2" charset="-78"/>
                  </a:rPr>
                  <a:t>و </a:t>
                </a:r>
                <a14:m>
                  <m:oMath xmlns:m="http://schemas.openxmlformats.org/officeDocument/2006/math">
                    <m:r>
                      <a:rPr lang="en-US" sz="1600" i="1" dirty="0" smtClean="0">
                        <a:latin typeface="Cambria Math" panose="02040503050406030204" pitchFamily="18" charset="0"/>
                        <a:cs typeface="B Zar" panose="00000400000000000000" pitchFamily="2" charset="-78"/>
                      </a:rPr>
                      <m:t>𝑅𝑒𝐿𝑈</m:t>
                    </m:r>
                  </m:oMath>
                </a14:m>
                <a:endParaRPr lang="en-US" sz="1600" dirty="0">
                  <a:cs typeface="B Zar" panose="00000400000000000000" pitchFamily="2" charset="-78"/>
                </a:endParaRPr>
              </a:p>
              <a:p>
                <a:pPr algn="just" rtl="1">
                  <a:lnSpc>
                    <a:spcPct val="150000"/>
                  </a:lnSpc>
                </a:pPr>
                <a:r>
                  <a:rPr lang="ar-DZ" sz="1600" dirty="0">
                    <a:cs typeface="B Zar" panose="00000400000000000000" pitchFamily="2" charset="-78"/>
                  </a:rPr>
                  <a:t>وزن‌ها و بایاس‌ها پارامترهای آزاد مدل بوده و توسط الگوریتم ژنتیک بهینه‌سازی می‌شوند.</a:t>
                </a:r>
                <a:r>
                  <a:rPr lang="fa-IR" sz="1600" dirty="0">
                    <a:cs typeface="B Zar" panose="00000400000000000000" pitchFamily="2" charset="-78"/>
                  </a:rPr>
                  <a:t> </a:t>
                </a:r>
                <a:r>
                  <a:rPr lang="ar-DZ" sz="1600" dirty="0">
                    <a:cs typeface="B Zar" panose="00000400000000000000" pitchFamily="2" charset="-78"/>
                  </a:rPr>
                  <a:t>هر مجموعه وزن–بایاس به‌عنوان یک کروموزوم در نظر گرفته شده و جمعیت اولیه شامل 277 فرد تصادفی است.</a:t>
                </a:r>
                <a:r>
                  <a:rPr lang="fa-IR" sz="1600" dirty="0">
                    <a:cs typeface="B Zar" panose="00000400000000000000" pitchFamily="2" charset="-78"/>
                  </a:rPr>
                  <a:t> </a:t>
                </a:r>
                <a:r>
                  <a:rPr lang="ar-DZ" sz="1600" dirty="0">
                    <a:cs typeface="B Zar" panose="00000400000000000000" pitchFamily="2" charset="-78"/>
                  </a:rPr>
                  <a:t>معیار برازندگی، تابع هزینه مبتنی بر </a:t>
                </a:r>
                <a14:m>
                  <m:oMath xmlns:m="http://schemas.openxmlformats.org/officeDocument/2006/math">
                    <m:sSup>
                      <m:sSupPr>
                        <m:ctrlPr>
                          <a:rPr lang="en-001" sz="1600" i="1" smtClean="0">
                            <a:effectLst/>
                            <a:latin typeface="Cambria Math" panose="02040503050406030204" pitchFamily="18" charset="0"/>
                            <a:ea typeface="Times New Roman" panose="02020603050405020304" pitchFamily="18" charset="0"/>
                            <a:cs typeface="B Zar" panose="00000400000000000000" pitchFamily="2" charset="-78"/>
                          </a:rPr>
                        </m:ctrlPr>
                      </m:sSupPr>
                      <m:e>
                        <m:r>
                          <a:rPr lang="fa-IR" sz="1600" b="0" i="1" smtClean="0">
                            <a:effectLst/>
                            <a:latin typeface="Cambria Math" panose="02040503050406030204" pitchFamily="18" charset="0"/>
                            <a:ea typeface="Times New Roman" panose="02020603050405020304" pitchFamily="18" charset="0"/>
                            <a:cs typeface="B Zar" panose="00000400000000000000" pitchFamily="2" charset="-78"/>
                          </a:rPr>
                          <m:t> </m:t>
                        </m:r>
                        <m:r>
                          <a:rPr lang="en-001" sz="1600" b="0" i="1">
                            <a:effectLst/>
                            <a:latin typeface="Cambria Math" panose="02040503050406030204" pitchFamily="18" charset="0"/>
                            <a:ea typeface="Times New Roman" panose="02020603050405020304" pitchFamily="18" charset="0"/>
                            <a:cs typeface="B Zar" panose="00000400000000000000" pitchFamily="2" charset="-78"/>
                          </a:rPr>
                          <m:t>𝜒</m:t>
                        </m:r>
                      </m:e>
                      <m:sup>
                        <m:r>
                          <a:rPr lang="en-001" sz="1600" b="0" i="1">
                            <a:effectLst/>
                            <a:latin typeface="Cambria Math" panose="02040503050406030204" pitchFamily="18" charset="0"/>
                            <a:ea typeface="Times New Roman" panose="02020603050405020304" pitchFamily="18" charset="0"/>
                            <a:cs typeface="B Zar" panose="00000400000000000000" pitchFamily="2" charset="-78"/>
                          </a:rPr>
                          <m:t>2</m:t>
                        </m:r>
                      </m:sup>
                    </m:sSup>
                    <m:r>
                      <a:rPr lang="en-001" sz="1600" b="0" i="1">
                        <a:effectLst/>
                        <a:latin typeface="Cambria Math" panose="02040503050406030204" pitchFamily="18" charset="0"/>
                        <a:ea typeface="Times New Roman" panose="02020603050405020304" pitchFamily="18" charset="0"/>
                        <a:cs typeface="B Zar" panose="00000400000000000000" pitchFamily="2" charset="-78"/>
                      </a:rPr>
                      <m:t> </m:t>
                    </m:r>
                  </m:oMath>
                </a14:m>
                <a:r>
                  <a:rPr lang="ar-DZ" sz="1600" dirty="0">
                    <a:cs typeface="B Zar" panose="00000400000000000000" pitchFamily="2" charset="-78"/>
                  </a:rPr>
                  <a:t>است.</a:t>
                </a:r>
                <a:r>
                  <a:rPr lang="fa-IR" sz="1600" dirty="0">
                    <a:cs typeface="B Zar" panose="00000400000000000000" pitchFamily="2" charset="-78"/>
                  </a:rPr>
                  <a:t> </a:t>
                </a:r>
                <a:r>
                  <a:rPr lang="ar-DZ" sz="1600" dirty="0">
                    <a:cs typeface="B Zar" panose="00000400000000000000" pitchFamily="2" charset="-78"/>
                  </a:rPr>
                  <a:t>با اعمال عملگرهای انتخاب، ترکیب و جهش، نسل‌های جدید تولید شده و فرآیند تا همگرایی تابع هزینه ادامه می‌یابد.</a:t>
                </a:r>
                <a:r>
                  <a:rPr lang="fa-IR" sz="1600" dirty="0">
                    <a:cs typeface="B Zar" panose="00000400000000000000" pitchFamily="2" charset="-78"/>
                  </a:rPr>
                  <a:t> </a:t>
                </a:r>
                <a:r>
                  <a:rPr lang="ar-DZ" sz="1600" dirty="0">
                    <a:cs typeface="B Zar" panose="00000400000000000000" pitchFamily="2" charset="-78"/>
                  </a:rPr>
                  <a:t>بهترین فرد نهایی، متناظر با مجموعه بهینه پارامترهای شبکه عصبی انتخاب می‌شود.</a:t>
                </a:r>
              </a:p>
            </p:txBody>
          </p:sp>
        </mc:Choice>
        <mc:Fallback>
          <p:sp>
            <p:nvSpPr>
              <p:cNvPr id="6" name="TextBox 5">
                <a:extLst>
                  <a:ext uri="{FF2B5EF4-FFF2-40B4-BE49-F238E27FC236}">
                    <a16:creationId xmlns:a16="http://schemas.microsoft.com/office/drawing/2014/main" id="{7CA85306-43C9-3BD4-A1F8-459018DD4E24}"/>
                  </a:ext>
                </a:extLst>
              </p:cNvPr>
              <p:cNvSpPr txBox="1">
                <a:spLocks noRot="1" noChangeAspect="1" noMove="1" noResize="1" noEditPoints="1" noAdjustHandles="1" noChangeArrowheads="1" noChangeShapeType="1" noTextEdit="1"/>
              </p:cNvSpPr>
              <p:nvPr/>
            </p:nvSpPr>
            <p:spPr>
              <a:xfrm>
                <a:off x="245905" y="746707"/>
                <a:ext cx="8631570" cy="3792961"/>
              </a:xfrm>
              <a:prstGeom prst="rect">
                <a:avLst/>
              </a:prstGeom>
              <a:blipFill>
                <a:blip r:embed="rId2"/>
                <a:stretch>
                  <a:fillRect l="-847" r="-424" b="-963"/>
                </a:stretch>
              </a:blipFill>
            </p:spPr>
            <p:txBody>
              <a:bodyPr/>
              <a:lstStyle/>
              <a:p>
                <a:r>
                  <a:rPr lang="en-001">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5464A4-EEEA-84D4-35FD-E9777716625D}"/>
                  </a:ext>
                </a:extLst>
              </p:cNvPr>
              <p:cNvSpPr txBox="1"/>
              <p:nvPr/>
            </p:nvSpPr>
            <p:spPr>
              <a:xfrm>
                <a:off x="2272439" y="4379013"/>
                <a:ext cx="4599122" cy="6453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001" i="1" smtClean="0">
                              <a:solidFill>
                                <a:srgbClr val="836967"/>
                              </a:solidFill>
                              <a:latin typeface="Cambria Math" panose="02040503050406030204" pitchFamily="18" charset="0"/>
                            </a:rPr>
                          </m:ctrlPr>
                        </m:sSupPr>
                        <m:e>
                          <m:r>
                            <a:rPr lang="en-001" i="1">
                              <a:latin typeface="Cambria Math" panose="02040503050406030204" pitchFamily="18" charset="0"/>
                            </a:rPr>
                            <m:t>𝜒</m:t>
                          </m:r>
                        </m:e>
                        <m:sup>
                          <m:r>
                            <a:rPr lang="en-001" i="0">
                              <a:latin typeface="Cambria Math" panose="02040503050406030204" pitchFamily="18" charset="0"/>
                            </a:rPr>
                            <m:t>2</m:t>
                          </m:r>
                        </m:sup>
                      </m:sSup>
                      <m:r>
                        <a:rPr lang="en-001" i="0">
                          <a:latin typeface="Cambria Math" panose="02040503050406030204" pitchFamily="18" charset="0"/>
                        </a:rPr>
                        <m:t>=</m:t>
                      </m:r>
                      <m:nary>
                        <m:naryPr>
                          <m:chr m:val="∑"/>
                          <m:limLoc m:val="undOvr"/>
                          <m:supHide m:val="on"/>
                          <m:ctrlPr>
                            <a:rPr lang="en-001" i="1">
                              <a:latin typeface="Cambria Math" panose="02040503050406030204" pitchFamily="18" charset="0"/>
                            </a:rPr>
                          </m:ctrlPr>
                        </m:naryPr>
                        <m:sub>
                          <m:r>
                            <a:rPr lang="en-001" i="1">
                              <a:latin typeface="Cambria Math" panose="02040503050406030204" pitchFamily="18" charset="0"/>
                            </a:rPr>
                            <m:t>𝑖</m:t>
                          </m:r>
                        </m:sub>
                        <m:sup/>
                        <m:e>
                          <m:f>
                            <m:fPr>
                              <m:ctrlPr>
                                <a:rPr lang="en-001" i="1">
                                  <a:solidFill>
                                    <a:srgbClr val="836967"/>
                                  </a:solidFill>
                                  <a:latin typeface="Cambria Math" panose="02040503050406030204" pitchFamily="18" charset="0"/>
                                </a:rPr>
                              </m:ctrlPr>
                            </m:fPr>
                            <m:num>
                              <m:sSup>
                                <m:sSupPr>
                                  <m:ctrlPr>
                                    <a:rPr lang="en-001" i="1">
                                      <a:solidFill>
                                        <a:srgbClr val="836967"/>
                                      </a:solidFill>
                                      <a:latin typeface="Cambria Math" panose="02040503050406030204" pitchFamily="18" charset="0"/>
                                    </a:rPr>
                                  </m:ctrlPr>
                                </m:sSupPr>
                                <m:e>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𝑔</m:t>
                                      </m:r>
                                    </m:e>
                                    <m:sub>
                                      <m:r>
                                        <a:rPr lang="en-001" i="0">
                                          <a:latin typeface="Cambria Math" panose="02040503050406030204" pitchFamily="18" charset="0"/>
                                        </a:rPr>
                                        <m:t>1</m:t>
                                      </m:r>
                                    </m:sub>
                                  </m:sSub>
                                </m:e>
                                <m:sup>
                                  <m:r>
                                    <a:rPr lang="en-001" i="1">
                                      <a:latin typeface="Cambria Math" panose="02040503050406030204" pitchFamily="18" charset="0"/>
                                    </a:rPr>
                                    <m:t>𝑒𝑥𝑝</m:t>
                                  </m:r>
                                </m:sup>
                              </m:sSup>
                              <m:d>
                                <m:dPr>
                                  <m:ctrlPr>
                                    <a:rPr lang="en-001" i="1">
                                      <a:solidFill>
                                        <a:srgbClr val="836967"/>
                                      </a:solidFill>
                                      <a:latin typeface="Cambria Math" panose="02040503050406030204" pitchFamily="18" charset="0"/>
                                    </a:rPr>
                                  </m:ctrlPr>
                                </m:dPr>
                                <m:e>
                                  <m:r>
                                    <a:rPr lang="en-001" i="1">
                                      <a:latin typeface="Cambria Math" panose="02040503050406030204" pitchFamily="18" charset="0"/>
                                    </a:rPr>
                                    <m:t>𝑥</m:t>
                                  </m:r>
                                  <m:r>
                                    <a:rPr lang="en-001" i="0">
                                      <a:latin typeface="Cambria Math" panose="02040503050406030204" pitchFamily="18" charset="0"/>
                                    </a:rPr>
                                    <m:t>,</m:t>
                                  </m:r>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𝑄</m:t>
                                      </m:r>
                                    </m:e>
                                    <m:sub>
                                      <m:r>
                                        <a:rPr lang="en-001" i="1">
                                          <a:latin typeface="Cambria Math" panose="02040503050406030204" pitchFamily="18" charset="0"/>
                                        </a:rPr>
                                        <m:t>𝑖</m:t>
                                      </m:r>
                                    </m:sub>
                                    <m:sup>
                                      <m:r>
                                        <a:rPr lang="en-001" i="0">
                                          <a:latin typeface="Cambria Math" panose="02040503050406030204" pitchFamily="18" charset="0"/>
                                        </a:rPr>
                                        <m:t>2</m:t>
                                      </m:r>
                                    </m:sup>
                                  </m:sSubSup>
                                </m:e>
                              </m:d>
                              <m:r>
                                <a:rPr lang="en-001" i="0">
                                  <a:latin typeface="Cambria Math" panose="02040503050406030204" pitchFamily="18" charset="0"/>
                                </a:rPr>
                                <m:t>−</m:t>
                              </m:r>
                              <m:sSup>
                                <m:sSupPr>
                                  <m:ctrlPr>
                                    <a:rPr lang="en-001" i="1">
                                      <a:solidFill>
                                        <a:srgbClr val="836967"/>
                                      </a:solidFill>
                                      <a:latin typeface="Cambria Math" panose="02040503050406030204" pitchFamily="18" charset="0"/>
                                    </a:rPr>
                                  </m:ctrlPr>
                                </m:sSupPr>
                                <m:e>
                                  <m:sSub>
                                    <m:sSubPr>
                                      <m:ctrlPr>
                                        <a:rPr lang="en-001" i="1">
                                          <a:solidFill>
                                            <a:srgbClr val="836967"/>
                                          </a:solidFill>
                                          <a:latin typeface="Cambria Math" panose="02040503050406030204" pitchFamily="18" charset="0"/>
                                        </a:rPr>
                                      </m:ctrlPr>
                                    </m:sSubPr>
                                    <m:e>
                                      <m:r>
                                        <a:rPr lang="en-001" i="1">
                                          <a:latin typeface="Cambria Math" panose="02040503050406030204" pitchFamily="18" charset="0"/>
                                        </a:rPr>
                                        <m:t>𝑔</m:t>
                                      </m:r>
                                    </m:e>
                                    <m:sub>
                                      <m:r>
                                        <a:rPr lang="en-001" i="0">
                                          <a:latin typeface="Cambria Math" panose="02040503050406030204" pitchFamily="18" charset="0"/>
                                        </a:rPr>
                                        <m:t>1</m:t>
                                      </m:r>
                                    </m:sub>
                                  </m:sSub>
                                </m:e>
                                <m:sup>
                                  <m:r>
                                    <a:rPr lang="en-001" i="1">
                                      <a:latin typeface="Cambria Math" panose="02040503050406030204" pitchFamily="18" charset="0"/>
                                    </a:rPr>
                                    <m:t>𝑡</m:t>
                                  </m:r>
                                  <m:r>
                                    <a:rPr lang="en-001" i="1">
                                      <a:latin typeface="Cambria Math" panose="02040503050406030204" pitchFamily="18" charset="0"/>
                                    </a:rPr>
                                    <m:t>h</m:t>
                                  </m:r>
                                  <m:r>
                                    <a:rPr lang="en-001" i="1">
                                      <a:latin typeface="Cambria Math" panose="02040503050406030204" pitchFamily="18" charset="0"/>
                                    </a:rPr>
                                    <m:t>𝑒𝑜𝑟𝑦</m:t>
                                  </m:r>
                                </m:sup>
                              </m:sSup>
                              <m:d>
                                <m:dPr>
                                  <m:ctrlPr>
                                    <a:rPr lang="en-001" i="1">
                                      <a:solidFill>
                                        <a:srgbClr val="836967"/>
                                      </a:solidFill>
                                      <a:latin typeface="Cambria Math" panose="02040503050406030204" pitchFamily="18" charset="0"/>
                                    </a:rPr>
                                  </m:ctrlPr>
                                </m:dPr>
                                <m:e>
                                  <m:r>
                                    <a:rPr lang="en-001" i="1">
                                      <a:latin typeface="Cambria Math" panose="02040503050406030204" pitchFamily="18" charset="0"/>
                                    </a:rPr>
                                    <m:t>𝑥</m:t>
                                  </m:r>
                                  <m:r>
                                    <a:rPr lang="en-001" i="0">
                                      <a:latin typeface="Cambria Math" panose="02040503050406030204" pitchFamily="18" charset="0"/>
                                    </a:rPr>
                                    <m:t>,</m:t>
                                  </m:r>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𝑄</m:t>
                                      </m:r>
                                    </m:e>
                                    <m:sub>
                                      <m:r>
                                        <a:rPr lang="en-001" i="1">
                                          <a:latin typeface="Cambria Math" panose="02040503050406030204" pitchFamily="18" charset="0"/>
                                        </a:rPr>
                                        <m:t>𝑖</m:t>
                                      </m:r>
                                    </m:sub>
                                    <m:sup>
                                      <m:r>
                                        <a:rPr lang="en-001" i="0">
                                          <a:latin typeface="Cambria Math" panose="02040503050406030204" pitchFamily="18" charset="0"/>
                                        </a:rPr>
                                        <m:t>2</m:t>
                                      </m:r>
                                    </m:sup>
                                  </m:sSubSup>
                                </m:e>
                              </m:d>
                            </m:num>
                            <m:den>
                              <m:sSubSup>
                                <m:sSubSupPr>
                                  <m:ctrlPr>
                                    <a:rPr lang="en-001" i="1">
                                      <a:solidFill>
                                        <a:srgbClr val="836967"/>
                                      </a:solidFill>
                                      <a:latin typeface="Cambria Math" panose="02040503050406030204" pitchFamily="18" charset="0"/>
                                    </a:rPr>
                                  </m:ctrlPr>
                                </m:sSubSupPr>
                                <m:e>
                                  <m:r>
                                    <a:rPr lang="en-001" i="1">
                                      <a:latin typeface="Cambria Math" panose="02040503050406030204" pitchFamily="18" charset="0"/>
                                    </a:rPr>
                                    <m:t>𝜎</m:t>
                                  </m:r>
                                </m:e>
                                <m:sub>
                                  <m:r>
                                    <a:rPr lang="en-001" i="1">
                                      <a:latin typeface="Cambria Math" panose="02040503050406030204" pitchFamily="18" charset="0"/>
                                    </a:rPr>
                                    <m:t>𝑖</m:t>
                                  </m:r>
                                </m:sub>
                                <m:sup>
                                  <m:r>
                                    <a:rPr lang="en-001" i="0">
                                      <a:latin typeface="Cambria Math" panose="02040503050406030204" pitchFamily="18" charset="0"/>
                                    </a:rPr>
                                    <m:t>2</m:t>
                                  </m:r>
                                </m:sup>
                              </m:sSubSup>
                            </m:den>
                          </m:f>
                          <m:r>
                            <a:rPr lang="en-001" i="0">
                              <a:latin typeface="Cambria Math" panose="02040503050406030204" pitchFamily="18" charset="0"/>
                            </a:rPr>
                            <m:t>+</m:t>
                          </m:r>
                          <m:r>
                            <a:rPr lang="en-001" i="1">
                              <a:latin typeface="Cambria Math" panose="02040503050406030204" pitchFamily="18" charset="0"/>
                            </a:rPr>
                            <m:t>𝜆</m:t>
                          </m:r>
                          <m:r>
                            <a:rPr lang="en-001" i="1">
                              <a:latin typeface="Cambria Math" panose="02040503050406030204" pitchFamily="18" charset="0"/>
                            </a:rPr>
                            <m:t>𝑅</m:t>
                          </m:r>
                          <m:d>
                            <m:dPr>
                              <m:ctrlPr>
                                <a:rPr lang="en-001" i="1">
                                  <a:latin typeface="Cambria Math" panose="02040503050406030204" pitchFamily="18" charset="0"/>
                                </a:rPr>
                              </m:ctrlPr>
                            </m:dPr>
                            <m:e>
                              <m:r>
                                <a:rPr lang="en-001" i="1">
                                  <a:latin typeface="Cambria Math" panose="02040503050406030204" pitchFamily="18" charset="0"/>
                                </a:rPr>
                                <m:t>𝜃</m:t>
                              </m:r>
                            </m:e>
                          </m:d>
                        </m:e>
                      </m:nary>
                      <m:r>
                        <a:rPr lang="en-001" i="0">
                          <a:latin typeface="Cambria Math" panose="02040503050406030204" pitchFamily="18" charset="0"/>
                        </a:rPr>
                        <m:t> </m:t>
                      </m:r>
                    </m:oMath>
                  </m:oMathPara>
                </a14:m>
                <a:endParaRPr lang="en-001" dirty="0"/>
              </a:p>
            </p:txBody>
          </p:sp>
        </mc:Choice>
        <mc:Fallback xmlns="">
          <p:sp>
            <p:nvSpPr>
              <p:cNvPr id="8" name="TextBox 7">
                <a:extLst>
                  <a:ext uri="{FF2B5EF4-FFF2-40B4-BE49-F238E27FC236}">
                    <a16:creationId xmlns:a16="http://schemas.microsoft.com/office/drawing/2014/main" id="{755464A4-EEEA-84D4-35FD-E9777716625D}"/>
                  </a:ext>
                </a:extLst>
              </p:cNvPr>
              <p:cNvSpPr txBox="1">
                <a:spLocks noRot="1" noChangeAspect="1" noMove="1" noResize="1" noEditPoints="1" noAdjustHandles="1" noChangeArrowheads="1" noChangeShapeType="1" noTextEdit="1"/>
              </p:cNvSpPr>
              <p:nvPr/>
            </p:nvSpPr>
            <p:spPr>
              <a:xfrm>
                <a:off x="2272439" y="4379013"/>
                <a:ext cx="4599122" cy="645305"/>
              </a:xfrm>
              <a:prstGeom prst="rect">
                <a:avLst/>
              </a:prstGeom>
              <a:blipFill>
                <a:blip r:embed="rId3"/>
                <a:stretch>
                  <a:fillRect/>
                </a:stretch>
              </a:blipFill>
            </p:spPr>
            <p:txBody>
              <a:bodyPr/>
              <a:lstStyle/>
              <a:p>
                <a:r>
                  <a:rPr lang="en-001">
                    <a:noFill/>
                  </a:rPr>
                  <a:t> </a:t>
                </a:r>
              </a:p>
            </p:txBody>
          </p:sp>
        </mc:Fallback>
      </mc:AlternateContent>
    </p:spTree>
    <p:extLst>
      <p:ext uri="{BB962C8B-B14F-4D97-AF65-F5344CB8AC3E}">
        <p14:creationId xmlns:p14="http://schemas.microsoft.com/office/powerpoint/2010/main" val="2864837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9D7DA-FEDC-1FD6-0DB5-F0E2D57D25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dirty="0"/>
          </a:p>
        </p:txBody>
      </p:sp>
      <p:sp>
        <p:nvSpPr>
          <p:cNvPr id="4" name="TextBox 3">
            <a:extLst>
              <a:ext uri="{FF2B5EF4-FFF2-40B4-BE49-F238E27FC236}">
                <a16:creationId xmlns:a16="http://schemas.microsoft.com/office/drawing/2014/main" id="{24496184-D805-D28B-EEBA-7826C4BBA692}"/>
              </a:ext>
            </a:extLst>
          </p:cNvPr>
          <p:cNvSpPr txBox="1"/>
          <p:nvPr/>
        </p:nvSpPr>
        <p:spPr>
          <a:xfrm>
            <a:off x="3923928" y="1779662"/>
            <a:ext cx="6327314" cy="523220"/>
          </a:xfrm>
          <a:prstGeom prst="rect">
            <a:avLst/>
          </a:prstGeom>
          <a:noFill/>
        </p:spPr>
        <p:txBody>
          <a:bodyPr wrap="square">
            <a:spAutoFit/>
          </a:bodyPr>
          <a:lstStyle/>
          <a:p>
            <a:pPr algn="ctr" rtl="1"/>
            <a:r>
              <a:rPr lang="fa-IR" sz="1400" b="1" dirty="0">
                <a:effectLst/>
                <a:latin typeface="Times New Roman" panose="02020603050405020304" pitchFamily="18" charset="0"/>
                <a:ea typeface="Calibri" panose="020F0502020204030204" pitchFamily="34" charset="0"/>
                <a:cs typeface="B Zar" panose="00000400000000000000" pitchFamily="2" charset="-78"/>
              </a:rPr>
              <a:t>نتایج بدست آمده از برازش روی داده های تجربی </a:t>
            </a:r>
          </a:p>
          <a:p>
            <a:pPr algn="ctr" rtl="1"/>
            <a:r>
              <a:rPr lang="fa-IR" sz="1400" b="1" dirty="0">
                <a:effectLst/>
                <a:latin typeface="Times New Roman" panose="02020603050405020304" pitchFamily="18" charset="0"/>
                <a:ea typeface="Calibri" panose="020F0502020204030204" pitchFamily="34" charset="0"/>
                <a:cs typeface="B Zar" panose="00000400000000000000" pitchFamily="2" charset="-78"/>
              </a:rPr>
              <a:t>در مرتبه </a:t>
            </a:r>
            <a:r>
              <a:rPr lang="en-US" sz="1400" b="1" dirty="0">
                <a:effectLst/>
                <a:latin typeface="Times New Roman" panose="02020603050405020304" pitchFamily="18" charset="0"/>
                <a:ea typeface="Calibri" panose="020F0502020204030204" pitchFamily="34" charset="0"/>
                <a:cs typeface="B Zar" panose="00000400000000000000" pitchFamily="2" charset="-78"/>
              </a:rPr>
              <a:t>NLO </a:t>
            </a:r>
            <a:r>
              <a:rPr lang="fa-IR" sz="1400" b="1" dirty="0">
                <a:effectLst/>
                <a:latin typeface="Times New Roman" panose="02020603050405020304" pitchFamily="18" charset="0"/>
                <a:ea typeface="Calibri" panose="020F0502020204030204" pitchFamily="34" charset="0"/>
                <a:cs typeface="B Zar" panose="00000400000000000000" pitchFamily="2" charset="-78"/>
              </a:rPr>
              <a:t> مدل و مقایسه نتایج برازش </a:t>
            </a:r>
            <a:endParaRPr lang="en-001" b="1" dirty="0"/>
          </a:p>
        </p:txBody>
      </p:sp>
      <p:pic>
        <p:nvPicPr>
          <p:cNvPr id="6" name="Picture 5">
            <a:extLst>
              <a:ext uri="{FF2B5EF4-FFF2-40B4-BE49-F238E27FC236}">
                <a16:creationId xmlns:a16="http://schemas.microsoft.com/office/drawing/2014/main" id="{56D82320-6D45-7AC1-0894-07D35BBDB260}"/>
              </a:ext>
            </a:extLst>
          </p:cNvPr>
          <p:cNvPicPr>
            <a:picLocks noChangeAspect="1"/>
          </p:cNvPicPr>
          <p:nvPr/>
        </p:nvPicPr>
        <p:blipFill>
          <a:blip r:embed="rId2"/>
          <a:stretch>
            <a:fillRect/>
          </a:stretch>
        </p:blipFill>
        <p:spPr>
          <a:xfrm>
            <a:off x="107504" y="107477"/>
            <a:ext cx="5254210" cy="4768529"/>
          </a:xfrm>
          <a:prstGeom prst="rect">
            <a:avLst/>
          </a:prstGeom>
        </p:spPr>
      </p:pic>
    </p:spTree>
    <p:extLst>
      <p:ext uri="{BB962C8B-B14F-4D97-AF65-F5344CB8AC3E}">
        <p14:creationId xmlns:p14="http://schemas.microsoft.com/office/powerpoint/2010/main" val="316108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idx="4294967295"/>
          </p:nvPr>
        </p:nvSpPr>
        <p:spPr>
          <a:xfrm>
            <a:off x="2139102" y="195486"/>
            <a:ext cx="4865795" cy="1082700"/>
          </a:xfrm>
          <a:prstGeom prst="rect">
            <a:avLst/>
          </a:prstGeom>
        </p:spPr>
        <p:txBody>
          <a:bodyPr spcFirstLastPara="1" wrap="square" lIns="0" tIns="0" rIns="0" bIns="0" anchor="t" anchorCtr="0">
            <a:noAutofit/>
          </a:bodyPr>
          <a:lstStyle/>
          <a:p>
            <a:pPr marL="0" lvl="0" indent="0" algn="ctr" rtl="1">
              <a:spcBef>
                <a:spcPts val="0"/>
              </a:spcBef>
              <a:spcAft>
                <a:spcPts val="0"/>
              </a:spcAft>
              <a:buNone/>
            </a:pPr>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شبکه‌</a:t>
            </a:r>
            <a:r>
              <a:rPr lang="fa-IR" sz="2800" b="1" dirty="0">
                <a:solidFill>
                  <a:srgbClr val="002060"/>
                </a:solidFill>
                <a:effectLst/>
                <a:ea typeface="Calibri" panose="020F0502020204030204" pitchFamily="34" charset="0"/>
                <a:cs typeface="B Zar" panose="00000400000000000000" pitchFamily="2" charset="-78"/>
              </a:rPr>
              <a:t> </a:t>
            </a:r>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های عصبی</a:t>
            </a:r>
            <a:endParaRPr sz="2800" b="1" dirty="0">
              <a:solidFill>
                <a:srgbClr val="002060"/>
              </a:solidFill>
              <a:cs typeface="B Zar" panose="00000400000000000000" pitchFamily="2" charset="-78"/>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2" name="TextBox 1">
            <a:extLst>
              <a:ext uri="{FF2B5EF4-FFF2-40B4-BE49-F238E27FC236}">
                <a16:creationId xmlns:a16="http://schemas.microsoft.com/office/drawing/2014/main" id="{225F8965-C38F-06D4-76FD-BCAB91FF784B}"/>
              </a:ext>
            </a:extLst>
          </p:cNvPr>
          <p:cNvSpPr txBox="1"/>
          <p:nvPr/>
        </p:nvSpPr>
        <p:spPr>
          <a:xfrm>
            <a:off x="379316" y="939147"/>
            <a:ext cx="8481939" cy="1569660"/>
          </a:xfrm>
          <a:prstGeom prst="rect">
            <a:avLst/>
          </a:prstGeom>
          <a:noFill/>
        </p:spPr>
        <p:txBody>
          <a:bodyPr wrap="square" rtlCol="0">
            <a:spAutoFit/>
          </a:bodyPr>
          <a:lstStyle/>
          <a:p>
            <a:pPr algn="just" rtl="1"/>
            <a:r>
              <a:rPr lang="ar-DZ" sz="2400" b="0" i="0" dirty="0">
                <a:solidFill>
                  <a:srgbClr val="1C1C1C"/>
                </a:solidFill>
                <a:effectLst/>
                <a:latin typeface="__iranSansX_950c36"/>
                <a:cs typeface="B Zar" panose="00000400000000000000" pitchFamily="2" charset="-78"/>
              </a:rPr>
              <a:t>شبکه های عصبی</a:t>
            </a:r>
            <a:r>
              <a:rPr lang="en-US" sz="2400" b="0" i="0" dirty="0">
                <a:solidFill>
                  <a:srgbClr val="1C1C1C"/>
                </a:solidFill>
                <a:effectLst/>
                <a:latin typeface="__iranSansX_950c36"/>
                <a:cs typeface="B Zar" panose="00000400000000000000" pitchFamily="2" charset="-78"/>
              </a:rPr>
              <a:t>، </a:t>
            </a:r>
            <a:r>
              <a:rPr lang="ar-DZ" sz="2400" b="0" i="0" dirty="0">
                <a:solidFill>
                  <a:srgbClr val="1C1C1C"/>
                </a:solidFill>
                <a:effectLst/>
                <a:latin typeface="__iranSansX_950c36"/>
                <a:cs typeface="B Zar" panose="00000400000000000000" pitchFamily="2" charset="-78"/>
              </a:rPr>
              <a:t>به دسته ای خاص از مدل های یادگیری ماشین اطلاق می شوند که برای انجام فعالیت های مختلفی طراحی و بهینه شده اند. یک شبکه عصبی، به مدلی گفته می شود که به هوش مصنوعی اجازه می دهد تا داده ها را با الهام از روش تفکر و پردازش ذهنی انسان، مورد بررسی قرار دهد.</a:t>
            </a:r>
          </a:p>
        </p:txBody>
      </p:sp>
      <p:sp>
        <p:nvSpPr>
          <p:cNvPr id="4" name="TextBox 3">
            <a:extLst>
              <a:ext uri="{FF2B5EF4-FFF2-40B4-BE49-F238E27FC236}">
                <a16:creationId xmlns:a16="http://schemas.microsoft.com/office/drawing/2014/main" id="{21B38E6A-647A-F5E1-19DE-9A8A2B4D9357}"/>
              </a:ext>
            </a:extLst>
          </p:cNvPr>
          <p:cNvSpPr txBox="1"/>
          <p:nvPr/>
        </p:nvSpPr>
        <p:spPr>
          <a:xfrm>
            <a:off x="3473624" y="3647736"/>
            <a:ext cx="1656184" cy="665788"/>
          </a:xfrm>
          <a:prstGeom prst="rect">
            <a:avLst/>
          </a:prstGeom>
          <a:noFill/>
        </p:spPr>
        <p:txBody>
          <a:bodyPr wrap="square" rtlCol="0">
            <a:spAutoFit/>
          </a:bodyPr>
          <a:lstStyle/>
          <a:p>
            <a:endParaRPr lang="en-001"/>
          </a:p>
        </p:txBody>
      </p:sp>
      <p:pic>
        <p:nvPicPr>
          <p:cNvPr id="5" name="Picture 8" descr="شبکه عصبی (Neural Network) چیست؟ معرفی کاربردی به زبان ساده - دیتاهاب">
            <a:extLst>
              <a:ext uri="{FF2B5EF4-FFF2-40B4-BE49-F238E27FC236}">
                <a16:creationId xmlns:a16="http://schemas.microsoft.com/office/drawing/2014/main" id="{1C153856-CFFF-BF73-3030-0998010B1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508807"/>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82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790ACA-4914-A9EC-4CC6-DD25B555A1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dirty="0"/>
          </a:p>
        </p:txBody>
      </p:sp>
      <p:pic>
        <p:nvPicPr>
          <p:cNvPr id="3" name="Picture 2">
            <a:extLst>
              <a:ext uri="{FF2B5EF4-FFF2-40B4-BE49-F238E27FC236}">
                <a16:creationId xmlns:a16="http://schemas.microsoft.com/office/drawing/2014/main" id="{9FF3A5CA-55D9-DC60-C4FC-B708100C1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401002"/>
            <a:ext cx="4104456" cy="4341495"/>
          </a:xfrm>
          <a:prstGeom prst="rect">
            <a:avLst/>
          </a:prstGeom>
        </p:spPr>
      </p:pic>
      <p:pic>
        <p:nvPicPr>
          <p:cNvPr id="4" name="Picture 3">
            <a:extLst>
              <a:ext uri="{FF2B5EF4-FFF2-40B4-BE49-F238E27FC236}">
                <a16:creationId xmlns:a16="http://schemas.microsoft.com/office/drawing/2014/main" id="{69A9935B-223B-2741-15CF-1DE00B375F37}"/>
              </a:ext>
            </a:extLst>
          </p:cNvPr>
          <p:cNvPicPr>
            <a:picLocks noChangeAspect="1"/>
          </p:cNvPicPr>
          <p:nvPr/>
        </p:nvPicPr>
        <p:blipFill>
          <a:blip r:embed="rId3"/>
          <a:stretch>
            <a:fillRect/>
          </a:stretch>
        </p:blipFill>
        <p:spPr>
          <a:xfrm>
            <a:off x="4871492" y="401002"/>
            <a:ext cx="3949107" cy="4547012"/>
          </a:xfrm>
          <a:prstGeom prst="rect">
            <a:avLst/>
          </a:prstGeom>
        </p:spPr>
      </p:pic>
    </p:spTree>
    <p:extLst>
      <p:ext uri="{BB962C8B-B14F-4D97-AF65-F5344CB8AC3E}">
        <p14:creationId xmlns:p14="http://schemas.microsoft.com/office/powerpoint/2010/main" val="2519449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D36C9-9111-A519-8AA2-B48E029F60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dirty="0"/>
          </a:p>
        </p:txBody>
      </p:sp>
      <p:pic>
        <p:nvPicPr>
          <p:cNvPr id="3" name="Picture 2">
            <a:extLst>
              <a:ext uri="{FF2B5EF4-FFF2-40B4-BE49-F238E27FC236}">
                <a16:creationId xmlns:a16="http://schemas.microsoft.com/office/drawing/2014/main" id="{BE0DB813-6419-78C1-1662-811FE8C587AC}"/>
              </a:ext>
            </a:extLst>
          </p:cNvPr>
          <p:cNvPicPr>
            <a:picLocks noChangeAspect="1"/>
          </p:cNvPicPr>
          <p:nvPr/>
        </p:nvPicPr>
        <p:blipFill>
          <a:blip r:embed="rId2"/>
          <a:stretch>
            <a:fillRect/>
          </a:stretch>
        </p:blipFill>
        <p:spPr>
          <a:xfrm>
            <a:off x="1679916" y="256376"/>
            <a:ext cx="4585918" cy="2964009"/>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512A4B0-F0F5-1EEB-120B-A55D714D02B6}"/>
                  </a:ext>
                </a:extLst>
              </p:cNvPr>
              <p:cNvSpPr txBox="1"/>
              <p:nvPr/>
            </p:nvSpPr>
            <p:spPr>
              <a:xfrm>
                <a:off x="319358" y="3219450"/>
                <a:ext cx="7925050" cy="747256"/>
              </a:xfrm>
              <a:prstGeom prst="rect">
                <a:avLst/>
              </a:prstGeom>
              <a:noFill/>
            </p:spPr>
            <p:txBody>
              <a:bodyPr wrap="square">
                <a:spAutoFit/>
              </a:bodyPr>
              <a:lstStyle/>
              <a:p>
                <a:pPr marL="457200" indent="-274320" algn="ctr" rtl="1">
                  <a:lnSpc>
                    <a:spcPct val="115000"/>
                  </a:lnSpc>
                  <a:spcBef>
                    <a:spcPts val="1200"/>
                  </a:spcBef>
                </a:pPr>
                <a:r>
                  <a:rPr lang="ar-SA" sz="1400" b="1" kern="0" dirty="0">
                    <a:effectLst/>
                    <a:latin typeface="Times New Roman" panose="02020603050405020304" pitchFamily="18" charset="0"/>
                    <a:ea typeface="Times New Roman" panose="02020603050405020304" pitchFamily="18" charset="0"/>
                    <a:cs typeface="B Zar" panose="00000400000000000000" pitchFamily="2" charset="-78"/>
                  </a:rPr>
                  <a:t>نمودار وابستگی </a:t>
                </a:r>
                <a14:m>
                  <m:oMath xmlns:m="http://schemas.openxmlformats.org/officeDocument/2006/math">
                    <m:sSup>
                      <m:sSupPr>
                        <m:ctrlPr>
                          <a:rPr lang="en-001" sz="1400" b="1" i="1" kern="0">
                            <a:effectLst/>
                            <a:latin typeface="Cambria Math" panose="02040503050406030204" pitchFamily="18" charset="0"/>
                            <a:ea typeface="Times New Roman" panose="02020603050405020304" pitchFamily="18" charset="0"/>
                            <a:cs typeface="B Zar" panose="00000400000000000000" pitchFamily="2" charset="-78"/>
                          </a:rPr>
                        </m:ctrlPr>
                      </m:sSupPr>
                      <m:e>
                        <m:r>
                          <a:rPr lang="en-US" sz="1400" b="1" i="1" kern="0">
                            <a:effectLst/>
                            <a:latin typeface="Cambria Math" panose="02040503050406030204" pitchFamily="18" charset="0"/>
                            <a:ea typeface="Times New Roman" panose="02020603050405020304" pitchFamily="18" charset="0"/>
                            <a:cs typeface="B Zar" panose="00000400000000000000" pitchFamily="2" charset="-78"/>
                          </a:rPr>
                          <m:t>𝝌</m:t>
                        </m:r>
                      </m:e>
                      <m:sup>
                        <m:r>
                          <a:rPr lang="en-US" sz="1400" b="1" i="1" kern="0">
                            <a:effectLst/>
                            <a:latin typeface="Cambria Math" panose="02040503050406030204" pitchFamily="18" charset="0"/>
                            <a:ea typeface="Times New Roman" panose="02020603050405020304" pitchFamily="18" charset="0"/>
                            <a:cs typeface="B Zar" panose="00000400000000000000" pitchFamily="2" charset="-78"/>
                          </a:rPr>
                          <m:t>𝟐</m:t>
                        </m:r>
                      </m:sup>
                    </m:sSup>
                  </m:oMath>
                </a14:m>
                <a:r>
                  <a:rPr lang="en-US" sz="1400" b="1" kern="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400" b="1" kern="0" dirty="0">
                    <a:effectLst/>
                    <a:latin typeface="Times New Roman" panose="02020603050405020304" pitchFamily="18" charset="0"/>
                    <a:ea typeface="Times New Roman" panose="02020603050405020304" pitchFamily="18" charset="0"/>
                    <a:cs typeface="B Zar" panose="00000400000000000000" pitchFamily="2" charset="-78"/>
                  </a:rPr>
                  <a:t>در امتداد راستاهای مختلف بردارهای ویژه برای مرتبه</a:t>
                </a:r>
                <a:r>
                  <a:rPr lang="en-US" sz="1200" b="1" kern="0" dirty="0">
                    <a:effectLst/>
                    <a:latin typeface="Times New Roman" panose="02020603050405020304" pitchFamily="18" charset="0"/>
                    <a:ea typeface="Times New Roman" panose="02020603050405020304" pitchFamily="18" charset="0"/>
                    <a:cs typeface="B Zar" panose="00000400000000000000" pitchFamily="2" charset="-78"/>
                  </a:rPr>
                  <a:t>NLO</a:t>
                </a:r>
                <a:r>
                  <a:rPr lang="en-US" sz="1400" b="1" kern="0" dirty="0">
                    <a:effectLst/>
                    <a:latin typeface="Times New Roman" panose="02020603050405020304" pitchFamily="18" charset="0"/>
                    <a:ea typeface="Times New Roman" panose="02020603050405020304" pitchFamily="18" charset="0"/>
                    <a:cs typeface="B Zar" panose="00000400000000000000" pitchFamily="2" charset="-78"/>
                  </a:rPr>
                  <a:t> </a:t>
                </a:r>
                <a:r>
                  <a:rPr lang="en-US" sz="1400" b="1" kern="0" dirty="0">
                    <a:effectLst/>
                    <a:latin typeface="B Zar" panose="00000400000000000000" pitchFamily="2" charset="-78"/>
                    <a:ea typeface="Times New Roman" panose="02020603050405020304" pitchFamily="18" charset="0"/>
                    <a:cs typeface="B Nazanin" panose="00000400000000000000" pitchFamily="2" charset="-78"/>
                  </a:rPr>
                  <a:t> </a:t>
                </a:r>
                <a:r>
                  <a:rPr lang="ar-SA" sz="1400" b="1" kern="0" dirty="0">
                    <a:effectLst/>
                    <a:latin typeface="Times New Roman" panose="02020603050405020304" pitchFamily="18" charset="0"/>
                    <a:ea typeface="Times New Roman" panose="02020603050405020304" pitchFamily="18" charset="0"/>
                    <a:cs typeface="B Zar" panose="00000400000000000000" pitchFamily="2" charset="-78"/>
                  </a:rPr>
                  <a:t>در مقیاس</a:t>
                </a:r>
                <a:endParaRPr lang="en-001" sz="3200" b="1" kern="0" dirty="0">
                  <a:effectLst/>
                  <a:latin typeface="Times New Roman" panose="02020603050405020304" pitchFamily="18" charset="0"/>
                  <a:ea typeface="Times New Roman" panose="02020603050405020304" pitchFamily="18" charset="0"/>
                  <a:cs typeface="B Nazanin" panose="00000400000000000000" pitchFamily="2" charset="-78"/>
                </a:endParaRPr>
              </a:p>
              <a:p>
                <a:pPr marL="457200" indent="-274320" algn="ctr" rtl="1">
                  <a:lnSpc>
                    <a:spcPct val="115000"/>
                  </a:lnSpc>
                  <a:spcBef>
                    <a:spcPts val="1200"/>
                  </a:spcBef>
                </a:pPr>
                <a:r>
                  <a:rPr lang="ar-SA" sz="1400" b="1" kern="0" dirty="0">
                    <a:effectLst/>
                    <a:latin typeface="Times New Roman" panose="02020603050405020304" pitchFamily="18" charset="0"/>
                    <a:ea typeface="Times New Roman" panose="02020603050405020304" pitchFamily="18" charset="0"/>
                    <a:cs typeface="B Zar" panose="00000400000000000000" pitchFamily="2" charset="-78"/>
                  </a:rPr>
                  <a:t> اولیه</a:t>
                </a:r>
                <a14:m>
                  <m:oMath xmlns:m="http://schemas.openxmlformats.org/officeDocument/2006/math">
                    <m:sSubSup>
                      <m:sSubSupPr>
                        <m:ctrlPr>
                          <a:rPr lang="en-001" sz="1200" b="1" i="1" kern="0">
                            <a:effectLst/>
                            <a:latin typeface="Cambria Math" panose="02040503050406030204" pitchFamily="18" charset="0"/>
                            <a:ea typeface="Times New Roman" panose="02020603050405020304" pitchFamily="18" charset="0"/>
                            <a:cs typeface="B Zar" panose="00000400000000000000" pitchFamily="2" charset="-78"/>
                          </a:rPr>
                        </m:ctrlPr>
                      </m:sSubSupPr>
                      <m:e>
                        <m:r>
                          <a:rPr lang="en-US" sz="1200" b="1" i="1" kern="0">
                            <a:effectLst/>
                            <a:latin typeface="Cambria Math" panose="02040503050406030204" pitchFamily="18" charset="0"/>
                            <a:ea typeface="Times New Roman" panose="02020603050405020304" pitchFamily="18" charset="0"/>
                            <a:cs typeface="B Zar" panose="00000400000000000000" pitchFamily="2" charset="-78"/>
                          </a:rPr>
                          <m:t> </m:t>
                        </m:r>
                        <m:r>
                          <a:rPr lang="en-US" sz="1200" b="1" i="1" kern="0">
                            <a:effectLst/>
                            <a:latin typeface="Cambria Math" panose="02040503050406030204" pitchFamily="18" charset="0"/>
                            <a:ea typeface="Times New Roman" panose="02020603050405020304" pitchFamily="18" charset="0"/>
                            <a:cs typeface="B Zar" panose="00000400000000000000" pitchFamily="2" charset="-78"/>
                          </a:rPr>
                          <m:t>𝑸</m:t>
                        </m:r>
                      </m:e>
                      <m:sub>
                        <m:r>
                          <a:rPr lang="en-US" sz="1200" b="1" i="1" kern="0">
                            <a:effectLst/>
                            <a:latin typeface="Cambria Math" panose="02040503050406030204" pitchFamily="18" charset="0"/>
                            <a:ea typeface="Times New Roman" panose="02020603050405020304" pitchFamily="18" charset="0"/>
                            <a:cs typeface="B Zar" panose="00000400000000000000" pitchFamily="2" charset="-78"/>
                          </a:rPr>
                          <m:t>𝟎</m:t>
                        </m:r>
                      </m:sub>
                      <m:sup>
                        <m:r>
                          <a:rPr lang="en-US" sz="1200" b="1" i="1" kern="0">
                            <a:effectLst/>
                            <a:latin typeface="Cambria Math" panose="02040503050406030204" pitchFamily="18" charset="0"/>
                            <a:ea typeface="Times New Roman" panose="02020603050405020304" pitchFamily="18" charset="0"/>
                            <a:cs typeface="B Zar" panose="00000400000000000000" pitchFamily="2" charset="-78"/>
                          </a:rPr>
                          <m:t>𝟐</m:t>
                        </m:r>
                      </m:sup>
                    </m:sSubSup>
                    <m:r>
                      <a:rPr lang="en-US" sz="1200" b="1" i="1" kern="0">
                        <a:effectLst/>
                        <a:latin typeface="Cambria Math" panose="02040503050406030204" pitchFamily="18" charset="0"/>
                        <a:ea typeface="Times New Roman" panose="02020603050405020304" pitchFamily="18" charset="0"/>
                        <a:cs typeface="B Zar" panose="00000400000000000000" pitchFamily="2" charset="-78"/>
                      </a:rPr>
                      <m:t>=</m:t>
                    </m:r>
                    <m:r>
                      <a:rPr lang="en-US" sz="1200" b="1" i="1" kern="0">
                        <a:effectLst/>
                        <a:latin typeface="Cambria Math" panose="02040503050406030204" pitchFamily="18" charset="0"/>
                        <a:ea typeface="Times New Roman" panose="02020603050405020304" pitchFamily="18" charset="0"/>
                        <a:cs typeface="B Zar" panose="00000400000000000000" pitchFamily="2" charset="-78"/>
                      </a:rPr>
                      <m:t>𝟒</m:t>
                    </m:r>
                    <m:r>
                      <a:rPr lang="en-US" sz="1200" b="1" i="1" kern="0">
                        <a:effectLst/>
                        <a:latin typeface="Cambria Math" panose="02040503050406030204" pitchFamily="18" charset="0"/>
                        <a:ea typeface="Times New Roman" panose="02020603050405020304" pitchFamily="18" charset="0"/>
                        <a:cs typeface="B Zar" panose="00000400000000000000" pitchFamily="2" charset="-78"/>
                      </a:rPr>
                      <m:t> </m:t>
                    </m:r>
                    <m:r>
                      <a:rPr lang="en-US" sz="1200" b="1" i="1" kern="0">
                        <a:effectLst/>
                        <a:latin typeface="Cambria Math" panose="02040503050406030204" pitchFamily="18" charset="0"/>
                        <a:ea typeface="Times New Roman" panose="02020603050405020304" pitchFamily="18" charset="0"/>
                        <a:cs typeface="B Zar" panose="00000400000000000000" pitchFamily="2" charset="-78"/>
                      </a:rPr>
                      <m:t>𝑮𝒆</m:t>
                    </m:r>
                    <m:sSup>
                      <m:sSupPr>
                        <m:ctrlPr>
                          <a:rPr lang="en-001" sz="1200" b="1" i="1" kern="0">
                            <a:effectLst/>
                            <a:latin typeface="Cambria Math" panose="02040503050406030204" pitchFamily="18" charset="0"/>
                            <a:ea typeface="Times New Roman" panose="02020603050405020304" pitchFamily="18" charset="0"/>
                            <a:cs typeface="B Zar" panose="00000400000000000000" pitchFamily="2" charset="-78"/>
                          </a:rPr>
                        </m:ctrlPr>
                      </m:sSupPr>
                      <m:e>
                        <m:r>
                          <a:rPr lang="en-US" sz="1200" b="1" i="1" kern="0">
                            <a:effectLst/>
                            <a:latin typeface="Cambria Math" panose="02040503050406030204" pitchFamily="18" charset="0"/>
                            <a:ea typeface="Times New Roman" panose="02020603050405020304" pitchFamily="18" charset="0"/>
                            <a:cs typeface="B Zar" panose="00000400000000000000" pitchFamily="2" charset="-78"/>
                          </a:rPr>
                          <m:t>𝑽</m:t>
                        </m:r>
                      </m:e>
                      <m:sup>
                        <m:r>
                          <a:rPr lang="en-US" sz="1200" b="1" i="1" kern="0">
                            <a:effectLst/>
                            <a:latin typeface="Cambria Math" panose="02040503050406030204" pitchFamily="18" charset="0"/>
                            <a:ea typeface="Times New Roman" panose="02020603050405020304" pitchFamily="18" charset="0"/>
                            <a:cs typeface="B Zar" panose="00000400000000000000" pitchFamily="2" charset="-78"/>
                          </a:rPr>
                          <m:t>𝟐</m:t>
                        </m:r>
                      </m:sup>
                    </m:sSup>
                  </m:oMath>
                </a14:m>
                <a:r>
                  <a:rPr lang="fa-IR" sz="1400" b="1" kern="0" dirty="0">
                    <a:effectLst/>
                    <a:latin typeface="Times New Roman" panose="02020603050405020304" pitchFamily="18" charset="0"/>
                    <a:ea typeface="Times New Roman" panose="02020603050405020304" pitchFamily="18" charset="0"/>
                    <a:cs typeface="B Zar" panose="00000400000000000000" pitchFamily="2" charset="-78"/>
                  </a:rPr>
                  <a:t>در حالت قطبیده</a:t>
                </a:r>
                <a:endParaRPr lang="en-001" sz="3200" b="1" kern="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p:sp>
            <p:nvSpPr>
              <p:cNvPr id="5" name="TextBox 4">
                <a:extLst>
                  <a:ext uri="{FF2B5EF4-FFF2-40B4-BE49-F238E27FC236}">
                    <a16:creationId xmlns:a16="http://schemas.microsoft.com/office/drawing/2014/main" id="{5512A4B0-F0F5-1EEB-120B-A55D714D02B6}"/>
                  </a:ext>
                </a:extLst>
              </p:cNvPr>
              <p:cNvSpPr txBox="1">
                <a:spLocks noRot="1" noChangeAspect="1" noMove="1" noResize="1" noEditPoints="1" noAdjustHandles="1" noChangeArrowheads="1" noChangeShapeType="1" noTextEdit="1"/>
              </p:cNvSpPr>
              <p:nvPr/>
            </p:nvSpPr>
            <p:spPr>
              <a:xfrm>
                <a:off x="319358" y="3219450"/>
                <a:ext cx="7925050" cy="747256"/>
              </a:xfrm>
              <a:prstGeom prst="rect">
                <a:avLst/>
              </a:prstGeom>
              <a:blipFill>
                <a:blip r:embed="rId3"/>
                <a:stretch>
                  <a:fillRect b="-8943"/>
                </a:stretch>
              </a:blipFill>
            </p:spPr>
            <p:txBody>
              <a:bodyPr/>
              <a:lstStyle/>
              <a:p>
                <a:r>
                  <a:rPr lang="en-001">
                    <a:noFill/>
                  </a:rPr>
                  <a:t> </a:t>
                </a:r>
              </a:p>
            </p:txBody>
          </p:sp>
        </mc:Fallback>
      </mc:AlternateContent>
    </p:spTree>
    <p:extLst>
      <p:ext uri="{BB962C8B-B14F-4D97-AF65-F5344CB8AC3E}">
        <p14:creationId xmlns:p14="http://schemas.microsoft.com/office/powerpoint/2010/main" val="1333424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D552FA-766D-E1B8-5669-1D3A996942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dirty="0"/>
          </a:p>
        </p:txBody>
      </p:sp>
      <p:graphicFrame>
        <p:nvGraphicFramePr>
          <p:cNvPr id="3" name="Table 2">
            <a:extLst>
              <a:ext uri="{FF2B5EF4-FFF2-40B4-BE49-F238E27FC236}">
                <a16:creationId xmlns:a16="http://schemas.microsoft.com/office/drawing/2014/main" id="{8334F1C9-01FA-160B-A2C5-144AF4F58409}"/>
              </a:ext>
            </a:extLst>
          </p:cNvPr>
          <p:cNvGraphicFramePr>
            <a:graphicFrameLocks noGrp="1"/>
          </p:cNvGraphicFramePr>
          <p:nvPr>
            <p:extLst>
              <p:ext uri="{D42A27DB-BD31-4B8C-83A1-F6EECF244321}">
                <p14:modId xmlns:p14="http://schemas.microsoft.com/office/powerpoint/2010/main" val="909550214"/>
              </p:ext>
            </p:extLst>
          </p:nvPr>
        </p:nvGraphicFramePr>
        <p:xfrm>
          <a:off x="1547664" y="1673598"/>
          <a:ext cx="6264696" cy="1296144"/>
        </p:xfrm>
        <a:graphic>
          <a:graphicData uri="http://schemas.openxmlformats.org/drawingml/2006/table">
            <a:tbl>
              <a:tblPr firstRow="1" firstCol="1" bandRow="1">
                <a:tableStyleId>{AD9F868B-50CB-4E10-AAE9-DC8EE9C3A74B}</a:tableStyleId>
              </a:tblPr>
              <a:tblGrid>
                <a:gridCol w="3712413">
                  <a:extLst>
                    <a:ext uri="{9D8B030D-6E8A-4147-A177-3AD203B41FA5}">
                      <a16:colId xmlns:a16="http://schemas.microsoft.com/office/drawing/2014/main" val="115740019"/>
                    </a:ext>
                  </a:extLst>
                </a:gridCol>
                <a:gridCol w="2552283">
                  <a:extLst>
                    <a:ext uri="{9D8B030D-6E8A-4147-A177-3AD203B41FA5}">
                      <a16:colId xmlns:a16="http://schemas.microsoft.com/office/drawing/2014/main" val="1531980906"/>
                    </a:ext>
                  </a:extLst>
                </a:gridCol>
              </a:tblGrid>
              <a:tr h="509928">
                <a:tc>
                  <a:txBody>
                    <a:bodyPr/>
                    <a:lstStyle/>
                    <a:p>
                      <a:endParaRPr lang="en-001" sz="2000">
                        <a:effectLst/>
                        <a:latin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NLO</a:t>
                      </a:r>
                      <a:endParaRPr lang="en-001"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4401323"/>
                  </a:ext>
                </a:extLst>
              </a:tr>
              <a:tr h="786216">
                <a:tc>
                  <a:txBody>
                    <a:bodyPr/>
                    <a:lstStyle/>
                    <a:p>
                      <a:pPr algn="ctr">
                        <a:lnSpc>
                          <a:spcPct val="107000"/>
                        </a:lnSpc>
                        <a:spcAft>
                          <a:spcPts val="800"/>
                        </a:spcAft>
                      </a:pPr>
                      <a:r>
                        <a:rPr lang="en-GB" sz="2000" dirty="0">
                          <a:effectLst/>
                        </a:rPr>
                        <a:t>R² (Q²₀ = </a:t>
                      </a:r>
                      <a:r>
                        <a:rPr lang="fa-IR" sz="2000" dirty="0">
                          <a:effectLst/>
                        </a:rPr>
                        <a:t>۴</a:t>
                      </a:r>
                      <a:r>
                        <a:rPr lang="en-GB" sz="2000" dirty="0">
                          <a:effectLst/>
                        </a:rPr>
                        <a:t> GeV²)</a:t>
                      </a: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800"/>
                        </a:spcAft>
                      </a:pPr>
                      <a:r>
                        <a:rPr lang="fa-IR" sz="2000" dirty="0">
                          <a:effectLst/>
                        </a:rPr>
                        <a:t>0.9347</a:t>
                      </a:r>
                      <a:endParaRPr lang="en-001" sz="20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894096746"/>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5B48EE-9D49-1D1C-B96C-6AB6470B0475}"/>
                  </a:ext>
                </a:extLst>
              </p:cNvPr>
              <p:cNvSpPr txBox="1"/>
              <p:nvPr/>
            </p:nvSpPr>
            <p:spPr>
              <a:xfrm>
                <a:off x="-324544" y="555526"/>
                <a:ext cx="7488832" cy="470000"/>
              </a:xfrm>
              <a:prstGeom prst="rect">
                <a:avLst/>
              </a:prstGeom>
              <a:noFill/>
            </p:spPr>
            <p:txBody>
              <a:bodyPr wrap="square">
                <a:spAutoFit/>
              </a:bodyPr>
              <a:lstStyle/>
              <a:p>
                <a:pPr algn="r" rtl="1"/>
                <a:r>
                  <a:rPr lang="fa-IR" sz="24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ضریب تعیین</a:t>
                </a:r>
                <a14:m>
                  <m:oMath xmlns:m="http://schemas.openxmlformats.org/officeDocument/2006/math">
                    <m:sSup>
                      <m:sSupPr>
                        <m:ctrlPr>
                          <a:rPr lang="en-001" sz="2400" b="1" i="1">
                            <a:solidFill>
                              <a:srgbClr val="002060"/>
                            </a:solidFill>
                            <a:effectLst/>
                            <a:latin typeface="Cambria Math" panose="02040503050406030204" pitchFamily="18" charset="0"/>
                            <a:cs typeface="B Zar" panose="00000400000000000000" pitchFamily="2" charset="-78"/>
                          </a:rPr>
                        </m:ctrlPr>
                      </m:sSupPr>
                      <m:e>
                        <m:r>
                          <a:rPr lang="en-001" sz="2400" b="1" i="1">
                            <a:solidFill>
                              <a:srgbClr val="002060"/>
                            </a:solidFill>
                            <a:effectLst/>
                            <a:latin typeface="Cambria Math" panose="02040503050406030204" pitchFamily="18" charset="0"/>
                            <a:ea typeface="Calibri" panose="020F0502020204030204" pitchFamily="34" charset="0"/>
                            <a:cs typeface="B Zar" panose="00000400000000000000" pitchFamily="2" charset="-78"/>
                          </a:rPr>
                          <m:t> </m:t>
                        </m:r>
                        <m:r>
                          <a:rPr lang="en-001" sz="2400" b="1" i="1">
                            <a:solidFill>
                              <a:srgbClr val="002060"/>
                            </a:solidFill>
                            <a:effectLst/>
                            <a:latin typeface="Cambria Math" panose="02040503050406030204" pitchFamily="18" charset="0"/>
                            <a:ea typeface="Calibri" panose="020F0502020204030204" pitchFamily="34" charset="0"/>
                            <a:cs typeface="B Zar" panose="00000400000000000000" pitchFamily="2" charset="-78"/>
                          </a:rPr>
                          <m:t>𝑹</m:t>
                        </m:r>
                      </m:e>
                      <m:sup>
                        <m:r>
                          <a:rPr lang="en-001" sz="2400" b="1" i="1">
                            <a:solidFill>
                              <a:srgbClr val="002060"/>
                            </a:solidFill>
                            <a:effectLst/>
                            <a:latin typeface="Cambria Math" panose="02040503050406030204" pitchFamily="18" charset="0"/>
                            <a:ea typeface="Calibri" panose="020F0502020204030204" pitchFamily="34" charset="0"/>
                            <a:cs typeface="B Zar" panose="00000400000000000000" pitchFamily="2" charset="-78"/>
                          </a:rPr>
                          <m:t>𝟐</m:t>
                        </m:r>
                      </m:sup>
                    </m:sSup>
                  </m:oMath>
                </a14:m>
                <a:r>
                  <a:rPr lang="fa-IR" sz="24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در مرتبه های </a:t>
                </a:r>
                <a:r>
                  <a:rPr lang="en-US" sz="2400" b="1" dirty="0">
                    <a:solidFill>
                      <a:srgbClr val="002060"/>
                    </a:solidFill>
                    <a:effectLst/>
                    <a:ea typeface="Calibri" panose="020F0502020204030204" pitchFamily="34" charset="0"/>
                    <a:cs typeface="B Zar" panose="00000400000000000000" pitchFamily="2" charset="-78"/>
                  </a:rPr>
                  <a:t>NLO</a:t>
                </a:r>
                <a:r>
                  <a:rPr lang="fa-IR" sz="2400" b="1" dirty="0">
                    <a:solidFill>
                      <a:srgbClr val="002060"/>
                    </a:solidFill>
                    <a:effectLst/>
                    <a:ea typeface="Calibri" panose="020F0502020204030204" pitchFamily="34" charset="0"/>
                    <a:cs typeface="B Zar" panose="00000400000000000000" pitchFamily="2" charset="-78"/>
                  </a:rPr>
                  <a:t> و </a:t>
                </a:r>
                <a:r>
                  <a:rPr lang="en-US" sz="2400" b="1" dirty="0">
                    <a:solidFill>
                      <a:srgbClr val="002060"/>
                    </a:solidFill>
                    <a:effectLst/>
                    <a:ea typeface="Calibri" panose="020F0502020204030204" pitchFamily="34" charset="0"/>
                    <a:cs typeface="B Zar" panose="00000400000000000000" pitchFamily="2" charset="-78"/>
                  </a:rPr>
                  <a:t>NNLO</a:t>
                </a:r>
                <a:endParaRPr lang="en-001" sz="2400" b="1" dirty="0">
                  <a:solidFill>
                    <a:srgbClr val="002060"/>
                  </a:solidFill>
                </a:endParaRPr>
              </a:p>
            </p:txBody>
          </p:sp>
        </mc:Choice>
        <mc:Fallback xmlns="">
          <p:sp>
            <p:nvSpPr>
              <p:cNvPr id="5" name="TextBox 4">
                <a:extLst>
                  <a:ext uri="{FF2B5EF4-FFF2-40B4-BE49-F238E27FC236}">
                    <a16:creationId xmlns:a16="http://schemas.microsoft.com/office/drawing/2014/main" id="{EA5B48EE-9D49-1D1C-B96C-6AB6470B0475}"/>
                  </a:ext>
                </a:extLst>
              </p:cNvPr>
              <p:cNvSpPr txBox="1">
                <a:spLocks noRot="1" noChangeAspect="1" noMove="1" noResize="1" noEditPoints="1" noAdjustHandles="1" noChangeArrowheads="1" noChangeShapeType="1" noTextEdit="1"/>
              </p:cNvSpPr>
              <p:nvPr/>
            </p:nvSpPr>
            <p:spPr>
              <a:xfrm>
                <a:off x="-324544" y="555526"/>
                <a:ext cx="7488832" cy="470000"/>
              </a:xfrm>
              <a:prstGeom prst="rect">
                <a:avLst/>
              </a:prstGeom>
              <a:blipFill>
                <a:blip r:embed="rId2"/>
                <a:stretch>
                  <a:fillRect t="-15584" r="-1221" b="-33766"/>
                </a:stretch>
              </a:blipFill>
            </p:spPr>
            <p:txBody>
              <a:bodyPr/>
              <a:lstStyle/>
              <a:p>
                <a:r>
                  <a:rPr lang="en-001">
                    <a:noFill/>
                  </a:rPr>
                  <a:t> </a:t>
                </a:r>
              </a:p>
            </p:txBody>
          </p:sp>
        </mc:Fallback>
      </mc:AlternateContent>
    </p:spTree>
    <p:extLst>
      <p:ext uri="{BB962C8B-B14F-4D97-AF65-F5344CB8AC3E}">
        <p14:creationId xmlns:p14="http://schemas.microsoft.com/office/powerpoint/2010/main" val="1338144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CA29B5-3FB2-01B7-8EF1-C72F504611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dirty="0"/>
          </a:p>
        </p:txBody>
      </p:sp>
      <p:sp>
        <p:nvSpPr>
          <p:cNvPr id="4" name="TextBox 3">
            <a:extLst>
              <a:ext uri="{FF2B5EF4-FFF2-40B4-BE49-F238E27FC236}">
                <a16:creationId xmlns:a16="http://schemas.microsoft.com/office/drawing/2014/main" id="{63F55474-91D0-64C8-F79E-5037BA212DE2}"/>
              </a:ext>
            </a:extLst>
          </p:cNvPr>
          <p:cNvSpPr txBox="1"/>
          <p:nvPr/>
        </p:nvSpPr>
        <p:spPr>
          <a:xfrm>
            <a:off x="3419872" y="267494"/>
            <a:ext cx="4599122" cy="584775"/>
          </a:xfrm>
          <a:prstGeom prst="rect">
            <a:avLst/>
          </a:prstGeom>
          <a:noFill/>
        </p:spPr>
        <p:txBody>
          <a:bodyPr wrap="square">
            <a:spAutoFit/>
          </a:bodyPr>
          <a:lstStyle/>
          <a:p>
            <a:r>
              <a:rPr lang="ar-SA" sz="32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نتيجه گيري </a:t>
            </a:r>
            <a:endParaRPr lang="en-001" sz="3200" b="1" dirty="0">
              <a:solidFill>
                <a:srgbClr val="002060"/>
              </a:solidFil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076D49C-0088-D399-097F-9254ED436119}"/>
                  </a:ext>
                </a:extLst>
              </p:cNvPr>
              <p:cNvSpPr txBox="1"/>
              <p:nvPr/>
            </p:nvSpPr>
            <p:spPr>
              <a:xfrm>
                <a:off x="323528" y="852268"/>
                <a:ext cx="8351141" cy="4212692"/>
              </a:xfrm>
              <a:prstGeom prst="rect">
                <a:avLst/>
              </a:prstGeom>
              <a:noFill/>
            </p:spPr>
            <p:txBody>
              <a:bodyPr wrap="square">
                <a:spAutoFit/>
              </a:bodyPr>
              <a:lstStyle/>
              <a:p>
                <a:pPr marL="285750" indent="-285750" algn="justLow" rtl="1">
                  <a:lnSpc>
                    <a:spcPct val="150000"/>
                  </a:lnSpc>
                  <a:buFont typeface="Wingdings" panose="05000000000000000000" pitchFamily="2" charset="2"/>
                  <a:buChar char="v"/>
                </a:pP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در این پژوهش با ترکیب تبدیل ملین، بسط چند</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err="1">
                    <a:effectLst/>
                    <a:latin typeface="Times New Roman" panose="02020603050405020304" pitchFamily="18" charset="0"/>
                    <a:ea typeface="Times New Roman" panose="02020603050405020304" pitchFamily="18" charset="0"/>
                    <a:cs typeface="B Lotus" panose="00000400000000000000" pitchFamily="2" charset="-78"/>
                  </a:rPr>
                  <a:t>جمله‌ای</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های لاگر و تکامل</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NLO </a:t>
                </a:r>
                <a:r>
                  <a:rPr lang="fa-IR" sz="1800" dirty="0" err="1">
                    <a:effectLst/>
                    <a:latin typeface="Times New Roman" panose="02020603050405020304" pitchFamily="18" charset="0"/>
                    <a:ea typeface="Times New Roman" panose="02020603050405020304" pitchFamily="18" charset="0"/>
                    <a:cs typeface="B Lotus" panose="00000400000000000000" pitchFamily="2" charset="-78"/>
                  </a:rPr>
                  <a:t>معادلات</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err="1">
                    <a:effectLst/>
                    <a:latin typeface="Times New Roman" panose="02020603050405020304" pitchFamily="18" charset="0"/>
                    <a:ea typeface="Times New Roman" panose="02020603050405020304" pitchFamily="18" charset="0"/>
                    <a:cs typeface="B Lotus" panose="00000400000000000000" pitchFamily="2" charset="-78"/>
                  </a:rPr>
                  <a:t>سینگلت</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DGLAP</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 بازسازی پایداری از توابع ساختار قطبیده در فضای  </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x</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ارائه شد.</a:t>
                </a:r>
                <a:r>
                  <a:rPr lang="fa-IR" sz="1800" dirty="0">
                    <a:effectLst/>
                    <a:latin typeface="Times New Roman" panose="02020603050405020304" pitchFamily="18" charset="0"/>
                    <a:ea typeface="Times New Roman" panose="02020603050405020304" pitchFamily="18" charset="0"/>
                    <a:cs typeface="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استفاده از چندجمله‌ای</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‌های لاگر به</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‌ویژه در نواحی تکین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Cambria Math" panose="02040503050406030204" pitchFamily="18" charset="0"/>
                      </a:rPr>
                      <m:t>𝑥</m:t>
                    </m:r>
                    <m:r>
                      <a:rPr lang="en-US" sz="18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cs typeface="Cambria Math" panose="02040503050406030204" pitchFamily="18" charset="0"/>
                      </a:rPr>
                      <m:t>0</m:t>
                    </m:r>
                  </m:oMath>
                </a14:m>
                <a:r>
                  <a:rPr lang="fa-IR" sz="1800" dirty="0">
                    <a:effectLst/>
                    <a:latin typeface="Times New Roman" panose="02020603050405020304" pitchFamily="18" charset="0"/>
                    <a:ea typeface="Times New Roman" panose="02020603050405020304" pitchFamily="18" charset="0"/>
                    <a:cs typeface="B Lotus" panose="00000400000000000000" pitchFamily="2" charset="-78"/>
                  </a:rPr>
                  <a:t> و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B Lotus" panose="00000400000000000000" pitchFamily="2" charset="-78"/>
                      </a:rPr>
                      <m:t>𝑥</m:t>
                    </m:r>
                    <m:r>
                      <a:rPr lang="en-US" sz="18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cs typeface="B Lotus" panose="00000400000000000000" pitchFamily="2" charset="-78"/>
                      </a:rPr>
                      <m:t>1</m:t>
                    </m:r>
                    <m:r>
                      <a:rPr lang="en-US" sz="1800" i="1">
                        <a:effectLst/>
                        <a:latin typeface="Cambria Math" panose="02040503050406030204" pitchFamily="18" charset="0"/>
                        <a:ea typeface="Times New Roman" panose="02020603050405020304" pitchFamily="18" charset="0"/>
                        <a:cs typeface="B Lotus" panose="00000400000000000000" pitchFamily="2" charset="-78"/>
                      </a:rPr>
                      <m:t> </m:t>
                    </m:r>
                  </m:oMath>
                </a14:m>
                <a:r>
                  <a:rPr lang="en-US" sz="1800" dirty="0">
                    <a:effectLst/>
                    <a:latin typeface="B Lotus" panose="00000400000000000000" pitchFamily="2" charset="-78"/>
                    <a:ea typeface="Times New Roman" panose="02020603050405020304" pitchFamily="18" charset="0"/>
                    <a:cs typeface="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مزیت مهمی دارد، زیرا رفتار تابع را بدون نوسان</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‌های عددی بازسازی می‌کند و از ناپایداری‌های تبدیل معکوس ملین جلوگیری می‌نماید.  به</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‌جای روش</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‌های کلاسیک کمینه</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‌سازی مانند</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Minuit</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 از یک چارچوب داده</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‌محور مبتنی بر شبکه عصبی و الگوریتم ژنتیک استفاده شد که بدون فرض شکل پارامتری خاص، توانست ساختارهای غیر</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خطی</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PDF</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های قطبیده را با دقت و انعطاف‌پذیری بیشتری استخراج کند. نتایج حاصل، همراه با مقدار مناسب </a:t>
                </a:r>
                <a14:m>
                  <m:oMath xmlns:m="http://schemas.openxmlformats.org/officeDocument/2006/math">
                    <m:f>
                      <m:fPr>
                        <m:type m:val="lin"/>
                        <m:ctrlPr>
                          <a:rPr lang="en-001" sz="1800" i="1">
                            <a:effectLst/>
                            <a:latin typeface="Cambria Math" panose="02040503050406030204" pitchFamily="18" charset="0"/>
                            <a:ea typeface="Times New Roman" panose="02020603050405020304" pitchFamily="18" charset="0"/>
                            <a:cs typeface="B Lotus" panose="00000400000000000000" pitchFamily="2" charset="-78"/>
                          </a:rPr>
                        </m:ctrlPr>
                      </m:fPr>
                      <m:num>
                        <m:sSup>
                          <m:sSupPr>
                            <m:ctrlPr>
                              <a:rPr lang="en-001" sz="1800" i="1">
                                <a:effectLst/>
                                <a:latin typeface="Cambria Math" panose="02040503050406030204" pitchFamily="18" charset="0"/>
                                <a:ea typeface="Times New Roman" panose="02020603050405020304" pitchFamily="18" charset="0"/>
                                <a:cs typeface="B Lotus" panose="00000400000000000000" pitchFamily="2" charset="-78"/>
                              </a:rPr>
                            </m:ctrlPr>
                          </m:sSupPr>
                          <m:e>
                            <m:r>
                              <a:rPr lang="en-001" sz="1800" i="1">
                                <a:effectLst/>
                                <a:latin typeface="Cambria Math" panose="02040503050406030204" pitchFamily="18" charset="0"/>
                                <a:ea typeface="Times New Roman" panose="02020603050405020304" pitchFamily="18" charset="0"/>
                                <a:cs typeface="B Lotus" panose="00000400000000000000" pitchFamily="2" charset="-78"/>
                              </a:rPr>
                              <m:t>𝜒</m:t>
                            </m:r>
                          </m:e>
                          <m:sup>
                            <m:r>
                              <a:rPr lang="en-001" sz="1800" i="1">
                                <a:effectLst/>
                                <a:latin typeface="Cambria Math" panose="02040503050406030204" pitchFamily="18" charset="0"/>
                                <a:ea typeface="Times New Roman" panose="02020603050405020304" pitchFamily="18" charset="0"/>
                                <a:cs typeface="B Lotus" panose="00000400000000000000" pitchFamily="2" charset="-78"/>
                              </a:rPr>
                              <m:t>2</m:t>
                            </m:r>
                          </m:sup>
                        </m:sSup>
                      </m:num>
                      <m:den>
                        <m:r>
                          <a:rPr lang="en-001" sz="1800" i="1">
                            <a:effectLst/>
                            <a:latin typeface="Cambria Math" panose="02040503050406030204" pitchFamily="18" charset="0"/>
                            <a:ea typeface="Times New Roman" panose="02020603050405020304" pitchFamily="18" charset="0"/>
                            <a:cs typeface="B Lotus" panose="00000400000000000000" pitchFamily="2" charset="-78"/>
                          </a:rPr>
                          <m:t>𝑛𝑑𝑓</m:t>
                        </m:r>
                      </m:den>
                    </m:f>
                  </m:oMath>
                </a14:m>
                <a:r>
                  <a:rPr lang="fa-IR" sz="1800" dirty="0">
                    <a:effectLst/>
                    <a:latin typeface="Times New Roman" panose="02020603050405020304" pitchFamily="18" charset="0"/>
                    <a:ea typeface="Times New Roman" panose="02020603050405020304" pitchFamily="18" charset="0"/>
                    <a:cs typeface="B Lotus" panose="00000400000000000000" pitchFamily="2" charset="-78"/>
                  </a:rPr>
                  <a:t>، نشان می‌</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دهد که این روش نه‌</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تنها از ناپایداری‌های عددی تبدیل معکوس ملین جلوگیری می‌کند، بلکه عملکرد بهتری نسبت به رویکردهای پارامتریزه</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‌ی سنتی ارائه می</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‌دهد. این چارچوب می</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‌تواند جایگزینی قابل اتکا و دقیق برای</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Minuit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در تحلیل</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‌های  </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QCD</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باشد و مبنایی مناسب برای مطالعات قطبیده‌ی آینده، به</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‌ویژه در داده‌های دقیق</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‌تر و حوزه‌</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هایی مانند</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 EIC</a:t>
                </a:r>
                <a:r>
                  <a:rPr lang="fa-IR" sz="1800" dirty="0">
                    <a:effectLst/>
                    <a:latin typeface="Times New Roman" panose="02020603050405020304" pitchFamily="18" charset="0"/>
                    <a:ea typeface="Times New Roman" panose="02020603050405020304" pitchFamily="18" charset="0"/>
                    <a:cs typeface="B Lotus" panose="00000400000000000000" pitchFamily="2" charset="-78"/>
                  </a:rPr>
                  <a:t>، فراهم سازد</a:t>
                </a:r>
                <a:r>
                  <a:rPr lang="en-US" sz="1800" dirty="0">
                    <a:effectLst/>
                    <a:latin typeface="Times New Roman" panose="02020603050405020304" pitchFamily="18" charset="0"/>
                    <a:ea typeface="Times New Roman" panose="02020603050405020304" pitchFamily="18" charset="0"/>
                    <a:cs typeface="B Lotus" panose="00000400000000000000" pitchFamily="2" charset="-78"/>
                  </a:rPr>
                  <a:t>.</a:t>
                </a:r>
                <a:endParaRPr lang="en-001" sz="1800" dirty="0">
                  <a:effectLst/>
                  <a:latin typeface="Times New Roman" panose="02020603050405020304" pitchFamily="18" charset="0"/>
                  <a:ea typeface="Times New Roman" panose="02020603050405020304" pitchFamily="18" charset="0"/>
                  <a:cs typeface="Lotus" panose="00000400000000000000" pitchFamily="2" charset="-78"/>
                </a:endParaRPr>
              </a:p>
            </p:txBody>
          </p:sp>
        </mc:Choice>
        <mc:Fallback>
          <p:sp>
            <p:nvSpPr>
              <p:cNvPr id="6" name="TextBox 5">
                <a:extLst>
                  <a:ext uri="{FF2B5EF4-FFF2-40B4-BE49-F238E27FC236}">
                    <a16:creationId xmlns:a16="http://schemas.microsoft.com/office/drawing/2014/main" id="{9076D49C-0088-D399-097F-9254ED436119}"/>
                  </a:ext>
                </a:extLst>
              </p:cNvPr>
              <p:cNvSpPr txBox="1">
                <a:spLocks noRot="1" noChangeAspect="1" noMove="1" noResize="1" noEditPoints="1" noAdjustHandles="1" noChangeArrowheads="1" noChangeShapeType="1" noTextEdit="1"/>
              </p:cNvSpPr>
              <p:nvPr/>
            </p:nvSpPr>
            <p:spPr>
              <a:xfrm>
                <a:off x="323528" y="852268"/>
                <a:ext cx="8351141" cy="4212692"/>
              </a:xfrm>
              <a:prstGeom prst="rect">
                <a:avLst/>
              </a:prstGeom>
              <a:blipFill>
                <a:blip r:embed="rId2"/>
                <a:stretch>
                  <a:fillRect l="-1314" r="-584" b="-1881"/>
                </a:stretch>
              </a:blipFill>
            </p:spPr>
            <p:txBody>
              <a:bodyPr/>
              <a:lstStyle/>
              <a:p>
                <a:r>
                  <a:rPr lang="en-001">
                    <a:noFill/>
                  </a:rPr>
                  <a:t> </a:t>
                </a:r>
              </a:p>
            </p:txBody>
          </p:sp>
        </mc:Fallback>
      </mc:AlternateContent>
    </p:spTree>
    <p:extLst>
      <p:ext uri="{BB962C8B-B14F-4D97-AF65-F5344CB8AC3E}">
        <p14:creationId xmlns:p14="http://schemas.microsoft.com/office/powerpoint/2010/main" val="1678633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47A9E-89B1-2F71-15E8-C1788DEA3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dirty="0"/>
          </a:p>
        </p:txBody>
      </p:sp>
      <p:sp>
        <p:nvSpPr>
          <p:cNvPr id="4" name="TextBox 3">
            <a:extLst>
              <a:ext uri="{FF2B5EF4-FFF2-40B4-BE49-F238E27FC236}">
                <a16:creationId xmlns:a16="http://schemas.microsoft.com/office/drawing/2014/main" id="{FBCBFB97-BA29-D0DB-3EBF-0B43EC625318}"/>
              </a:ext>
            </a:extLst>
          </p:cNvPr>
          <p:cNvSpPr txBox="1"/>
          <p:nvPr/>
        </p:nvSpPr>
        <p:spPr>
          <a:xfrm>
            <a:off x="251520" y="-25375"/>
            <a:ext cx="4599122" cy="517065"/>
          </a:xfrm>
          <a:prstGeom prst="rect">
            <a:avLst/>
          </a:prstGeom>
          <a:noFill/>
        </p:spPr>
        <p:txBody>
          <a:bodyPr wrap="square">
            <a:spAutoFit/>
          </a:bodyPr>
          <a:lstStyle/>
          <a:p>
            <a:pPr marL="74295" indent="-274320" algn="just" rtl="1">
              <a:lnSpc>
                <a:spcPct val="115000"/>
              </a:lnSpc>
              <a:spcBef>
                <a:spcPts val="1200"/>
              </a:spcBef>
            </a:pPr>
            <a:r>
              <a:rPr lang="fa-IR" sz="2400" b="1" kern="0" dirty="0">
                <a:effectLst/>
                <a:latin typeface="Times New Roman" panose="02020603050405020304" pitchFamily="18" charset="0"/>
                <a:ea typeface="Times New Roman" panose="02020603050405020304" pitchFamily="18" charset="0"/>
                <a:cs typeface="B Zar" panose="00000400000000000000" pitchFamily="2" charset="-78"/>
              </a:rPr>
              <a:t>منابع</a:t>
            </a:r>
            <a:endParaRPr lang="en-001" sz="2400" b="1" kern="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6" name="TextBox 5">
            <a:extLst>
              <a:ext uri="{FF2B5EF4-FFF2-40B4-BE49-F238E27FC236}">
                <a16:creationId xmlns:a16="http://schemas.microsoft.com/office/drawing/2014/main" id="{0EF65244-DA16-32CE-9120-98CBCC5F1547}"/>
              </a:ext>
            </a:extLst>
          </p:cNvPr>
          <p:cNvSpPr txBox="1"/>
          <p:nvPr/>
        </p:nvSpPr>
        <p:spPr>
          <a:xfrm>
            <a:off x="204364" y="627534"/>
            <a:ext cx="8901561" cy="5344412"/>
          </a:xfrm>
          <a:prstGeom prst="rect">
            <a:avLst/>
          </a:prstGeom>
          <a:noFill/>
        </p:spPr>
        <p:txBody>
          <a:bodyPr wrap="square">
            <a:spAutoFit/>
          </a:bodyPr>
          <a:lstStyle/>
          <a:p>
            <a:pPr indent="1270" algn="just" rtl="0"/>
            <a:r>
              <a:rPr lang="en-001" sz="1500" dirty="0">
                <a:solidFill>
                  <a:srgbClr val="000000"/>
                </a:solidFill>
                <a:effectLst/>
                <a:latin typeface="Times New Roman" panose="02020603050405020304" pitchFamily="18" charset="0"/>
                <a:ea typeface="Times New Roman" panose="02020603050405020304" pitchFamily="18" charset="0"/>
                <a:cs typeface="+mj-cs"/>
              </a:rPr>
              <a:t> </a:t>
            </a:r>
            <a:r>
              <a:rPr lang="en-US" sz="1500" dirty="0">
                <a:solidFill>
                  <a:srgbClr val="000000"/>
                </a:solidFill>
                <a:effectLst/>
                <a:latin typeface="Times New Roman" panose="02020603050405020304" pitchFamily="18" charset="0"/>
                <a:ea typeface="Times New Roman" panose="02020603050405020304" pitchFamily="18" charset="0"/>
                <a:cs typeface="+mj-cs"/>
              </a:rPr>
              <a:t>[1]</a:t>
            </a:r>
            <a:r>
              <a:rPr lang="en-US" sz="1500" dirty="0">
                <a:effectLst/>
                <a:latin typeface="Times New Roman" panose="02020603050405020304" pitchFamily="18" charset="0"/>
                <a:ea typeface="Times New Roman" panose="02020603050405020304" pitchFamily="18" charset="0"/>
                <a:cs typeface="+mj-cs"/>
              </a:rPr>
              <a:t> </a:t>
            </a:r>
            <a:r>
              <a:rPr lang="en-001" sz="1500" dirty="0">
                <a:effectLst/>
                <a:latin typeface="Times New Roman" panose="02020603050405020304" pitchFamily="18" charset="0"/>
                <a:ea typeface="Times New Roman" panose="02020603050405020304" pitchFamily="18" charset="0"/>
                <a:cs typeface="+mj-cs"/>
              </a:rPr>
              <a:t>S. A. Tehrani, F. </a:t>
            </a:r>
            <a:r>
              <a:rPr lang="en-001" sz="1500" dirty="0" err="1">
                <a:effectLst/>
                <a:latin typeface="Times New Roman" panose="02020603050405020304" pitchFamily="18" charset="0"/>
                <a:ea typeface="Times New Roman" panose="02020603050405020304" pitchFamily="18" charset="0"/>
                <a:cs typeface="+mj-cs"/>
              </a:rPr>
              <a:t>Taghavi-Shahri</a:t>
            </a:r>
            <a:r>
              <a:rPr lang="en-001" sz="1500" dirty="0">
                <a:effectLst/>
                <a:latin typeface="Times New Roman" panose="02020603050405020304" pitchFamily="18" charset="0"/>
                <a:ea typeface="Times New Roman" panose="02020603050405020304" pitchFamily="18" charset="0"/>
                <a:cs typeface="+mj-cs"/>
              </a:rPr>
              <a:t>, A. </a:t>
            </a:r>
            <a:r>
              <a:rPr lang="en-001" sz="1500" dirty="0" err="1">
                <a:effectLst/>
                <a:latin typeface="Times New Roman" panose="02020603050405020304" pitchFamily="18" charset="0"/>
                <a:ea typeface="Times New Roman" panose="02020603050405020304" pitchFamily="18" charset="0"/>
                <a:cs typeface="+mj-cs"/>
              </a:rPr>
              <a:t>Mirjalili</a:t>
            </a:r>
            <a:r>
              <a:rPr lang="en-001" sz="1500" dirty="0">
                <a:effectLst/>
                <a:latin typeface="Times New Roman" panose="02020603050405020304" pitchFamily="18" charset="0"/>
                <a:ea typeface="Times New Roman" panose="02020603050405020304" pitchFamily="18" charset="0"/>
                <a:cs typeface="+mj-cs"/>
              </a:rPr>
              <a:t> and M. M. </a:t>
            </a:r>
            <a:r>
              <a:rPr lang="en-001" sz="1500" dirty="0" err="1">
                <a:effectLst/>
                <a:latin typeface="Times New Roman" panose="02020603050405020304" pitchFamily="18" charset="0"/>
                <a:ea typeface="Times New Roman" panose="02020603050405020304" pitchFamily="18" charset="0"/>
                <a:cs typeface="+mj-cs"/>
              </a:rPr>
              <a:t>Yazdanpanah</a:t>
            </a:r>
            <a:r>
              <a:rPr lang="en-001" sz="1500" dirty="0">
                <a:effectLst/>
                <a:latin typeface="Times New Roman" panose="02020603050405020304" pitchFamily="18" charset="0"/>
                <a:ea typeface="Times New Roman" panose="02020603050405020304" pitchFamily="18" charset="0"/>
                <a:cs typeface="+mj-cs"/>
              </a:rPr>
              <a:t>, Phys. Rev. D 87, 114012 (2013).</a:t>
            </a:r>
            <a:endParaRPr lang="fa-IR" sz="1500" dirty="0">
              <a:latin typeface="Times New Roman" panose="02020603050405020304" pitchFamily="18" charset="0"/>
              <a:ea typeface="Times New Roman" panose="02020603050405020304" pitchFamily="18" charset="0"/>
              <a:cs typeface="+mj-cs"/>
            </a:endParaRPr>
          </a:p>
          <a:p>
            <a:pPr indent="1270" algn="just" rtl="0"/>
            <a:endParaRPr lang="en-001" sz="1500" dirty="0">
              <a:effectLst/>
              <a:latin typeface="Times New Roman" panose="02020603050405020304" pitchFamily="18" charset="0"/>
              <a:ea typeface="Times New Roman" panose="02020603050405020304" pitchFamily="18" charset="0"/>
              <a:cs typeface="+mj-cs"/>
            </a:endParaRPr>
          </a:p>
          <a:p>
            <a:pPr indent="1270" algn="just" rtl="0"/>
            <a:r>
              <a:rPr lang="en-US" sz="1500" dirty="0">
                <a:effectLst/>
                <a:latin typeface="Times New Roman" panose="02020603050405020304" pitchFamily="18" charset="0"/>
                <a:ea typeface="Times New Roman" panose="02020603050405020304" pitchFamily="18" charset="0"/>
                <a:cs typeface="+mj-cs"/>
              </a:rPr>
              <a:t> </a:t>
            </a:r>
            <a:r>
              <a:rPr lang="en-US" sz="1500" dirty="0">
                <a:solidFill>
                  <a:srgbClr val="000000"/>
                </a:solidFill>
                <a:effectLst/>
                <a:latin typeface="Times New Roman" panose="02020603050405020304" pitchFamily="18" charset="0"/>
                <a:ea typeface="Times New Roman" panose="02020603050405020304" pitchFamily="18" charset="0"/>
                <a:cs typeface="+mj-cs"/>
              </a:rPr>
              <a:t>[2] </a:t>
            </a:r>
            <a:r>
              <a:rPr lang="en-001" sz="1500" dirty="0">
                <a:effectLst/>
                <a:latin typeface="Times New Roman" panose="02020603050405020304" pitchFamily="18" charset="0"/>
                <a:ea typeface="Times New Roman" panose="02020603050405020304" pitchFamily="18" charset="0"/>
                <a:cs typeface="+mj-cs"/>
              </a:rPr>
              <a:t>I. </a:t>
            </a:r>
            <a:r>
              <a:rPr lang="en-001" sz="1500" dirty="0" err="1">
                <a:effectLst/>
                <a:latin typeface="Times New Roman" panose="02020603050405020304" pitchFamily="18" charset="0"/>
                <a:ea typeface="Times New Roman" panose="02020603050405020304" pitchFamily="18" charset="0"/>
                <a:cs typeface="+mj-cs"/>
              </a:rPr>
              <a:t>Borsa</a:t>
            </a:r>
            <a:r>
              <a:rPr lang="en-001" sz="1500" dirty="0">
                <a:effectLst/>
                <a:latin typeface="Times New Roman" panose="02020603050405020304" pitchFamily="18" charset="0"/>
                <a:ea typeface="Times New Roman" panose="02020603050405020304" pitchFamily="18" charset="0"/>
                <a:cs typeface="+mj-cs"/>
              </a:rPr>
              <a:t>, M. </a:t>
            </a:r>
            <a:r>
              <a:rPr lang="en-001" sz="1500" dirty="0" err="1">
                <a:effectLst/>
                <a:latin typeface="Times New Roman" panose="02020603050405020304" pitchFamily="18" charset="0"/>
                <a:ea typeface="Times New Roman" panose="02020603050405020304" pitchFamily="18" charset="0"/>
                <a:cs typeface="+mj-cs"/>
              </a:rPr>
              <a:t>Stratmann</a:t>
            </a:r>
            <a:r>
              <a:rPr lang="en-001" sz="1500" dirty="0">
                <a:effectLst/>
                <a:latin typeface="Times New Roman" panose="02020603050405020304" pitchFamily="18" charset="0"/>
                <a:ea typeface="Times New Roman" panose="02020603050405020304" pitchFamily="18" charset="0"/>
                <a:cs typeface="+mj-cs"/>
              </a:rPr>
              <a:t>, W. Vogelsang, D. de Florian and R. </a:t>
            </a:r>
            <a:r>
              <a:rPr lang="en-001" sz="1500" dirty="0" err="1">
                <a:effectLst/>
                <a:latin typeface="Times New Roman" panose="02020603050405020304" pitchFamily="18" charset="0"/>
                <a:ea typeface="Times New Roman" panose="02020603050405020304" pitchFamily="18" charset="0"/>
                <a:cs typeface="+mj-cs"/>
              </a:rPr>
              <a:t>Sassot</a:t>
            </a:r>
            <a:r>
              <a:rPr lang="en-001" sz="1500" dirty="0">
                <a:effectLst/>
                <a:latin typeface="Times New Roman" panose="02020603050405020304" pitchFamily="18" charset="0"/>
                <a:ea typeface="Times New Roman" panose="02020603050405020304" pitchFamily="18" charset="0"/>
                <a:cs typeface="+mj-cs"/>
              </a:rPr>
              <a:t>, Phys. Rev. Lett. 133, no.15, 151901 (2024).</a:t>
            </a:r>
            <a:endParaRPr lang="fa-IR" sz="1500" dirty="0">
              <a:effectLst/>
              <a:latin typeface="Times New Roman" panose="02020603050405020304" pitchFamily="18" charset="0"/>
              <a:ea typeface="Times New Roman" panose="02020603050405020304" pitchFamily="18" charset="0"/>
              <a:cs typeface="+mj-cs"/>
            </a:endParaRPr>
          </a:p>
          <a:p>
            <a:pPr indent="1270" algn="just" rtl="0"/>
            <a:endParaRPr lang="en-001" sz="1500" dirty="0">
              <a:effectLst/>
              <a:latin typeface="Times New Roman" panose="02020603050405020304" pitchFamily="18" charset="0"/>
              <a:ea typeface="Times New Roman" panose="02020603050405020304" pitchFamily="18" charset="0"/>
              <a:cs typeface="+mj-cs"/>
            </a:endParaRPr>
          </a:p>
          <a:p>
            <a:pPr indent="1270" algn="just" rtl="0"/>
            <a:r>
              <a:rPr lang="en-US" sz="1500" dirty="0">
                <a:effectLst/>
                <a:latin typeface="Times New Roman" panose="02020603050405020304" pitchFamily="18" charset="0"/>
                <a:ea typeface="Times New Roman" panose="02020603050405020304" pitchFamily="18" charset="0"/>
                <a:cs typeface="+mj-cs"/>
              </a:rPr>
              <a:t> </a:t>
            </a:r>
            <a:r>
              <a:rPr lang="en-US" sz="1500" dirty="0">
                <a:solidFill>
                  <a:srgbClr val="000000"/>
                </a:solidFill>
                <a:effectLst/>
                <a:latin typeface="Times New Roman" panose="02020603050405020304" pitchFamily="18" charset="0"/>
                <a:ea typeface="Times New Roman" panose="02020603050405020304" pitchFamily="18" charset="0"/>
                <a:cs typeface="+mj-cs"/>
              </a:rPr>
              <a:t>[3] </a:t>
            </a:r>
            <a:r>
              <a:rPr lang="en-001" sz="1500" dirty="0">
                <a:effectLst/>
                <a:latin typeface="Times New Roman" panose="02020603050405020304" pitchFamily="18" charset="0"/>
                <a:ea typeface="Times New Roman" panose="02020603050405020304" pitchFamily="18" charset="0"/>
                <a:cs typeface="+mj-cs"/>
              </a:rPr>
              <a:t> M. </a:t>
            </a:r>
            <a:r>
              <a:rPr lang="en-001" sz="1500" dirty="0" err="1">
                <a:effectLst/>
                <a:latin typeface="Times New Roman" panose="02020603050405020304" pitchFamily="18" charset="0"/>
                <a:ea typeface="Times New Roman" panose="02020603050405020304" pitchFamily="18" charset="0"/>
                <a:cs typeface="+mj-cs"/>
              </a:rPr>
              <a:t>Salimi</a:t>
            </a:r>
            <a:r>
              <a:rPr lang="en-001" sz="1500" dirty="0">
                <a:effectLst/>
                <a:latin typeface="Times New Roman" panose="02020603050405020304" pitchFamily="18" charset="0"/>
                <a:ea typeface="Times New Roman" panose="02020603050405020304" pitchFamily="18" charset="0"/>
                <a:cs typeface="+mj-cs"/>
              </a:rPr>
              <a:t>-Amiri, A. </a:t>
            </a:r>
            <a:r>
              <a:rPr lang="en-001" sz="1500" dirty="0" err="1">
                <a:effectLst/>
                <a:latin typeface="Times New Roman" panose="02020603050405020304" pitchFamily="18" charset="0"/>
                <a:ea typeface="Times New Roman" panose="02020603050405020304" pitchFamily="18" charset="0"/>
                <a:cs typeface="+mj-cs"/>
              </a:rPr>
              <a:t>Khorramian</a:t>
            </a:r>
            <a:r>
              <a:rPr lang="en-001" sz="1500" dirty="0">
                <a:effectLst/>
                <a:latin typeface="Times New Roman" panose="02020603050405020304" pitchFamily="18" charset="0"/>
                <a:ea typeface="Times New Roman" panose="02020603050405020304" pitchFamily="18" charset="0"/>
                <a:cs typeface="+mj-cs"/>
              </a:rPr>
              <a:t>, H. </a:t>
            </a:r>
            <a:r>
              <a:rPr lang="en-001" sz="1500" dirty="0" err="1">
                <a:effectLst/>
                <a:latin typeface="Times New Roman" panose="02020603050405020304" pitchFamily="18" charset="0"/>
                <a:ea typeface="Times New Roman" panose="02020603050405020304" pitchFamily="18" charset="0"/>
                <a:cs typeface="+mj-cs"/>
              </a:rPr>
              <a:t>Abdolmaleki</a:t>
            </a:r>
            <a:r>
              <a:rPr lang="en-001" sz="1500" dirty="0">
                <a:effectLst/>
                <a:latin typeface="Times New Roman" panose="02020603050405020304" pitchFamily="18" charset="0"/>
                <a:ea typeface="Times New Roman" panose="02020603050405020304" pitchFamily="18" charset="0"/>
                <a:cs typeface="+mj-cs"/>
              </a:rPr>
              <a:t> and F. I. </a:t>
            </a:r>
            <a:r>
              <a:rPr lang="en-001" sz="1500" dirty="0" err="1">
                <a:effectLst/>
                <a:latin typeface="Times New Roman" panose="02020603050405020304" pitchFamily="18" charset="0"/>
                <a:ea typeface="Times New Roman" panose="02020603050405020304" pitchFamily="18" charset="0"/>
                <a:cs typeface="+mj-cs"/>
              </a:rPr>
              <a:t>Olness</a:t>
            </a:r>
            <a:r>
              <a:rPr lang="en-001" sz="1500" dirty="0">
                <a:effectLst/>
                <a:latin typeface="Times New Roman" panose="02020603050405020304" pitchFamily="18" charset="0"/>
                <a:ea typeface="Times New Roman" panose="02020603050405020304" pitchFamily="18" charset="0"/>
                <a:cs typeface="+mj-cs"/>
              </a:rPr>
              <a:t>, Phys. Rev. D 98, no.5, 056020 (2018).</a:t>
            </a:r>
            <a:endParaRPr lang="en-US" sz="1500" dirty="0">
              <a:effectLst/>
              <a:latin typeface="Times New Roman" panose="02020603050405020304" pitchFamily="18" charset="0"/>
              <a:ea typeface="Times New Roman" panose="02020603050405020304" pitchFamily="18" charset="0"/>
              <a:cs typeface="+mj-cs"/>
            </a:endParaRPr>
          </a:p>
          <a:p>
            <a:pPr indent="1270" algn="just" rtl="0"/>
            <a:endParaRPr lang="en-001" sz="1500" dirty="0">
              <a:effectLst/>
              <a:latin typeface="Times New Roman" panose="02020603050405020304" pitchFamily="18" charset="0"/>
              <a:ea typeface="Times New Roman" panose="02020603050405020304" pitchFamily="18" charset="0"/>
              <a:cs typeface="+mj-cs"/>
            </a:endParaRPr>
          </a:p>
          <a:p>
            <a:pPr indent="1270" algn="just" rtl="0"/>
            <a:r>
              <a:rPr lang="en-US" sz="1500" dirty="0">
                <a:solidFill>
                  <a:srgbClr val="000000"/>
                </a:solidFill>
                <a:effectLst/>
                <a:latin typeface="Times New Roman" panose="02020603050405020304" pitchFamily="18" charset="0"/>
                <a:ea typeface="Times New Roman" panose="02020603050405020304" pitchFamily="18" charset="0"/>
                <a:cs typeface="+mj-cs"/>
              </a:rPr>
              <a:t>[4] </a:t>
            </a:r>
            <a:r>
              <a:rPr lang="en-001" sz="1500" dirty="0">
                <a:effectLst/>
                <a:latin typeface="Times New Roman" panose="02020603050405020304" pitchFamily="18" charset="0"/>
                <a:ea typeface="Times New Roman" panose="02020603050405020304" pitchFamily="18" charset="0"/>
                <a:cs typeface="+mj-cs"/>
              </a:rPr>
              <a:t>B. W. </a:t>
            </a:r>
            <a:r>
              <a:rPr lang="en-001" sz="1500" dirty="0" err="1">
                <a:effectLst/>
                <a:latin typeface="Times New Roman" panose="02020603050405020304" pitchFamily="18" charset="0"/>
                <a:ea typeface="Times New Roman" panose="02020603050405020304" pitchFamily="18" charset="0"/>
                <a:cs typeface="+mj-cs"/>
              </a:rPr>
              <a:t>Filippone</a:t>
            </a:r>
            <a:r>
              <a:rPr lang="en-001" sz="1500" dirty="0">
                <a:effectLst/>
                <a:latin typeface="Times New Roman" panose="02020603050405020304" pitchFamily="18" charset="0"/>
                <a:ea typeface="Times New Roman" panose="02020603050405020304" pitchFamily="18" charset="0"/>
                <a:cs typeface="+mj-cs"/>
              </a:rPr>
              <a:t> and X. D. Ji, Adv. </a:t>
            </a:r>
            <a:r>
              <a:rPr lang="en-001" sz="1500" dirty="0" err="1">
                <a:effectLst/>
                <a:latin typeface="Times New Roman" panose="02020603050405020304" pitchFamily="18" charset="0"/>
                <a:ea typeface="Times New Roman" panose="02020603050405020304" pitchFamily="18" charset="0"/>
                <a:cs typeface="+mj-cs"/>
              </a:rPr>
              <a:t>Nucl</a:t>
            </a:r>
            <a:r>
              <a:rPr lang="en-001" sz="1500" dirty="0">
                <a:effectLst/>
                <a:latin typeface="Times New Roman" panose="02020603050405020304" pitchFamily="18" charset="0"/>
                <a:ea typeface="Times New Roman" panose="02020603050405020304" pitchFamily="18" charset="0"/>
                <a:cs typeface="+mj-cs"/>
              </a:rPr>
              <a:t>. Phys. 26, 1 (2001) </a:t>
            </a:r>
            <a:r>
              <a:rPr lang="ar-SA" sz="1500" dirty="0">
                <a:solidFill>
                  <a:srgbClr val="4C94D8"/>
                </a:solidFill>
                <a:effectLst/>
                <a:latin typeface="Times New Roman" panose="02020603050405020304" pitchFamily="18" charset="0"/>
                <a:ea typeface="Times New Roman" panose="02020603050405020304" pitchFamily="18" charset="0"/>
                <a:cs typeface="+mj-cs"/>
              </a:rPr>
              <a:t>.</a:t>
            </a:r>
            <a:endParaRPr lang="en-US" sz="1500" dirty="0">
              <a:solidFill>
                <a:srgbClr val="4C94D8"/>
              </a:solidFill>
              <a:effectLst/>
              <a:latin typeface="Times New Roman" panose="02020603050405020304" pitchFamily="18" charset="0"/>
              <a:ea typeface="Times New Roman" panose="02020603050405020304" pitchFamily="18" charset="0"/>
              <a:cs typeface="+mj-cs"/>
            </a:endParaRPr>
          </a:p>
          <a:p>
            <a:pPr indent="1270" algn="just" rtl="0"/>
            <a:endParaRPr lang="en-001" sz="1500" dirty="0">
              <a:effectLst/>
              <a:latin typeface="Times New Roman" panose="02020603050405020304" pitchFamily="18" charset="0"/>
              <a:ea typeface="Times New Roman" panose="02020603050405020304" pitchFamily="18" charset="0"/>
              <a:cs typeface="+mj-cs"/>
            </a:endParaRPr>
          </a:p>
          <a:p>
            <a:pPr indent="1270" algn="just" rtl="0"/>
            <a:r>
              <a:rPr lang="en-US" sz="1500" dirty="0">
                <a:solidFill>
                  <a:srgbClr val="000000"/>
                </a:solidFill>
                <a:effectLst/>
                <a:latin typeface="Times New Roman" panose="02020603050405020304" pitchFamily="18" charset="0"/>
                <a:ea typeface="Times New Roman" panose="02020603050405020304" pitchFamily="18" charset="0"/>
                <a:cs typeface="+mj-cs"/>
              </a:rPr>
              <a:t>[5] </a:t>
            </a:r>
            <a:r>
              <a:rPr lang="en-001" sz="1500" dirty="0">
                <a:effectLst/>
                <a:latin typeface="Times New Roman" panose="02020603050405020304" pitchFamily="18" charset="0"/>
                <a:ea typeface="Times New Roman" panose="02020603050405020304" pitchFamily="18" charset="0"/>
                <a:cs typeface="+mj-cs"/>
              </a:rPr>
              <a:t>G. V. </a:t>
            </a:r>
            <a:r>
              <a:rPr lang="en-001" sz="1500" dirty="0" err="1">
                <a:effectLst/>
                <a:latin typeface="Times New Roman" panose="02020603050405020304" pitchFamily="18" charset="0"/>
                <a:ea typeface="Times New Roman" panose="02020603050405020304" pitchFamily="18" charset="0"/>
                <a:cs typeface="+mj-cs"/>
              </a:rPr>
              <a:t>Seeventer</a:t>
            </a:r>
            <a:r>
              <a:rPr lang="en-001" sz="1500" dirty="0">
                <a:effectLst/>
                <a:latin typeface="Times New Roman" panose="02020603050405020304" pitchFamily="18" charset="0"/>
                <a:ea typeface="Times New Roman" panose="02020603050405020304" pitchFamily="18" charset="0"/>
                <a:cs typeface="+mj-cs"/>
              </a:rPr>
              <a:t>, Applying Field Theories: From Polarised Parton Distribution Functions to Neural Networks, Master’s thesis, (2025).</a:t>
            </a:r>
            <a:endParaRPr lang="en-US" sz="1500" dirty="0">
              <a:effectLst/>
              <a:latin typeface="Times New Roman" panose="02020603050405020304" pitchFamily="18" charset="0"/>
              <a:ea typeface="Times New Roman" panose="02020603050405020304" pitchFamily="18" charset="0"/>
              <a:cs typeface="+mj-cs"/>
            </a:endParaRPr>
          </a:p>
          <a:p>
            <a:pPr indent="1270" algn="just" rtl="0"/>
            <a:endParaRPr lang="en-001" sz="1500" dirty="0">
              <a:effectLst/>
              <a:latin typeface="Times New Roman" panose="02020603050405020304" pitchFamily="18" charset="0"/>
              <a:ea typeface="Times New Roman" panose="02020603050405020304" pitchFamily="18" charset="0"/>
              <a:cs typeface="+mj-cs"/>
            </a:endParaRPr>
          </a:p>
          <a:p>
            <a:pPr indent="1270" algn="just" rtl="0"/>
            <a:r>
              <a:rPr lang="en-US" sz="1500" dirty="0">
                <a:solidFill>
                  <a:srgbClr val="000000"/>
                </a:solidFill>
                <a:effectLst/>
                <a:latin typeface="Times New Roman" panose="02020603050405020304" pitchFamily="18" charset="0"/>
                <a:ea typeface="Times New Roman" panose="02020603050405020304" pitchFamily="18" charset="0"/>
                <a:cs typeface="+mj-cs"/>
              </a:rPr>
              <a:t>[6] </a:t>
            </a:r>
            <a:r>
              <a:rPr lang="en-001" sz="1500" dirty="0">
                <a:effectLst/>
                <a:latin typeface="Times New Roman" panose="02020603050405020304" pitchFamily="18" charset="0"/>
                <a:ea typeface="Times New Roman" panose="02020603050405020304" pitchFamily="18" charset="0"/>
                <a:cs typeface="+mj-cs"/>
              </a:rPr>
              <a:t>J. </a:t>
            </a:r>
            <a:r>
              <a:rPr lang="en-001" sz="1500" dirty="0" err="1">
                <a:effectLst/>
                <a:latin typeface="Times New Roman" panose="02020603050405020304" pitchFamily="18" charset="0"/>
                <a:ea typeface="Times New Roman" panose="02020603050405020304" pitchFamily="18" charset="0"/>
                <a:cs typeface="+mj-cs"/>
              </a:rPr>
              <a:t>Haug</a:t>
            </a:r>
            <a:r>
              <a:rPr lang="en-001" sz="1500" dirty="0">
                <a:effectLst/>
                <a:latin typeface="Times New Roman" panose="02020603050405020304" pitchFamily="18" charset="0"/>
                <a:ea typeface="Times New Roman" panose="02020603050405020304" pitchFamily="18" charset="0"/>
                <a:cs typeface="+mj-cs"/>
              </a:rPr>
              <a:t>, O. </a:t>
            </a:r>
            <a:r>
              <a:rPr lang="en-001" sz="1500" dirty="0" err="1">
                <a:effectLst/>
                <a:latin typeface="Times New Roman" panose="02020603050405020304" pitchFamily="18" charset="0"/>
                <a:ea typeface="Times New Roman" panose="02020603050405020304" pitchFamily="18" charset="0"/>
                <a:cs typeface="+mj-cs"/>
              </a:rPr>
              <a:t>Schüle</a:t>
            </a:r>
            <a:r>
              <a:rPr lang="en-001" sz="1500" dirty="0">
                <a:effectLst/>
                <a:latin typeface="Times New Roman" panose="02020603050405020304" pitchFamily="18" charset="0"/>
                <a:ea typeface="Times New Roman" panose="02020603050405020304" pitchFamily="18" charset="0"/>
                <a:cs typeface="+mj-cs"/>
              </a:rPr>
              <a:t> and F. </a:t>
            </a:r>
            <a:r>
              <a:rPr lang="en-001" sz="1500" dirty="0" err="1">
                <a:effectLst/>
                <a:latin typeface="Times New Roman" panose="02020603050405020304" pitchFamily="18" charset="0"/>
                <a:ea typeface="Times New Roman" panose="02020603050405020304" pitchFamily="18" charset="0"/>
                <a:cs typeface="+mj-cs"/>
              </a:rPr>
              <a:t>Wunder</a:t>
            </a:r>
            <a:r>
              <a:rPr lang="en-001" sz="1500" dirty="0">
                <a:effectLst/>
                <a:latin typeface="Times New Roman" panose="02020603050405020304" pitchFamily="18" charset="0"/>
                <a:ea typeface="Times New Roman" panose="02020603050405020304" pitchFamily="18" charset="0"/>
                <a:cs typeface="+mj-cs"/>
              </a:rPr>
              <a:t>, JHEP 07, 001 (2024).</a:t>
            </a:r>
            <a:endParaRPr lang="en-US" sz="1500" dirty="0">
              <a:effectLst/>
              <a:latin typeface="Times New Roman" panose="02020603050405020304" pitchFamily="18" charset="0"/>
              <a:ea typeface="Times New Roman" panose="02020603050405020304" pitchFamily="18" charset="0"/>
              <a:cs typeface="+mj-cs"/>
            </a:endParaRPr>
          </a:p>
          <a:p>
            <a:pPr indent="1270" algn="just" rtl="0"/>
            <a:endParaRPr lang="en-001" sz="1500" dirty="0">
              <a:effectLst/>
              <a:latin typeface="Times New Roman" panose="02020603050405020304" pitchFamily="18" charset="0"/>
              <a:ea typeface="Times New Roman" panose="02020603050405020304" pitchFamily="18" charset="0"/>
              <a:cs typeface="+mj-cs"/>
            </a:endParaRPr>
          </a:p>
          <a:p>
            <a:pPr indent="1270" algn="just" rtl="0"/>
            <a:r>
              <a:rPr lang="en-US" sz="1500" dirty="0">
                <a:solidFill>
                  <a:srgbClr val="000000"/>
                </a:solidFill>
                <a:effectLst/>
                <a:latin typeface="Times New Roman" panose="02020603050405020304" pitchFamily="18" charset="0"/>
                <a:ea typeface="Times New Roman" panose="02020603050405020304" pitchFamily="18" charset="0"/>
                <a:cs typeface="+mj-cs"/>
              </a:rPr>
              <a:t>[7] </a:t>
            </a:r>
            <a:r>
              <a:rPr lang="en-001" sz="1500" dirty="0">
                <a:effectLst/>
                <a:latin typeface="Times New Roman" panose="02020603050405020304" pitchFamily="18" charset="0"/>
                <a:ea typeface="Times New Roman" panose="02020603050405020304" pitchFamily="18" charset="0"/>
                <a:cs typeface="+mj-cs"/>
              </a:rPr>
              <a:t>M. Hirai, S. Kumano, N. Saito and Asymmetry Analysis Collaboration, Phys. Rev. D 69, 054021 (2004).</a:t>
            </a:r>
            <a:endParaRPr lang="en-US" sz="1500" dirty="0">
              <a:effectLst/>
              <a:latin typeface="Times New Roman" panose="02020603050405020304" pitchFamily="18" charset="0"/>
              <a:ea typeface="Times New Roman" panose="02020603050405020304" pitchFamily="18" charset="0"/>
              <a:cs typeface="+mj-cs"/>
            </a:endParaRPr>
          </a:p>
          <a:p>
            <a:pPr indent="1270" algn="just" rtl="0"/>
            <a:endParaRPr lang="en-001" sz="1500" dirty="0">
              <a:effectLst/>
              <a:latin typeface="Times New Roman" panose="02020603050405020304" pitchFamily="18" charset="0"/>
              <a:ea typeface="Times New Roman" panose="02020603050405020304" pitchFamily="18" charset="0"/>
              <a:cs typeface="+mj-cs"/>
            </a:endParaRPr>
          </a:p>
          <a:p>
            <a:pPr indent="1270" algn="just" rtl="0"/>
            <a:r>
              <a:rPr lang="en-US" sz="1500" dirty="0">
                <a:effectLst/>
                <a:latin typeface="Times New Roman" panose="02020603050405020304" pitchFamily="18" charset="0"/>
                <a:ea typeface="Times New Roman" panose="02020603050405020304" pitchFamily="18" charset="0"/>
                <a:cs typeface="+mj-cs"/>
              </a:rPr>
              <a:t>[8] A. N. </a:t>
            </a:r>
            <a:r>
              <a:rPr lang="en-US" sz="1500" dirty="0" err="1">
                <a:effectLst/>
                <a:latin typeface="Times New Roman" panose="02020603050405020304" pitchFamily="18" charset="0"/>
                <a:ea typeface="Times New Roman" panose="02020603050405020304" pitchFamily="18" charset="0"/>
                <a:cs typeface="+mj-cs"/>
              </a:rPr>
              <a:t>Khorramian</a:t>
            </a:r>
            <a:r>
              <a:rPr lang="en-US" sz="1500" dirty="0">
                <a:effectLst/>
                <a:latin typeface="Times New Roman" panose="02020603050405020304" pitchFamily="18" charset="0"/>
                <a:ea typeface="Times New Roman" panose="02020603050405020304" pitchFamily="18" charset="0"/>
                <a:cs typeface="+mj-cs"/>
              </a:rPr>
              <a:t>, S. </a:t>
            </a:r>
            <a:r>
              <a:rPr lang="en-US" sz="1500" dirty="0" err="1">
                <a:effectLst/>
                <a:latin typeface="Times New Roman" panose="02020603050405020304" pitchFamily="18" charset="0"/>
                <a:ea typeface="Times New Roman" panose="02020603050405020304" pitchFamily="18" charset="0"/>
                <a:cs typeface="+mj-cs"/>
              </a:rPr>
              <a:t>Atashbar</a:t>
            </a:r>
            <a:r>
              <a:rPr lang="en-US" sz="1500" dirty="0">
                <a:effectLst/>
                <a:latin typeface="Times New Roman" panose="02020603050405020304" pitchFamily="18" charset="0"/>
                <a:ea typeface="Times New Roman" panose="02020603050405020304" pitchFamily="18" charset="0"/>
                <a:cs typeface="+mj-cs"/>
              </a:rPr>
              <a:t> Tehrani, S. Taheri </a:t>
            </a:r>
            <a:r>
              <a:rPr lang="en-US" sz="1500" dirty="0" err="1">
                <a:effectLst/>
                <a:latin typeface="Times New Roman" panose="02020603050405020304" pitchFamily="18" charset="0"/>
                <a:ea typeface="Times New Roman" panose="02020603050405020304" pitchFamily="18" charset="0"/>
                <a:cs typeface="+mj-cs"/>
              </a:rPr>
              <a:t>Monfared</a:t>
            </a:r>
            <a:r>
              <a:rPr lang="en-US" sz="1500" dirty="0">
                <a:effectLst/>
                <a:latin typeface="Times New Roman" panose="02020603050405020304" pitchFamily="18" charset="0"/>
                <a:ea typeface="Times New Roman" panose="02020603050405020304" pitchFamily="18" charset="0"/>
                <a:cs typeface="+mj-cs"/>
              </a:rPr>
              <a:t>, F. </a:t>
            </a:r>
            <a:r>
              <a:rPr lang="en-US" sz="1500" dirty="0" err="1">
                <a:effectLst/>
                <a:latin typeface="Times New Roman" panose="02020603050405020304" pitchFamily="18" charset="0"/>
                <a:ea typeface="Times New Roman" panose="02020603050405020304" pitchFamily="18" charset="0"/>
                <a:cs typeface="+mj-cs"/>
              </a:rPr>
              <a:t>Arbabifar</a:t>
            </a:r>
            <a:r>
              <a:rPr lang="en-US" sz="1500" dirty="0">
                <a:effectLst/>
                <a:latin typeface="Times New Roman" panose="02020603050405020304" pitchFamily="18" charset="0"/>
                <a:ea typeface="Times New Roman" panose="02020603050405020304" pitchFamily="18" charset="0"/>
                <a:cs typeface="+mj-cs"/>
              </a:rPr>
              <a:t> and F. I. </a:t>
            </a:r>
            <a:r>
              <a:rPr lang="en-US" sz="1500" dirty="0" err="1">
                <a:effectLst/>
                <a:latin typeface="Times New Roman" panose="02020603050405020304" pitchFamily="18" charset="0"/>
                <a:ea typeface="Times New Roman" panose="02020603050405020304" pitchFamily="18" charset="0"/>
                <a:cs typeface="+mj-cs"/>
              </a:rPr>
              <a:t>Olness</a:t>
            </a:r>
            <a:r>
              <a:rPr lang="en-US" sz="1500" dirty="0">
                <a:effectLst/>
                <a:latin typeface="Times New Roman" panose="02020603050405020304" pitchFamily="18" charset="0"/>
                <a:ea typeface="Times New Roman" panose="02020603050405020304" pitchFamily="18" charset="0"/>
                <a:cs typeface="+mj-cs"/>
              </a:rPr>
              <a:t>, Phys. Rev. D 83, 054017 (2011).</a:t>
            </a:r>
            <a:endParaRPr lang="en-001" sz="1500" dirty="0">
              <a:effectLst/>
              <a:latin typeface="Times New Roman" panose="02020603050405020304" pitchFamily="18" charset="0"/>
              <a:ea typeface="Times New Roman" panose="02020603050405020304" pitchFamily="18" charset="0"/>
              <a:cs typeface="+mj-cs"/>
            </a:endParaRPr>
          </a:p>
          <a:p>
            <a:pPr algn="just">
              <a:lnSpc>
                <a:spcPct val="107000"/>
              </a:lnSpc>
              <a:spcAft>
                <a:spcPts val="800"/>
              </a:spcAft>
            </a:pPr>
            <a:endParaRPr lang="en-001" dirty="0">
              <a:effectLst/>
              <a:latin typeface="Times New Roman" panose="02020603050405020304" pitchFamily="18" charset="0"/>
              <a:ea typeface="Calibri" panose="020F0502020204030204" pitchFamily="34" charset="0"/>
              <a:cs typeface="+mj-cs"/>
            </a:endParaRPr>
          </a:p>
          <a:p>
            <a:pPr algn="just">
              <a:lnSpc>
                <a:spcPct val="107000"/>
              </a:lnSpc>
              <a:spcAft>
                <a:spcPts val="800"/>
              </a:spcAft>
            </a:pPr>
            <a:r>
              <a:rPr lang="ar-SA" dirty="0">
                <a:solidFill>
                  <a:srgbClr val="222222"/>
                </a:solidFill>
                <a:effectLst/>
                <a:latin typeface="Times New Roman" panose="02020603050405020304" pitchFamily="18" charset="0"/>
                <a:ea typeface="Calibri" panose="020F0502020204030204" pitchFamily="34" charset="0"/>
                <a:cs typeface="B Zar" panose="00000400000000000000" pitchFamily="2" charset="-78"/>
              </a:rPr>
              <a:t>‏</a:t>
            </a:r>
            <a:endParaRPr lang="en-001" dirty="0">
              <a:effectLst/>
              <a:latin typeface="Times New Roman" panose="02020603050405020304" pitchFamily="18" charset="0"/>
              <a:ea typeface="Calibri" panose="020F0502020204030204" pitchFamily="34" charset="0"/>
              <a:cs typeface="B Nazanin" panose="00000400000000000000" pitchFamily="2" charset="-78"/>
            </a:endParaRPr>
          </a:p>
          <a:p>
            <a:br>
              <a:rPr lang="ar-SA" dirty="0">
                <a:solidFill>
                  <a:srgbClr val="222222"/>
                </a:solidFill>
                <a:effectLst/>
                <a:latin typeface="Times New Roman" panose="02020603050405020304" pitchFamily="18" charset="0"/>
                <a:ea typeface="Calibri" panose="020F0502020204030204" pitchFamily="34" charset="0"/>
                <a:cs typeface="B Zar" panose="00000400000000000000" pitchFamily="2" charset="-78"/>
              </a:rPr>
            </a:br>
            <a:endParaRPr lang="en-001" dirty="0">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151405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35</a:t>
            </a:fld>
            <a:endParaRPr dirty="0"/>
          </a:p>
        </p:txBody>
      </p:sp>
      <p:grpSp>
        <p:nvGrpSpPr>
          <p:cNvPr id="2060" name="Google Shape;2060;p34"/>
          <p:cNvGrpSpPr/>
          <p:nvPr/>
        </p:nvGrpSpPr>
        <p:grpSpPr>
          <a:xfrm>
            <a:off x="5410301" y="719490"/>
            <a:ext cx="3356124" cy="3829046"/>
            <a:chOff x="2602525" y="317054"/>
            <a:chExt cx="4174283" cy="4762495"/>
          </a:xfrm>
        </p:grpSpPr>
        <p:sp>
          <p:nvSpPr>
            <p:cNvPr id="2061" name="Google Shape;2061;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2" name="Google Shape;2062;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3" name="Google Shape;2063;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4" name="Google Shape;2064;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5" name="Google Shape;2065;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6" name="Google Shape;2066;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7" name="Google Shape;2067;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8" name="Google Shape;2068;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9" name="Google Shape;2069;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0" name="Google Shape;2070;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1" name="Google Shape;2071;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2" name="Google Shape;2072;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3" name="Google Shape;2073;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4" name="Google Shape;2074;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5" name="Google Shape;2075;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6" name="Google Shape;2076;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7" name="Google Shape;2077;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8" name="Google Shape;2078;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79" name="Google Shape;2079;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0" name="Google Shape;2080;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1" name="Google Shape;2081;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2" name="Google Shape;2082;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3" name="Google Shape;2083;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4" name="Google Shape;2084;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5" name="Google Shape;2085;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6" name="Google Shape;2086;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7" name="Google Shape;2087;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8" name="Google Shape;2088;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89" name="Google Shape;2089;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0" name="Google Shape;2090;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1" name="Google Shape;2091;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2" name="Google Shape;2092;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3" name="Google Shape;2093;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4" name="Google Shape;2094;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5" name="Google Shape;2095;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6" name="Google Shape;2096;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7" name="Google Shape;2097;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8" name="Google Shape;2098;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9" name="Google Shape;2099;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0" name="Google Shape;2100;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1" name="Google Shape;2101;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2" name="Google Shape;2102;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3" name="Google Shape;2103;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4" name="Google Shape;2104;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5" name="Google Shape;2105;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6" name="Google Shape;2106;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7" name="Google Shape;2107;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8" name="Google Shape;2108;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9" name="Google Shape;2109;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0" name="Google Shape;2110;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1" name="Google Shape;2111;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2" name="Google Shape;2112;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3" name="Google Shape;2113;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4" name="Google Shape;2114;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5" name="Google Shape;2115;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6" name="Google Shape;2116;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7" name="Google Shape;2117;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2118" name="Google Shape;2118;p34"/>
            <p:cNvGrpSpPr/>
            <p:nvPr/>
          </p:nvGrpSpPr>
          <p:grpSpPr>
            <a:xfrm>
              <a:off x="2941619" y="3895613"/>
              <a:ext cx="483621" cy="510995"/>
              <a:chOff x="4345944" y="4626313"/>
              <a:chExt cx="483621" cy="510995"/>
            </a:xfrm>
          </p:grpSpPr>
          <p:grpSp>
            <p:nvGrpSpPr>
              <p:cNvPr id="2119" name="Google Shape;2119;p34"/>
              <p:cNvGrpSpPr/>
              <p:nvPr/>
            </p:nvGrpSpPr>
            <p:grpSpPr>
              <a:xfrm>
                <a:off x="4345944" y="4852987"/>
                <a:ext cx="474200" cy="284321"/>
                <a:chOff x="4345944" y="4852987"/>
                <a:chExt cx="474200" cy="284321"/>
              </a:xfrm>
            </p:grpSpPr>
            <p:sp>
              <p:nvSpPr>
                <p:cNvPr id="2120" name="Google Shape;2120;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21" name="Google Shape;2121;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22" name="Google Shape;2122;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2123" name="Google Shape;2123;p34"/>
                <p:cNvGrpSpPr/>
                <p:nvPr/>
              </p:nvGrpSpPr>
              <p:grpSpPr>
                <a:xfrm>
                  <a:off x="4457040" y="4985575"/>
                  <a:ext cx="133724" cy="77247"/>
                  <a:chOff x="4457040" y="4985575"/>
                  <a:chExt cx="133724" cy="77247"/>
                </a:xfrm>
              </p:grpSpPr>
              <p:sp>
                <p:nvSpPr>
                  <p:cNvPr id="2124" name="Google Shape;2124;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25" name="Google Shape;2125;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2126" name="Google Shape;2126;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27" name="Google Shape;2127;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28" name="Google Shape;2128;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29" name="Google Shape;2129;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0" name="Google Shape;2130;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1" name="Google Shape;2131;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2" name="Google Shape;2132;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3" name="Google Shape;2133;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4" name="Google Shape;2134;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5" name="Google Shape;2135;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6" name="Google Shape;2136;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7" name="Google Shape;2137;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8" name="Google Shape;2138;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9" name="Google Shape;2139;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0" name="Google Shape;2140;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1" name="Google Shape;2141;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2" name="Google Shape;2142;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3" name="Google Shape;2143;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4" name="Google Shape;2144;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5" name="Google Shape;2145;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6" name="Google Shape;2146;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7" name="Google Shape;2147;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8" name="Google Shape;2148;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9" name="Google Shape;2149;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0" name="Google Shape;2150;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1" name="Google Shape;2151;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2" name="Google Shape;2152;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3" name="Google Shape;2153;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4" name="Google Shape;2154;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5" name="Google Shape;2155;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6" name="Google Shape;2156;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7" name="Google Shape;2157;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8" name="Google Shape;2158;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9" name="Google Shape;2159;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0" name="Google Shape;2160;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1" name="Google Shape;2161;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2" name="Google Shape;2162;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3" name="Google Shape;2163;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4" name="Google Shape;2164;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5" name="Google Shape;2165;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6" name="Google Shape;2166;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7" name="Google Shape;2167;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8" name="Google Shape;2168;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9" name="Google Shape;2169;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0" name="Google Shape;2170;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1" name="Google Shape;2171;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2" name="Google Shape;2172;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3" name="Google Shape;2173;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4" name="Google Shape;2174;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5" name="Google Shape;2175;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6" name="Google Shape;2176;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7" name="Google Shape;2177;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8" name="Google Shape;2178;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9" name="Google Shape;2179;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0" name="Google Shape;2180;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1" name="Google Shape;2181;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2" name="Google Shape;2182;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3" name="Google Shape;2183;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4" name="Google Shape;2184;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5" name="Google Shape;2185;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6" name="Google Shape;2186;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7" name="Google Shape;2187;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8" name="Google Shape;2188;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9" name="Google Shape;2189;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2190" name="Google Shape;2190;p34"/>
              <p:cNvGrpSpPr/>
              <p:nvPr/>
            </p:nvGrpSpPr>
            <p:grpSpPr>
              <a:xfrm>
                <a:off x="4543079" y="4626313"/>
                <a:ext cx="286486" cy="386884"/>
                <a:chOff x="4543079" y="4626313"/>
                <a:chExt cx="286486" cy="386884"/>
              </a:xfrm>
            </p:grpSpPr>
            <p:grpSp>
              <p:nvGrpSpPr>
                <p:cNvPr id="2191" name="Google Shape;2191;p34"/>
                <p:cNvGrpSpPr/>
                <p:nvPr/>
              </p:nvGrpSpPr>
              <p:grpSpPr>
                <a:xfrm>
                  <a:off x="4543079" y="4626313"/>
                  <a:ext cx="286486" cy="386884"/>
                  <a:chOff x="4543079" y="4626313"/>
                  <a:chExt cx="286486" cy="386884"/>
                </a:xfrm>
              </p:grpSpPr>
              <p:sp>
                <p:nvSpPr>
                  <p:cNvPr id="2192" name="Google Shape;2192;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93" name="Google Shape;2193;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94" name="Google Shape;2194;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95" name="Google Shape;2195;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96" name="Google Shape;2196;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2197" name="Google Shape;2197;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98" name="Google Shape;2198;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99" name="Google Shape;2199;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sp>
          <p:nvSpPr>
            <p:cNvPr id="2200" name="Google Shape;2200;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01" name="Google Shape;2201;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02" name="Google Shape;2202;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03" name="Google Shape;2203;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04" name="Google Shape;2204;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05" name="Google Shape;2205;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2206" name="Google Shape;2206;p34"/>
          <p:cNvSpPr txBox="1">
            <a:spLocks noGrp="1"/>
          </p:cNvSpPr>
          <p:nvPr>
            <p:ph type="ctrTitle" idx="4294967295"/>
          </p:nvPr>
        </p:nvSpPr>
        <p:spPr>
          <a:xfrm>
            <a:off x="728782" y="1989699"/>
            <a:ext cx="5102429" cy="832800"/>
          </a:xfrm>
          <a:prstGeom prst="rect">
            <a:avLst/>
          </a:prstGeom>
        </p:spPr>
        <p:txBody>
          <a:bodyPr spcFirstLastPara="1" wrap="square" lIns="0" tIns="0" rIns="0" bIns="0" anchor="t" anchorCtr="0">
            <a:noAutofit/>
          </a:bodyPr>
          <a:lstStyle/>
          <a:p>
            <a:pPr marL="0" lvl="0" indent="0" algn="ctr" rtl="0">
              <a:lnSpc>
                <a:spcPct val="130000"/>
              </a:lnSpc>
              <a:spcBef>
                <a:spcPts val="0"/>
              </a:spcBef>
              <a:spcAft>
                <a:spcPts val="0"/>
              </a:spcAft>
              <a:buNone/>
            </a:pPr>
            <a:r>
              <a:rPr lang="fa-IR" sz="4800" dirty="0">
                <a:solidFill>
                  <a:srgbClr val="00B5DD"/>
                </a:solidFill>
                <a:cs typeface="B Titr" panose="00000700000000000000" pitchFamily="2" charset="-78"/>
              </a:rPr>
              <a:t>از توجه شما متشکریم</a:t>
            </a:r>
            <a:endParaRPr sz="4800" dirty="0">
              <a:solidFill>
                <a:srgbClr val="00B5DD"/>
              </a:solidFill>
              <a:cs typeface="B Titr" panose="00000700000000000000" pitchFamily="2" charset="-78"/>
            </a:endParaRPr>
          </a:p>
        </p:txBody>
      </p:sp>
      <p:sp>
        <p:nvSpPr>
          <p:cNvPr id="150"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7" name="Google Shape;347;p13"/>
          <p:cNvSpPr txBox="1">
            <a:spLocks noGrp="1"/>
          </p:cNvSpPr>
          <p:nvPr>
            <p:ph type="sldNum" idx="12"/>
          </p:nvPr>
        </p:nvSpPr>
        <p:spPr>
          <a:xfrm>
            <a:off x="8100392" y="490920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dirty="0"/>
          </a:p>
        </p:txBody>
      </p:sp>
      <p:sp>
        <p:nvSpPr>
          <p:cNvPr id="36" name="Google Shape;345;p13"/>
          <p:cNvSpPr txBox="1">
            <a:spLocks noGrp="1"/>
          </p:cNvSpPr>
          <p:nvPr>
            <p:ph type="body" idx="4294967295"/>
          </p:nvPr>
        </p:nvSpPr>
        <p:spPr>
          <a:xfrm>
            <a:off x="223018" y="637338"/>
            <a:ext cx="8697963" cy="2194259"/>
          </a:xfrm>
          <a:prstGeom prst="rect">
            <a:avLst/>
          </a:prstGeom>
        </p:spPr>
        <p:txBody>
          <a:bodyPr spcFirstLastPara="1" wrap="square" lIns="0" tIns="0" rIns="0" bIns="0" anchor="t" anchorCtr="0">
            <a:noAutofit/>
          </a:bodyPr>
          <a:lstStyle/>
          <a:p>
            <a:pPr algn="just" rtl="1">
              <a:lnSpc>
                <a:spcPct val="150000"/>
              </a:lnSpc>
            </a:pPr>
            <a:r>
              <a:rPr lang="ar-DZ" sz="2000" dirty="0">
                <a:cs typeface="B Zar" panose="00000400000000000000" pitchFamily="2" charset="-78"/>
              </a:rPr>
              <a:t>مغز انسان از 86 میلیارد سلول عصبی با نام نورون تشکیل شده است. آنها با استفاده از آکسون به دیگر سلول ها متصل هستند. شبکه های عصبی هوش مصنوعی از چندین گره یا نود تشکیل شده‌اند. گره در شبکه عصبی برابر با نورون در مغز انسان است.</a:t>
            </a:r>
            <a:r>
              <a:rPr lang="fa-IR" sz="2000" dirty="0">
                <a:cs typeface="B Zar" panose="00000400000000000000" pitchFamily="2" charset="-78"/>
              </a:rPr>
              <a:t> </a:t>
            </a:r>
            <a:r>
              <a:rPr lang="ar-DZ" sz="2000" dirty="0">
                <a:cs typeface="B Zar" panose="00000400000000000000" pitchFamily="2" charset="-78"/>
              </a:rPr>
              <a:t>گره ها با استفاده از ابزاری با نام رشته به یکدیگر متصل می شوند. همچون نورون های ذهنی که اطلاعات را دریافت کرده و در اختیار یکدیگر قرار می دهند، گره های قرار گرفته در شبکه های عصبی هوش مصنوعی هم اطلاعات را پس از پردازش در اختیار سایر نود ها قرار خواهند داد. یعنی این گره ها همواره در تعامل با یکدیگر بوده و عملیات های متنوعی را روی اطلاعات انجام می دهند.</a:t>
            </a:r>
            <a:endParaRPr lang="fa-IR" sz="2000" dirty="0">
              <a:cs typeface="B Zar" panose="00000400000000000000" pitchFamily="2" charset="-78"/>
            </a:endParaRPr>
          </a:p>
          <a:p>
            <a:pPr algn="just" rtl="1">
              <a:lnSpc>
                <a:spcPct val="150000"/>
              </a:lnSpc>
            </a:pPr>
            <a:r>
              <a:rPr lang="ar-DZ" sz="2000" dirty="0">
                <a:cs typeface="B Zar" panose="00000400000000000000" pitchFamily="2" charset="-78"/>
              </a:rPr>
              <a:t> </a:t>
            </a:r>
            <a:br>
              <a:rPr lang="ar-DZ" sz="2000" dirty="0">
                <a:cs typeface="B Zar" panose="00000400000000000000" pitchFamily="2" charset="-78"/>
              </a:rPr>
            </a:br>
            <a:endParaRPr lang="fa-IR" sz="2000" b="1" dirty="0">
              <a:solidFill>
                <a:srgbClr val="1C1C1C"/>
              </a:solidFill>
              <a:latin typeface="IRANSans" panose="020B0506030804020204" pitchFamily="34" charset="-78"/>
              <a:cs typeface="B Zar" panose="00000400000000000000" pitchFamily="2" charset="-78"/>
            </a:endParaRPr>
          </a:p>
        </p:txBody>
      </p:sp>
      <p:sp>
        <p:nvSpPr>
          <p:cNvPr id="34" name="Google Shape;343;p13"/>
          <p:cNvSpPr txBox="1">
            <a:spLocks/>
          </p:cNvSpPr>
          <p:nvPr/>
        </p:nvSpPr>
        <p:spPr>
          <a:xfrm>
            <a:off x="2699792" y="237590"/>
            <a:ext cx="6041743" cy="108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l"/>
            <a:r>
              <a:rPr lang="ar-DZ" sz="2400" b="1" i="0" dirty="0">
                <a:solidFill>
                  <a:srgbClr val="002060"/>
                </a:solidFill>
                <a:effectLst/>
                <a:latin typeface="__iranSansX_950c36"/>
                <a:cs typeface="B Zar" panose="00000400000000000000" pitchFamily="2" charset="-78"/>
              </a:rPr>
              <a:t>بررسی معماری پایه شبکه های عصبی</a:t>
            </a:r>
          </a:p>
        </p:txBody>
      </p:sp>
      <p:pic>
        <p:nvPicPr>
          <p:cNvPr id="5" name="Picture 4">
            <a:extLst>
              <a:ext uri="{FF2B5EF4-FFF2-40B4-BE49-F238E27FC236}">
                <a16:creationId xmlns:a16="http://schemas.microsoft.com/office/drawing/2014/main" id="{63EC2111-5F44-6329-8BDF-A1A5EE38B841}"/>
              </a:ext>
            </a:extLst>
          </p:cNvPr>
          <p:cNvPicPr>
            <a:picLocks noChangeAspect="1"/>
          </p:cNvPicPr>
          <p:nvPr/>
        </p:nvPicPr>
        <p:blipFill>
          <a:blip r:embed="rId3"/>
          <a:stretch>
            <a:fillRect/>
          </a:stretch>
        </p:blipFill>
        <p:spPr>
          <a:xfrm>
            <a:off x="5796136" y="3419632"/>
            <a:ext cx="2641414" cy="1558420"/>
          </a:xfrm>
          <a:prstGeom prst="rect">
            <a:avLst/>
          </a:prstGeom>
        </p:spPr>
      </p:pic>
      <p:pic>
        <p:nvPicPr>
          <p:cNvPr id="7" name="Picture 6">
            <a:extLst>
              <a:ext uri="{FF2B5EF4-FFF2-40B4-BE49-F238E27FC236}">
                <a16:creationId xmlns:a16="http://schemas.microsoft.com/office/drawing/2014/main" id="{26036C8C-DF45-53B5-064B-D8496634B229}"/>
              </a:ext>
            </a:extLst>
          </p:cNvPr>
          <p:cNvPicPr>
            <a:picLocks noChangeAspect="1"/>
          </p:cNvPicPr>
          <p:nvPr/>
        </p:nvPicPr>
        <p:blipFill>
          <a:blip r:embed="rId4"/>
          <a:stretch>
            <a:fillRect/>
          </a:stretch>
        </p:blipFill>
        <p:spPr>
          <a:xfrm>
            <a:off x="323528" y="3409032"/>
            <a:ext cx="3384376" cy="166493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dirty="0">
              <a:solidFill>
                <a:schemeClr val="lt1"/>
              </a:solidFill>
              <a:latin typeface="Barlow"/>
              <a:ea typeface="Barlow"/>
              <a:cs typeface="Barlow"/>
              <a:sym typeface="Barlow"/>
            </a:endParaRPr>
          </a:p>
        </p:txBody>
      </p:sp>
      <p:sp>
        <p:nvSpPr>
          <p:cNvPr id="111" name="Google Shape;343;p13"/>
          <p:cNvSpPr txBox="1">
            <a:spLocks/>
          </p:cNvSpPr>
          <p:nvPr/>
        </p:nvSpPr>
        <p:spPr>
          <a:xfrm>
            <a:off x="-540568" y="195486"/>
            <a:ext cx="7344815" cy="108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r" rtl="1"/>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ساختار شبکه‌ های عصبی مصنوعی</a:t>
            </a:r>
            <a:endParaRPr lang="fa-IR" sz="2800" b="1" dirty="0">
              <a:solidFill>
                <a:srgbClr val="002060"/>
              </a:solidFill>
              <a:cs typeface="B Titr" panose="00000700000000000000" pitchFamily="2" charset="-78"/>
            </a:endParaRPr>
          </a:p>
        </p:txBody>
      </p:sp>
      <p:pic>
        <p:nvPicPr>
          <p:cNvPr id="4" name="Picture 3">
            <a:extLst>
              <a:ext uri="{FF2B5EF4-FFF2-40B4-BE49-F238E27FC236}">
                <a16:creationId xmlns:a16="http://schemas.microsoft.com/office/drawing/2014/main" id="{F82DCFCE-E4FA-4839-E895-6878501B05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843558"/>
            <a:ext cx="5904656" cy="3936437"/>
          </a:xfrm>
          <a:prstGeom prst="rect">
            <a:avLst/>
          </a:prstGeom>
          <a:noFill/>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dirty="0"/>
          </a:p>
        </p:txBody>
      </p:sp>
      <p:sp>
        <p:nvSpPr>
          <p:cNvPr id="146" name="Google Shape;343;p13"/>
          <p:cNvSpPr txBox="1">
            <a:spLocks/>
          </p:cNvSpPr>
          <p:nvPr/>
        </p:nvSpPr>
        <p:spPr>
          <a:xfrm>
            <a:off x="754063" y="106460"/>
            <a:ext cx="5126500" cy="108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r"/>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انواع توابع محرک</a:t>
            </a:r>
            <a:endParaRPr lang="fa-IR" sz="2800" b="1" dirty="0">
              <a:solidFill>
                <a:srgbClr val="002060"/>
              </a:solidFill>
              <a:cs typeface="B Titr" panose="00000700000000000000" pitchFamily="2" charset="-78"/>
            </a:endParaRPr>
          </a:p>
        </p:txBody>
      </p:sp>
      <p:pic>
        <p:nvPicPr>
          <p:cNvPr id="4110" name="Picture 14">
            <a:extLst>
              <a:ext uri="{FF2B5EF4-FFF2-40B4-BE49-F238E27FC236}">
                <a16:creationId xmlns:a16="http://schemas.microsoft.com/office/drawing/2014/main" id="{6FB07094-4B38-5AEA-FEE9-5D3DFEEAE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627534"/>
            <a:ext cx="7200800" cy="410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20E1A-A074-8A5F-A16F-2DDCC5451B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pic>
        <p:nvPicPr>
          <p:cNvPr id="4108" name="Picture 12">
            <a:extLst>
              <a:ext uri="{FF2B5EF4-FFF2-40B4-BE49-F238E27FC236}">
                <a16:creationId xmlns:a16="http://schemas.microsoft.com/office/drawing/2014/main" id="{D7756B4C-6E6D-A260-FC72-142B00935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9582"/>
            <a:ext cx="4070017"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3F7704-D1B6-FD14-D099-7B9DA4CF68D3}"/>
              </a:ext>
            </a:extLst>
          </p:cNvPr>
          <p:cNvSpPr txBox="1"/>
          <p:nvPr/>
        </p:nvSpPr>
        <p:spPr>
          <a:xfrm>
            <a:off x="1979712" y="123478"/>
            <a:ext cx="5391210" cy="523220"/>
          </a:xfrm>
          <a:prstGeom prst="rect">
            <a:avLst/>
          </a:prstGeom>
          <a:noFill/>
        </p:spPr>
        <p:txBody>
          <a:bodyPr wrap="square">
            <a:spAutoFit/>
          </a:bodyPr>
          <a:lstStyle/>
          <a:p>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فرایند آموزش در شبکه عصبی مصنوعی</a:t>
            </a:r>
            <a:endParaRPr lang="en-001" sz="2800" b="1" dirty="0">
              <a:solidFill>
                <a:srgbClr val="002060"/>
              </a:solidFill>
            </a:endParaRPr>
          </a:p>
        </p:txBody>
      </p:sp>
      <p:pic>
        <p:nvPicPr>
          <p:cNvPr id="5" name="Picture 4">
            <a:extLst>
              <a:ext uri="{FF2B5EF4-FFF2-40B4-BE49-F238E27FC236}">
                <a16:creationId xmlns:a16="http://schemas.microsoft.com/office/drawing/2014/main" id="{644F2A8B-26E1-31A7-A1AD-CCA929FF65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3585" y="2613276"/>
            <a:ext cx="4043680" cy="2270760"/>
          </a:xfrm>
          <a:prstGeom prst="rect">
            <a:avLst/>
          </a:prstGeom>
          <a:noFill/>
          <a:ln>
            <a:noFill/>
          </a:ln>
        </p:spPr>
      </p:pic>
    </p:spTree>
    <p:extLst>
      <p:ext uri="{BB962C8B-B14F-4D97-AF65-F5344CB8AC3E}">
        <p14:creationId xmlns:p14="http://schemas.microsoft.com/office/powerpoint/2010/main" val="202867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AC6CF3-1813-339F-F19A-95213398FA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pic>
        <p:nvPicPr>
          <p:cNvPr id="10" name="Picture 9">
            <a:extLst>
              <a:ext uri="{FF2B5EF4-FFF2-40B4-BE49-F238E27FC236}">
                <a16:creationId xmlns:a16="http://schemas.microsoft.com/office/drawing/2014/main" id="{11D06378-4268-B907-2DD9-D176D7725B5B}"/>
              </a:ext>
            </a:extLst>
          </p:cNvPr>
          <p:cNvPicPr>
            <a:picLocks noChangeAspect="1"/>
          </p:cNvPicPr>
          <p:nvPr/>
        </p:nvPicPr>
        <p:blipFill>
          <a:blip r:embed="rId2"/>
          <a:stretch>
            <a:fillRect/>
          </a:stretch>
        </p:blipFill>
        <p:spPr>
          <a:xfrm>
            <a:off x="627742" y="864821"/>
            <a:ext cx="7888516" cy="3413857"/>
          </a:xfrm>
          <a:prstGeom prst="rect">
            <a:avLst/>
          </a:prstGeom>
        </p:spPr>
      </p:pic>
      <p:sp>
        <p:nvSpPr>
          <p:cNvPr id="12" name="TextBox 11">
            <a:extLst>
              <a:ext uri="{FF2B5EF4-FFF2-40B4-BE49-F238E27FC236}">
                <a16:creationId xmlns:a16="http://schemas.microsoft.com/office/drawing/2014/main" id="{434A764F-5163-2F4D-8231-6D24A35DC234}"/>
              </a:ext>
            </a:extLst>
          </p:cNvPr>
          <p:cNvSpPr txBox="1"/>
          <p:nvPr/>
        </p:nvSpPr>
        <p:spPr>
          <a:xfrm>
            <a:off x="2987824" y="123478"/>
            <a:ext cx="4599122" cy="523220"/>
          </a:xfrm>
          <a:prstGeom prst="rect">
            <a:avLst/>
          </a:prstGeom>
          <a:noFill/>
        </p:spPr>
        <p:txBody>
          <a:bodyPr wrap="square">
            <a:spAutoFit/>
          </a:bodyPr>
          <a:lstStyle/>
          <a:p>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انواع شبکه‌های عصبی </a:t>
            </a:r>
            <a:endParaRPr lang="en-001" sz="2800" b="1" dirty="0">
              <a:solidFill>
                <a:srgbClr val="002060"/>
              </a:solidFill>
            </a:endParaRPr>
          </a:p>
        </p:txBody>
      </p:sp>
    </p:spTree>
    <p:extLst>
      <p:ext uri="{BB962C8B-B14F-4D97-AF65-F5344CB8AC3E}">
        <p14:creationId xmlns:p14="http://schemas.microsoft.com/office/powerpoint/2010/main" val="43450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F46DBD-0B31-27D5-8F72-715A26C7AF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sp>
        <p:nvSpPr>
          <p:cNvPr id="4" name="TextBox 3">
            <a:extLst>
              <a:ext uri="{FF2B5EF4-FFF2-40B4-BE49-F238E27FC236}">
                <a16:creationId xmlns:a16="http://schemas.microsoft.com/office/drawing/2014/main" id="{DAA43CD9-7009-B2A1-C7D8-BE73B2CEAECA}"/>
              </a:ext>
            </a:extLst>
          </p:cNvPr>
          <p:cNvSpPr txBox="1"/>
          <p:nvPr/>
        </p:nvSpPr>
        <p:spPr>
          <a:xfrm>
            <a:off x="1835696" y="267494"/>
            <a:ext cx="5607234" cy="523220"/>
          </a:xfrm>
          <a:prstGeom prst="rect">
            <a:avLst/>
          </a:prstGeom>
          <a:noFill/>
        </p:spPr>
        <p:txBody>
          <a:bodyPr wrap="square">
            <a:spAutoFit/>
          </a:bodyPr>
          <a:lstStyle/>
          <a:p>
            <a:r>
              <a:rPr lang="fa-IR" sz="2800" b="1" dirty="0">
                <a:solidFill>
                  <a:srgbClr val="002060"/>
                </a:solidFill>
                <a:effectLst/>
                <a:latin typeface="Times New Roman" panose="02020603050405020304" pitchFamily="18" charset="0"/>
                <a:ea typeface="Calibri" panose="020F0502020204030204" pitchFamily="34" charset="0"/>
                <a:cs typeface="B Zar" panose="00000400000000000000" pitchFamily="2" charset="-78"/>
              </a:rPr>
              <a:t>مراحل ساخت یک شبکه عصبی مصنوعی</a:t>
            </a:r>
            <a:endParaRPr lang="en-001" sz="2800" b="1" dirty="0">
              <a:solidFill>
                <a:srgbClr val="002060"/>
              </a:solidFill>
            </a:endParaRPr>
          </a:p>
        </p:txBody>
      </p:sp>
      <p:sp>
        <p:nvSpPr>
          <p:cNvPr id="6" name="TextBox 5">
            <a:extLst>
              <a:ext uri="{FF2B5EF4-FFF2-40B4-BE49-F238E27FC236}">
                <a16:creationId xmlns:a16="http://schemas.microsoft.com/office/drawing/2014/main" id="{0FD1954A-B347-34AC-F799-5FF4F6EB7FF9}"/>
              </a:ext>
            </a:extLst>
          </p:cNvPr>
          <p:cNvSpPr txBox="1"/>
          <p:nvPr/>
        </p:nvSpPr>
        <p:spPr>
          <a:xfrm>
            <a:off x="238566" y="915566"/>
            <a:ext cx="8666867" cy="3447098"/>
          </a:xfrm>
          <a:prstGeom prst="rect">
            <a:avLst/>
          </a:prstGeom>
          <a:noFill/>
        </p:spPr>
        <p:txBody>
          <a:bodyPr wrap="square">
            <a:spAutoFit/>
          </a:bodyPr>
          <a:lstStyle/>
          <a:p>
            <a:pPr marL="2540" algn="just" rtl="1">
              <a:spcAft>
                <a:spcPts val="800"/>
              </a:spcAft>
            </a:pPr>
            <a:r>
              <a:rPr lang="fa-IR" sz="1800" dirty="0">
                <a:effectLst/>
                <a:latin typeface="Times New Roman" panose="02020603050405020304" pitchFamily="18" charset="0"/>
                <a:ea typeface="Calibri" panose="020F0502020204030204" pitchFamily="34" charset="0"/>
                <a:cs typeface="B Zar" panose="00000400000000000000" pitchFamily="2" charset="-78"/>
              </a:rPr>
              <a:t>ﺑﺮاي ﺳﺎﺧﺖ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ﯾﮏ</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ﻣﺪل</a:t>
            </a:r>
            <a:r>
              <a:rPr lang="fa-IR" sz="1800" dirty="0">
                <a:effectLst/>
                <a:latin typeface="Times New Roman" panose="02020603050405020304" pitchFamily="18" charset="0"/>
                <a:ea typeface="Calibri" panose="020F0502020204030204" pitchFamily="34" charset="0"/>
                <a:cs typeface="B Zar" panose="00000400000000000000" pitchFamily="2" charset="-78"/>
              </a:rPr>
              <a:t> ﺷﺒﮑﻪ ﻋﺼﺒﯽ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ﻣﺼﻨﻮﻋﯽ</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ﻣﺮاﺣﻞ</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ﮐﻠﯽ</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زﯾﺮ</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ﻃﯽ</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ﻣﯽﺷﻮد</a:t>
            </a:r>
            <a:r>
              <a:rPr lang="en-US" sz="1800" dirty="0">
                <a:effectLst/>
                <a:latin typeface="Times New Roman" panose="02020603050405020304" pitchFamily="18" charset="0"/>
                <a:ea typeface="Calibri" panose="020F0502020204030204" pitchFamily="34" charset="0"/>
                <a:cs typeface="B Zar" panose="00000400000000000000" pitchFamily="2" charset="-78"/>
              </a:rPr>
              <a:t>:</a:t>
            </a:r>
            <a:r>
              <a:rPr lang="en-US" sz="1800" dirty="0">
                <a:effectLst/>
                <a:latin typeface="B Zar" panose="00000400000000000000" pitchFamily="2" charset="-78"/>
                <a:ea typeface="Calibri" panose="020F0502020204030204" pitchFamily="34" charset="0"/>
                <a:cs typeface="B Nazanin" panose="00000400000000000000" pitchFamily="2" charset="-78"/>
              </a:rPr>
              <a:t> </a:t>
            </a:r>
            <a:endParaRPr lang="en-001" sz="1800" dirty="0">
              <a:effectLst/>
              <a:latin typeface="Times New Roman" panose="02020603050405020304" pitchFamily="18" charset="0"/>
              <a:ea typeface="Calibri" panose="020F0502020204030204" pitchFamily="34" charset="0"/>
              <a:cs typeface="B Nazanin" panose="00000400000000000000" pitchFamily="2" charset="-78"/>
            </a:endParaRPr>
          </a:p>
          <a:p>
            <a:pPr marL="2540" algn="just" rtl="1">
              <a:spcAft>
                <a:spcPts val="800"/>
              </a:spcAft>
            </a:pPr>
            <a:r>
              <a:rPr lang="fa-IR" sz="1800" dirty="0">
                <a:effectLst/>
                <a:latin typeface="Times New Roman" panose="02020603050405020304" pitchFamily="18" charset="0"/>
                <a:ea typeface="Calibri" panose="020F0502020204030204" pitchFamily="34" charset="0"/>
                <a:cs typeface="B Zar" panose="00000400000000000000" pitchFamily="2" charset="-78"/>
              </a:rPr>
              <a:t>ﻣﺮﺣﻠﻪ اول: ﺗﻌﯿﯿﻦ ﺳﺎﺧﺘﺎر ﺷﺒﮑﻪ: ﻣﻨﻈﻮر از ﺗﻌﯿﯿﻦ ﺳﺎﺧﺘﺎر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ﯾﺎ</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ﻣﻌﻤﺎري</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ﺷﺒﮑﻪي</a:t>
            </a:r>
            <a:r>
              <a:rPr lang="fa-IR" sz="1800" dirty="0">
                <a:effectLst/>
                <a:latin typeface="Times New Roman" panose="02020603050405020304" pitchFamily="18" charset="0"/>
                <a:ea typeface="Calibri" panose="020F0502020204030204" pitchFamily="34" charset="0"/>
                <a:cs typeface="B Zar" panose="00000400000000000000" pitchFamily="2" charset="-78"/>
              </a:rPr>
              <a:t> ﻋﺼﺒﯽ، ﺗﻌﯿﯿﻦ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ﻧﻮع</a:t>
            </a:r>
            <a:r>
              <a:rPr lang="fa-IR" sz="1800" dirty="0">
                <a:effectLst/>
                <a:latin typeface="Times New Roman" panose="02020603050405020304" pitchFamily="18" charset="0"/>
                <a:ea typeface="Calibri" panose="020F0502020204030204" pitchFamily="34" charset="0"/>
                <a:cs typeface="B Zar" panose="00000400000000000000" pitchFamily="2" charset="-78"/>
              </a:rPr>
              <a:t> ﺷﺒﮑﻪ، ﺗﻌﯿﯿﻦ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ﺑﻬﯿﻨﻪي</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ﺗﻌﺪاد</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ﻻﯾﻪ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ﻫﺎ</a:t>
            </a:r>
            <a:r>
              <a:rPr lang="fa-IR" sz="1800" dirty="0">
                <a:effectLst/>
                <a:latin typeface="Times New Roman" panose="02020603050405020304" pitchFamily="18" charset="0"/>
                <a:ea typeface="Calibri" panose="020F0502020204030204" pitchFamily="34" charset="0"/>
                <a:cs typeface="B Zar" panose="00000400000000000000" pitchFamily="2" charset="-78"/>
              </a:rPr>
              <a:t> و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ﮔﺮهﻫﺎي</a:t>
            </a:r>
            <a:r>
              <a:rPr lang="fa-IR" sz="1800" dirty="0">
                <a:effectLst/>
                <a:latin typeface="Times New Roman" panose="02020603050405020304" pitchFamily="18" charset="0"/>
                <a:ea typeface="Calibri" panose="020F0502020204030204" pitchFamily="34" charset="0"/>
                <a:cs typeface="B Zar" panose="00000400000000000000" pitchFamily="2" charset="-78"/>
              </a:rPr>
              <a:t> ﺷﺒﮑﻪ و ﺗﻌﯿﯿﻦ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ﺗﻮاﺑﻊ</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اﻧﺘﻘﺎﻟﯽ</a:t>
            </a:r>
            <a:r>
              <a:rPr lang="fa-IR" sz="1800" dirty="0">
                <a:effectLst/>
                <a:latin typeface="Times New Roman" panose="02020603050405020304" pitchFamily="18" charset="0"/>
                <a:ea typeface="Calibri" panose="020F0502020204030204" pitchFamily="34" charset="0"/>
                <a:cs typeface="B Zar" panose="00000400000000000000" pitchFamily="2" charset="-78"/>
              </a:rPr>
              <a:t> و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ﭘﺎﯾﻪ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ﺑﻪ</a:t>
            </a:r>
            <a:r>
              <a:rPr lang="fa-IR" sz="1800" dirty="0">
                <a:effectLst/>
                <a:latin typeface="Times New Roman" panose="02020603050405020304" pitchFamily="18" charset="0"/>
                <a:ea typeface="Calibri" panose="020F0502020204030204" pitchFamily="34" charset="0"/>
                <a:cs typeface="B Zar" panose="00000400000000000000" pitchFamily="2" charset="-78"/>
              </a:rPr>
              <a:t> روش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ﺳﻌﯽ</a:t>
            </a:r>
            <a:r>
              <a:rPr lang="fa-IR" sz="1800" dirty="0">
                <a:effectLst/>
                <a:latin typeface="Times New Roman" panose="02020603050405020304" pitchFamily="18" charset="0"/>
                <a:ea typeface="Calibri" panose="020F0502020204030204" pitchFamily="34" charset="0"/>
                <a:cs typeface="B Zar" panose="00000400000000000000" pitchFamily="2" charset="-78"/>
              </a:rPr>
              <a:t> و ﺧﻄﺎ ﺑﺮاي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دﺳﺖﯾﺎﺑﯽ</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ﯾﮏ</a:t>
            </a:r>
            <a:r>
              <a:rPr lang="fa-IR" sz="1800" dirty="0">
                <a:effectLst/>
                <a:latin typeface="Times New Roman" panose="02020603050405020304" pitchFamily="18" charset="0"/>
                <a:ea typeface="Calibri" panose="020F0502020204030204" pitchFamily="34" charset="0"/>
                <a:cs typeface="B Zar" panose="00000400000000000000" pitchFamily="2" charset="-78"/>
              </a:rPr>
              <a:t> ﺟﻮاب ﻣﻨﺎﺳﺐ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اﺳﺖ</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endParaRPr lang="en-001" sz="1800" dirty="0">
              <a:effectLst/>
              <a:latin typeface="Times New Roman" panose="02020603050405020304" pitchFamily="18" charset="0"/>
              <a:ea typeface="Calibri" panose="020F0502020204030204" pitchFamily="34" charset="0"/>
              <a:cs typeface="B Nazanin" panose="00000400000000000000" pitchFamily="2" charset="-78"/>
            </a:endParaRPr>
          </a:p>
          <a:p>
            <a:pPr marL="2540" algn="just" rtl="1">
              <a:spcAft>
                <a:spcPts val="800"/>
              </a:spcAft>
            </a:pPr>
            <a:r>
              <a:rPr lang="fa-IR" sz="1800" dirty="0">
                <a:effectLst/>
                <a:latin typeface="Times New Roman" panose="02020603050405020304" pitchFamily="18" charset="0"/>
                <a:ea typeface="Calibri" panose="020F0502020204030204" pitchFamily="34" charset="0"/>
                <a:cs typeface="B Zar" panose="00000400000000000000" pitchFamily="2" charset="-78"/>
              </a:rPr>
              <a:t>ﻣﺮﺣﻠﻪ دوم: آﻣﻮزش ﺷﺒﮑﻪ: ﻣﻨﻈﻮر از آﻣﻮزش ﺷﺒﮑﻪ ﻋﺼﺒﯽ،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اﺻﻼح</a:t>
            </a:r>
            <a:r>
              <a:rPr lang="fa-IR" sz="1800" dirty="0">
                <a:effectLst/>
                <a:latin typeface="Times New Roman" panose="02020603050405020304" pitchFamily="18" charset="0"/>
                <a:ea typeface="Calibri" panose="020F0502020204030204" pitchFamily="34" charset="0"/>
                <a:cs typeface="B Zar" panose="00000400000000000000" pitchFamily="2" charset="-78"/>
              </a:rPr>
              <a:t> وزنﻫﺎي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ارﺗﺒﺎﻃﯽ</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ﺑﯿﻦ</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ﻻﯾﻪ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ﻫﺎ</a:t>
            </a:r>
            <a:r>
              <a:rPr lang="fa-IR" sz="1800" dirty="0">
                <a:effectLst/>
                <a:latin typeface="Times New Roman" panose="02020603050405020304" pitchFamily="18" charset="0"/>
                <a:ea typeface="Calibri" panose="020F0502020204030204" pitchFamily="34" charset="0"/>
                <a:cs typeface="B Zar" panose="00000400000000000000" pitchFamily="2" charset="-78"/>
              </a:rPr>
              <a:t>  و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ﻧﯿﺰ</a:t>
            </a:r>
            <a:r>
              <a:rPr lang="fa-IR" sz="1800" dirty="0">
                <a:effectLst/>
                <a:latin typeface="Times New Roman" panose="02020603050405020304" pitchFamily="18" charset="0"/>
                <a:ea typeface="Calibri" panose="020F0502020204030204" pitchFamily="34" charset="0"/>
                <a:cs typeface="B Zar" panose="00000400000000000000" pitchFamily="2" charset="-78"/>
              </a:rPr>
              <a:t> وزنﻫﺎي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ﺑﺎﯾﺎس</a:t>
            </a:r>
            <a:r>
              <a:rPr lang="fa-IR" sz="1800" dirty="0">
                <a:effectLst/>
                <a:latin typeface="Times New Roman" panose="02020603050405020304" pitchFamily="18" charset="0"/>
                <a:ea typeface="Calibri" panose="020F0502020204030204" pitchFamily="34" charset="0"/>
                <a:cs typeface="B Zar" panose="00000400000000000000" pitchFamily="2" charset="-78"/>
              </a:rPr>
              <a:t> ﺷﺒﮑﻪ ﺑﺮاي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ﻧﻤﻮﻧﻪ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ﻫﺎي</a:t>
            </a:r>
            <a:r>
              <a:rPr lang="fa-IR" sz="1800" dirty="0">
                <a:effectLst/>
                <a:latin typeface="Times New Roman" panose="02020603050405020304" pitchFamily="18" charset="0"/>
                <a:ea typeface="Calibri" panose="020F0502020204030204" pitchFamily="34" charset="0"/>
                <a:cs typeface="B Zar" panose="00000400000000000000" pitchFamily="2" charset="-78"/>
              </a:rPr>
              <a:t> ﻣﺘﻌﺪد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اﺳﺖ</a:t>
            </a:r>
            <a:r>
              <a:rPr lang="fa-IR" sz="1800" dirty="0">
                <a:effectLst/>
                <a:latin typeface="Times New Roman" panose="02020603050405020304" pitchFamily="18" charset="0"/>
                <a:ea typeface="Calibri" panose="020F0502020204030204" pitchFamily="34" charset="0"/>
                <a:cs typeface="B Zar" panose="00000400000000000000" pitchFamily="2" charset="-78"/>
              </a:rPr>
              <a:t>. آﻣﻮزش ﺷﺒﮑﻪ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زﻣﺎﻧﯽ</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ﮐﺎﻣﻞ</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ﻣﯽﺷﻮد</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ﮐﻪ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ﺧﻄﺎي</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ﻣﺪل</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ﯾﺎ</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اﺧﺘﻼف</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ﺑﯿﻦ</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ﻣﻘﺎدﯾﺮ</a:t>
            </a:r>
            <a:r>
              <a:rPr lang="fa-IR" sz="1800" dirty="0">
                <a:effectLst/>
                <a:latin typeface="Times New Roman" panose="02020603050405020304" pitchFamily="18" charset="0"/>
                <a:ea typeface="Calibri" panose="020F0502020204030204" pitchFamily="34" charset="0"/>
                <a:cs typeface="B Zar" panose="00000400000000000000" pitchFamily="2" charset="-78"/>
              </a:rPr>
              <a:t> ﺧﺮوﺟﯽ ﺷﺒﮑﻪ و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ﻣﻘﺎدﯾﺮ</a:t>
            </a:r>
            <a:r>
              <a:rPr lang="fa-IR" sz="1800" dirty="0">
                <a:effectLst/>
                <a:latin typeface="Times New Roman" panose="02020603050405020304" pitchFamily="18" charset="0"/>
                <a:ea typeface="Calibri" panose="020F0502020204030204" pitchFamily="34" charset="0"/>
                <a:cs typeface="B Zar" panose="00000400000000000000" pitchFamily="2" charset="-78"/>
              </a:rPr>
              <a:t> ﻫﺪف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ﺣﺪاﻗﻞ</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ﺷﻮد</a:t>
            </a:r>
            <a:r>
              <a:rPr lang="fa-IR" sz="1800" dirty="0">
                <a:effectLst/>
                <a:latin typeface="Times New Roman" panose="02020603050405020304" pitchFamily="18" charset="0"/>
                <a:ea typeface="Calibri" panose="020F0502020204030204" pitchFamily="34" charset="0"/>
                <a:cs typeface="B Zar" panose="00000400000000000000" pitchFamily="2" charset="-78"/>
              </a:rPr>
              <a:t>. ﺑﺮاي رﺳﯿﺪن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ﺑﻪ</a:t>
            </a:r>
            <a:r>
              <a:rPr lang="fa-IR" sz="1800" dirty="0">
                <a:effectLst/>
                <a:latin typeface="Times New Roman" panose="02020603050405020304" pitchFamily="18" charset="0"/>
                <a:ea typeface="Calibri" panose="020F0502020204030204" pitchFamily="34" charset="0"/>
                <a:cs typeface="B Zar" panose="00000400000000000000" pitchFamily="2" charset="-78"/>
              </a:rPr>
              <a:t> اﯾﻦ ﻫﺪف،</a:t>
            </a:r>
            <a:r>
              <a:rPr lang="en-US"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a:effectLst/>
                <a:latin typeface="Times New Roman" panose="02020603050405020304" pitchFamily="18" charset="0"/>
                <a:ea typeface="Calibri" panose="020F0502020204030204" pitchFamily="34" charset="0"/>
                <a:cs typeface="B Zar" panose="00000400000000000000" pitchFamily="2" charset="-78"/>
              </a:rPr>
              <a:t>داده</a:t>
            </a:r>
            <a:r>
              <a:rPr lang="en-US"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ﻫﺎي</a:t>
            </a:r>
            <a:r>
              <a:rPr lang="fa-IR" sz="1800" dirty="0">
                <a:effectLst/>
                <a:latin typeface="Times New Roman" panose="02020603050405020304" pitchFamily="18" charset="0"/>
                <a:ea typeface="Calibri" panose="020F0502020204030204" pitchFamily="34" charset="0"/>
                <a:cs typeface="B Zar" panose="00000400000000000000" pitchFamily="2" charset="-78"/>
              </a:rPr>
              <a:t> آﻣﻮزﺷﯽ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ﻣﺮﺑﻮط</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اﻟﮕﻮي</a:t>
            </a:r>
            <a:r>
              <a:rPr lang="fa-IR" sz="1800" dirty="0">
                <a:effectLst/>
                <a:latin typeface="Times New Roman" panose="02020603050405020304" pitchFamily="18" charset="0"/>
                <a:ea typeface="Calibri" panose="020F0502020204030204" pitchFamily="34" charset="0"/>
                <a:cs typeface="B Zar" panose="00000400000000000000" pitchFamily="2" charset="-78"/>
              </a:rPr>
              <a:t> ﻣﻮرد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ﻧﻈﺮ</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ﭼﻨﺪ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ﺑﺎر</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ﺑﻪ</a:t>
            </a:r>
            <a:r>
              <a:rPr lang="fa-IR" sz="1800" dirty="0">
                <a:effectLst/>
                <a:latin typeface="Times New Roman" panose="02020603050405020304" pitchFamily="18" charset="0"/>
                <a:ea typeface="Calibri" panose="020F0502020204030204" pitchFamily="34" charset="0"/>
                <a:cs typeface="B Zar" panose="00000400000000000000" pitchFamily="2" charset="-78"/>
              </a:rPr>
              <a:t> ﺷﺒﮑﻪ داده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ﻣﯽﺷﻮﻧﺪ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ﺗﺎ</a:t>
            </a:r>
            <a:r>
              <a:rPr lang="fa-IR" sz="1800" dirty="0">
                <a:effectLst/>
                <a:latin typeface="Times New Roman" panose="02020603050405020304" pitchFamily="18" charset="0"/>
                <a:ea typeface="Calibri" panose="020F0502020204030204" pitchFamily="34" charset="0"/>
                <a:cs typeface="B Zar" panose="00000400000000000000" pitchFamily="2" charset="-78"/>
              </a:rPr>
              <a:t> ﺷﺒﮑﻪ در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ﻫﺮ</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ﺑﺎر</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ﺑﺎ</a:t>
            </a:r>
            <a:r>
              <a:rPr lang="fa-IR" sz="1800" dirty="0">
                <a:effectLst/>
                <a:latin typeface="Times New Roman" panose="02020603050405020304" pitchFamily="18" charset="0"/>
                <a:ea typeface="Calibri" panose="020F0502020204030204" pitchFamily="34" charset="0"/>
                <a:cs typeface="B Zar" panose="00000400000000000000" pitchFamily="2" charset="-78"/>
              </a:rPr>
              <a:t> اﺳﺘﻔﺎده از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آنﻫﺎ</a:t>
            </a:r>
            <a:r>
              <a:rPr lang="fa-IR" sz="1800" dirty="0">
                <a:effectLst/>
                <a:latin typeface="Times New Roman" panose="02020603050405020304" pitchFamily="18" charset="0"/>
                <a:ea typeface="Calibri" panose="020F0502020204030204" pitchFamily="34" charset="0"/>
                <a:cs typeface="B Zar" panose="00000400000000000000" pitchFamily="2" charset="-78"/>
              </a:rPr>
              <a:t> وزنﻫﺎي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ﺧﻮد</a:t>
            </a:r>
            <a:r>
              <a:rPr lang="fa-IR" sz="1800" dirty="0">
                <a:effectLst/>
                <a:latin typeface="Times New Roman" panose="02020603050405020304" pitchFamily="18" charset="0"/>
                <a:ea typeface="Calibri" panose="020F0502020204030204" pitchFamily="34" charset="0"/>
                <a:cs typeface="B Zar" panose="00000400000000000000" pitchFamily="2" charset="-78"/>
              </a:rPr>
              <a:t> را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اﺻﻼح</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ﮐﻨﺪ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ﺑﺎ</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ﺗﮑﺮار</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زﯾﺎد</a:t>
            </a:r>
            <a:r>
              <a:rPr lang="fa-IR" sz="1800" dirty="0">
                <a:effectLst/>
                <a:latin typeface="Times New Roman" panose="02020603050405020304" pitchFamily="18" charset="0"/>
                <a:ea typeface="Calibri" panose="020F0502020204030204" pitchFamily="34" charset="0"/>
                <a:cs typeface="B Zar" panose="00000400000000000000" pitchFamily="2" charset="-78"/>
              </a:rPr>
              <a:t> اﯾﻦ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ﮐﺎر</a:t>
            </a:r>
            <a:r>
              <a:rPr lang="fa-IR" sz="1800" dirty="0">
                <a:effectLst/>
                <a:latin typeface="Times New Roman" panose="02020603050405020304" pitchFamily="18" charset="0"/>
                <a:ea typeface="Calibri" panose="020F0502020204030204" pitchFamily="34" charset="0"/>
                <a:cs typeface="B Zar" panose="00000400000000000000" pitchFamily="2" charset="-78"/>
              </a:rPr>
              <a:t>، وزن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ﻫﺎ</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ﮔﻮﻧﻪ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اي</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اﺻﻼح</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ﻣﯽﺷﻮﻧﺪ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ﮐﻪ</a:t>
            </a:r>
            <a:r>
              <a:rPr lang="fa-IR" sz="1800" dirty="0">
                <a:effectLst/>
                <a:latin typeface="Times New Roman" panose="02020603050405020304" pitchFamily="18" charset="0"/>
                <a:ea typeface="Calibri" panose="020F0502020204030204" pitchFamily="34" charset="0"/>
                <a:cs typeface="B Zar" panose="00000400000000000000" pitchFamily="2" charset="-78"/>
              </a:rPr>
              <a:t> ﺷﺒﮑﻪ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ﻗﺎدر</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اﺳﺖ</a:t>
            </a:r>
            <a:r>
              <a:rPr lang="fa-IR" sz="1800" dirty="0">
                <a:effectLst/>
                <a:latin typeface="Times New Roman" panose="02020603050405020304" pitchFamily="18" charset="0"/>
                <a:ea typeface="Calibri" panose="020F0502020204030204" pitchFamily="34" charset="0"/>
                <a:cs typeface="B Zar" panose="00000400000000000000" pitchFamily="2" charset="-78"/>
              </a:rPr>
              <a:t> در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ﺑﺮاﺑﺮ</a:t>
            </a:r>
            <a:r>
              <a:rPr lang="fa-IR" sz="1800" dirty="0">
                <a:effectLst/>
                <a:latin typeface="Times New Roman" panose="02020603050405020304" pitchFamily="18" charset="0"/>
                <a:ea typeface="Calibri" panose="020F0502020204030204" pitchFamily="34" charset="0"/>
                <a:cs typeface="B Zar" panose="00000400000000000000" pitchFamily="2" charset="-78"/>
              </a:rPr>
              <a:t> داده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ﻫﺎي</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ورودي</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ﻏﯿﺮ</a:t>
            </a:r>
            <a:r>
              <a:rPr lang="fa-IR" sz="1800" dirty="0">
                <a:effectLst/>
                <a:latin typeface="Times New Roman" panose="02020603050405020304" pitchFamily="18" charset="0"/>
                <a:ea typeface="Calibri" panose="020F0502020204030204" pitchFamily="34" charset="0"/>
                <a:cs typeface="B Zar" panose="00000400000000000000" pitchFamily="2" charset="-78"/>
              </a:rPr>
              <a:t> آﻣﻮزﺷﯽ، ﺧﺮوﺟﯽ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ﻗﺎﺑﻞ</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ﻗﺒﻮل</a:t>
            </a:r>
            <a:r>
              <a:rPr lang="fa-IR" sz="1800" dirty="0">
                <a:effectLst/>
                <a:latin typeface="Times New Roman" panose="02020603050405020304" pitchFamily="18" charset="0"/>
                <a:ea typeface="Calibri" panose="020F0502020204030204" pitchFamily="34" charset="0"/>
                <a:cs typeface="B Zar" panose="00000400000000000000" pitchFamily="2" charset="-78"/>
              </a:rPr>
              <a:t> اراﺋﻪ دﻫﺪ. </a:t>
            </a:r>
            <a:endParaRPr lang="en-001" sz="18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r>
              <a:rPr lang="fa-IR" sz="1800" dirty="0">
                <a:effectLst/>
                <a:latin typeface="Times New Roman" panose="02020603050405020304" pitchFamily="18" charset="0"/>
                <a:ea typeface="Calibri" panose="020F0502020204030204" pitchFamily="34" charset="0"/>
                <a:cs typeface="B Zar" panose="00000400000000000000" pitchFamily="2" charset="-78"/>
              </a:rPr>
              <a:t>ﻣﺮﺣﻠﻪ ﺳﻮم: آزﻣﻮن ﺷﺒﮑﻪ: ﭘﺲ از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ﺗﮑﻤﯿﻞ</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ﻓﺮآﯾﻨﺪ</a:t>
            </a:r>
            <a:r>
              <a:rPr lang="fa-IR" sz="1800" dirty="0">
                <a:effectLst/>
                <a:latin typeface="Times New Roman" panose="02020603050405020304" pitchFamily="18" charset="0"/>
                <a:ea typeface="Calibri" panose="020F0502020204030204" pitchFamily="34" charset="0"/>
                <a:cs typeface="B Zar" panose="00000400000000000000" pitchFamily="2" charset="-78"/>
              </a:rPr>
              <a:t> آﻣﻮزش ﺷﺒﮑﻪ و ﺗﺼﺤﯿﺢ وزنﻫﺎي آن، ﺷﺒﮑﻪ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ﺑﺎ</a:t>
            </a:r>
            <a:r>
              <a:rPr lang="fa-IR" sz="1800" dirty="0">
                <a:effectLst/>
                <a:latin typeface="Times New Roman" panose="02020603050405020304" pitchFamily="18" charset="0"/>
                <a:ea typeface="Calibri" panose="020F0502020204030204" pitchFamily="34" charset="0"/>
                <a:cs typeface="B Zar" panose="00000400000000000000" pitchFamily="2" charset="-78"/>
              </a:rPr>
              <a:t> اﺳﺘﻔﺎده از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ﯾﮏ</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دﺳﺘﻪ</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دادهﻫﺎي</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ﺑﺎ</a:t>
            </a:r>
            <a:r>
              <a:rPr lang="fa-IR" sz="1800" dirty="0">
                <a:effectLst/>
                <a:latin typeface="Times New Roman" panose="02020603050405020304" pitchFamily="18" charset="0"/>
                <a:ea typeface="Calibri" panose="020F0502020204030204" pitchFamily="34" charset="0"/>
                <a:cs typeface="B Zar" panose="00000400000000000000" pitchFamily="2" charset="-78"/>
              </a:rPr>
              <a:t> ﺧﺮوﺟﯽ ﻣﻌﻠﻮم ﻣﻮرد ارزﯾﺎﺑﯽ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ﻗﺮار</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ﻣﯽﮔﯿﺮد</a:t>
            </a:r>
            <a:r>
              <a:rPr lang="fa-IR" sz="1800" dirty="0">
                <a:effectLst/>
                <a:latin typeface="Times New Roman" panose="02020603050405020304" pitchFamily="18" charset="0"/>
                <a:ea typeface="Calibri" panose="020F0502020204030204" pitchFamily="34" charset="0"/>
                <a:cs typeface="B Zar" panose="00000400000000000000" pitchFamily="2" charset="-78"/>
              </a:rPr>
              <a:t>. در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ﺻﻮرﺗﯽ</a:t>
            </a:r>
            <a:r>
              <a:rPr lang="fa-IR" sz="1800" dirty="0">
                <a:effectLst/>
                <a:latin typeface="Times New Roman" panose="02020603050405020304" pitchFamily="18" charset="0"/>
                <a:ea typeface="Calibri" panose="020F0502020204030204" pitchFamily="34" charset="0"/>
                <a:cs typeface="B Zar" panose="00000400000000000000" pitchFamily="2" charset="-78"/>
              </a:rPr>
              <a:t>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ﮐﻪ</a:t>
            </a:r>
            <a:r>
              <a:rPr lang="fa-IR" sz="1800" dirty="0">
                <a:effectLst/>
                <a:latin typeface="Times New Roman" panose="02020603050405020304" pitchFamily="18" charset="0"/>
                <a:ea typeface="Calibri" panose="020F0502020204030204" pitchFamily="34" charset="0"/>
                <a:cs typeface="B Zar" panose="00000400000000000000" pitchFamily="2" charset="-78"/>
              </a:rPr>
              <a:t> آزﻣﻮن ﺷﺒﮑﻪ ﻣﻮﻓﻘﯿﺖ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آﻣﯿﺰ</a:t>
            </a:r>
            <a:r>
              <a:rPr lang="fa-IR" sz="1800" dirty="0">
                <a:effectLst/>
                <a:latin typeface="Times New Roman" panose="02020603050405020304" pitchFamily="18" charset="0"/>
                <a:ea typeface="Calibri" panose="020F0502020204030204" pitchFamily="34" charset="0"/>
                <a:cs typeface="B Zar" panose="00000400000000000000" pitchFamily="2" charset="-78"/>
              </a:rPr>
              <a:t> ﺑﺎﺷﺪ،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ﻣﯽﺗﻮان</a:t>
            </a:r>
            <a:r>
              <a:rPr lang="fa-IR" sz="1800" dirty="0">
                <a:effectLst/>
                <a:latin typeface="Times New Roman" panose="02020603050405020304" pitchFamily="18" charset="0"/>
                <a:ea typeface="Calibri" panose="020F0502020204030204" pitchFamily="34" charset="0"/>
                <a:cs typeface="B Zar" panose="00000400000000000000" pitchFamily="2" charset="-78"/>
              </a:rPr>
              <a:t> از آن در ﺗﻌﯿﯿﻦ </a:t>
            </a:r>
            <a:r>
              <a:rPr lang="fa-IR" sz="1800" dirty="0" err="1">
                <a:effectLst/>
                <a:latin typeface="Times New Roman" panose="02020603050405020304" pitchFamily="18" charset="0"/>
                <a:ea typeface="Calibri" panose="020F0502020204030204" pitchFamily="34" charset="0"/>
                <a:cs typeface="B Zar" panose="00000400000000000000" pitchFamily="2" charset="-78"/>
              </a:rPr>
              <a:t>ﻣﻘﺎدﯾﺮ</a:t>
            </a:r>
            <a:r>
              <a:rPr lang="fa-IR" sz="1800" dirty="0">
                <a:effectLst/>
                <a:latin typeface="Times New Roman" panose="02020603050405020304" pitchFamily="18" charset="0"/>
                <a:ea typeface="Calibri" panose="020F0502020204030204" pitchFamily="34" charset="0"/>
                <a:cs typeface="B Zar" panose="00000400000000000000" pitchFamily="2" charset="-78"/>
              </a:rPr>
              <a:t> ﻧﺎﻣﻌﻠﻮم اﺳﺘﻔﺎده نمود.</a:t>
            </a:r>
            <a:endParaRPr lang="en-001" sz="1800" dirty="0"/>
          </a:p>
        </p:txBody>
      </p:sp>
    </p:spTree>
    <p:extLst>
      <p:ext uri="{BB962C8B-B14F-4D97-AF65-F5344CB8AC3E}">
        <p14:creationId xmlns:p14="http://schemas.microsoft.com/office/powerpoint/2010/main" val="2202362782"/>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2746</Words>
  <Application>Microsoft Office PowerPoint</Application>
  <PresentationFormat>On-screen Show (16:9)</PresentationFormat>
  <Paragraphs>233</Paragraphs>
  <Slides>35</Slides>
  <Notes>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B Lotus</vt:lpstr>
      <vt:lpstr>Times New Roman</vt:lpstr>
      <vt:lpstr>PersianModern-Italic</vt:lpstr>
      <vt:lpstr>CIDFont+F4</vt:lpstr>
      <vt:lpstr>Cambria Math</vt:lpstr>
      <vt:lpstr>B Zar</vt:lpstr>
      <vt:lpstr>Barlow Light</vt:lpstr>
      <vt:lpstr>__iranSansX_950c36</vt:lpstr>
      <vt:lpstr>Arial</vt:lpstr>
      <vt:lpstr>Calibri</vt:lpstr>
      <vt:lpstr>SimSun</vt:lpstr>
      <vt:lpstr>IRANSans</vt:lpstr>
      <vt:lpstr>B Titr</vt:lpstr>
      <vt:lpstr>Wingdings</vt:lpstr>
      <vt:lpstr>Barlow</vt:lpstr>
      <vt:lpstr>Gaoler template</vt:lpstr>
      <vt:lpstr>PowerPoint Presentation</vt:lpstr>
      <vt:lpstr>PowerPoint Presentation</vt:lpstr>
      <vt:lpstr>شبکه‌ های عصبی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از توجه شما متشکریم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پاورپوینت</dc:title>
  <dc:creator>Hoori</dc:creator>
  <cp:lastModifiedBy>Elham Astaraki</cp:lastModifiedBy>
  <cp:revision>89</cp:revision>
  <dcterms:modified xsi:type="dcterms:W3CDTF">2026-01-14T21:40:52Z</dcterms:modified>
</cp:coreProperties>
</file>