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52" r:id="rId2"/>
    <p:sldId id="256" r:id="rId3"/>
    <p:sldId id="373" r:id="rId4"/>
    <p:sldId id="273" r:id="rId5"/>
    <p:sldId id="264" r:id="rId6"/>
    <p:sldId id="376" r:id="rId7"/>
    <p:sldId id="259" r:id="rId8"/>
    <p:sldId id="277" r:id="rId9"/>
    <p:sldId id="265" r:id="rId10"/>
    <p:sldId id="276" r:id="rId11"/>
    <p:sldId id="268" r:id="rId12"/>
    <p:sldId id="379" r:id="rId13"/>
    <p:sldId id="370" r:id="rId14"/>
    <p:sldId id="380" r:id="rId15"/>
    <p:sldId id="362" r:id="rId16"/>
    <p:sldId id="356" r:id="rId17"/>
    <p:sldId id="361" r:id="rId18"/>
    <p:sldId id="374" r:id="rId19"/>
    <p:sldId id="351" r:id="rId20"/>
    <p:sldId id="348" r:id="rId21"/>
    <p:sldId id="346" r:id="rId22"/>
    <p:sldId id="377" r:id="rId23"/>
    <p:sldId id="330" r:id="rId24"/>
    <p:sldId id="331" r:id="rId25"/>
    <p:sldId id="340" r:id="rId26"/>
    <p:sldId id="341" r:id="rId27"/>
    <p:sldId id="336" r:id="rId28"/>
    <p:sldId id="338" r:id="rId29"/>
    <p:sldId id="333" r:id="rId3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7C80"/>
    <a:srgbClr val="FF3300"/>
    <a:srgbClr val="FFCCFF"/>
    <a:srgbClr val="000000"/>
    <a:srgbClr val="DEEAE9"/>
    <a:srgbClr val="DCE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64" autoAdjust="0"/>
    <p:restoredTop sz="92818" autoAdjust="0"/>
  </p:normalViewPr>
  <p:slideViewPr>
    <p:cSldViewPr snapToGrid="0">
      <p:cViewPr varScale="1">
        <p:scale>
          <a:sx n="59" d="100"/>
          <a:sy n="59" d="100"/>
        </p:scale>
        <p:origin x="699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99E1CB-A6AA-4050-90F1-5B55A52FC1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9A9DFE-CE42-4D8F-AEDB-5FE9C8419A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D8DF518-9F35-4184-A339-BB73B009566D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868E1C-2141-4607-A2E1-7A34654CE5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FEF630-0785-44CE-81FD-B567B23828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43830FA-9B54-418C-B193-1EB8CB831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715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D713CB1-739D-4ECE-B2C9-F8ACD3618821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D01BE13-8F78-4DE6-97B4-D7B2305DB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615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63267-83D9-4F00-ACB3-D21D271F4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933FC2-7AB8-4BC9-B758-9574AEF84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F01D6-2EE1-479D-B318-7034E2CD8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DB33-65F9-4982-BCED-CC86882027A1}" type="datetime1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2DEF-921C-4A3F-A50D-A2020A26C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77A2D-2B12-468F-A7AF-04BFA09EF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5FE7-D315-483B-B051-F84AD24A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8E739-741C-4C33-99A2-AA191EDBB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5064B4-3D3B-448D-9F41-32846E0F2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1E24B-804F-45BF-BC6B-42E38A7EF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872D3-C494-4C51-87FD-D8D3E2EB64E1}" type="datetime1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D72D5-A00F-4CAE-98CC-45A331FE5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093D5-AEFA-47A2-814A-5FE11F867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5FE7-D315-483B-B051-F84AD24A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0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4BEE9B-2170-4637-9D8F-F232582AAA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CB955-61F3-41EB-A2D2-77DB08457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271A8-8881-4E42-B016-1E5983359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6A29-3B80-4900-BD8D-61884FF40F14}" type="datetime1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87DC9-B99C-441F-B591-A794AABE5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DBDB2-F0F3-4918-8991-E8000910A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5FE7-D315-483B-B051-F84AD24A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1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FCC33-A9C9-4615-BCEA-CC0B3980B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FD16-C164-47D3-BA9D-8E899E9E6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3AED6-2850-430A-944A-5AA32B15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AD33-E92D-4DE0-9F1F-C3C551E1116B}" type="datetime1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3C74D-9715-40F5-B311-31635847F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EC893-9F81-4E53-9CDD-EA96A087A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5FE7-D315-483B-B051-F84AD24A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1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A32A4-CA4B-4878-A03C-734B581DD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9C037-0928-4F1D-B42B-A2C7CCA76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B767C-1C3F-48B5-9908-A9C3436FA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8826-07D9-47A9-92F8-C6C0A4A485C0}" type="datetime1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C0182-E507-4DBA-A5CC-9451D5E7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5AE93-6D11-437B-B32A-9501EBD9D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5FE7-D315-483B-B051-F84AD24A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0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5B737-C4FD-4AA6-8C2F-B1CE7956A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EB7DB-A7ED-460B-9E2D-658C267315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BA584F-B9A2-4DF6-87CC-1CF4FB645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BBE1E-0A5A-464E-AE06-849ECD462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D9A8-92A9-4874-B76D-3645AA9BA395}" type="datetime1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BAAD6E-5621-48E6-8878-4D9D973C6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7659C-A44D-465D-8948-97571E10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5FE7-D315-483B-B051-F84AD24A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2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269DF-BC35-45FF-9B9A-7EBFFF88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6B627-1459-401E-BD4D-490A8F7C7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8DD60-6BA1-4E6E-BDCD-60F4407E8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CD48DC-2AC8-4377-8CFE-9CC9209FCD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7D71D6-7604-4D7A-9FDC-F20887FBE9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703BDD-576B-4A4B-9ACA-2B1FE6671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AB0F-80DB-455F-A82F-499D71D874B0}" type="datetime1">
              <a:rPr lang="en-US" smtClean="0"/>
              <a:t>1/14/2026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7F2C3-7D69-4394-A996-EE6BFBE03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DE09A3-87FB-4A60-AEAC-CB306A8D4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5FE7-D315-483B-B051-F84AD24A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6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CE61D-7759-4880-9E88-B1FA30CBC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156188-B057-4C76-8BEF-BA0DACC3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B608-82FA-43E1-9F50-A158D07C4D83}" type="datetime1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A9C4B6-DA4B-497F-AF7D-D3F04FCF3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BEE172-FD0E-43AE-9EE6-F0D31549B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5FE7-D315-483B-B051-F84AD24A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9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A8DF71-85F9-4445-BDEA-55998F244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19FC-5D6E-43E0-AC1E-AA28C90C99E5}" type="datetime1">
              <a:rPr lang="en-US" smtClean="0"/>
              <a:t>1/14/2026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CC4C7F-07FE-4C08-869C-13225C76E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5DE8F-D8E8-4F9B-945A-E07F50DC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5FE7-D315-483B-B051-F84AD24A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80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EC6E-9948-43EA-AF79-379BFF025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53C36-B690-4EEA-9E86-5589AC82D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A270C-FDC1-4E1C-8EF0-8E8C21B0F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49CC8-3350-42FE-8993-00C566332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76B4-D047-4C87-B22E-66425C65C4CE}" type="datetime1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F5D0C-8B77-4DDA-85F6-ED6349760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43706-5822-409A-8D1B-BB4FE9646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5FE7-D315-483B-B051-F84AD24A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17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85ACB-8500-4344-8D04-0E855108D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A764A7-18CE-4691-905E-EF44D36F8B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27D005-1B30-4411-B921-7F9224D59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E1A942-3BCF-4FD8-99F9-9C1302B7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EF5A-AEE7-4158-8DC5-AF3508D66A88}" type="datetime1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40D6D7-511E-44CB-ABA5-D53A31779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4C4D8-D09C-4A00-8403-AE58645DE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5FE7-D315-483B-B051-F84AD24A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9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84AE5-ECE2-4CCC-9D33-16EF4877C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E6650-6E0B-4E59-A960-B98886084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F29F1-DD23-48C5-96D8-33BEFEF1D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EF55B-D716-4598-80A1-13BDBCD9C3A3}" type="datetime1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D337-B336-4769-AE64-2C1C4DB48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D9E8A-FE85-4F4A-9B52-07B65F0AA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85FE7-D315-483B-B051-F84AD24A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1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0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43.emf"/><Relationship Id="rId7" Type="http://schemas.openxmlformats.org/officeDocument/2006/relationships/image" Target="../media/image45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7.e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45.bin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52.wmf"/><Relationship Id="rId5" Type="http://schemas.openxmlformats.org/officeDocument/2006/relationships/image" Target="../media/image49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5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jpg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image" Target="../media/image67.emf"/><Relationship Id="rId7" Type="http://schemas.openxmlformats.org/officeDocument/2006/relationships/image" Target="../media/image69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7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3.bin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7.emf"/><Relationship Id="rId7" Type="http://schemas.openxmlformats.org/officeDocument/2006/relationships/image" Target="../media/image28.png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CC7D4400-B187-6008-69C3-4035CE6EC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6572" y="4552672"/>
            <a:ext cx="179760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2563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2563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r"/>
              </a:tabLst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B Zar" panose="00000400000000000000" pitchFamily="2" charset="-78"/>
            </a:endParaRPr>
          </a:p>
          <a:p>
            <a:pPr marL="0" marR="0" lvl="0" indent="182563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r"/>
              </a:tabLst>
            </a:pPr>
            <a:r>
              <a:rPr kumimoji="0" lang="ar-SA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پروانه ابوالهادی</a:t>
            </a:r>
            <a:endParaRPr lang="fa-IR" altLang="en-US" sz="2000" b="1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F6DF92-E97F-D51D-8228-890BF831E25F}"/>
              </a:ext>
            </a:extLst>
          </p:cNvPr>
          <p:cNvSpPr/>
          <p:nvPr/>
        </p:nvSpPr>
        <p:spPr>
          <a:xfrm>
            <a:off x="861942" y="1674431"/>
            <a:ext cx="10233891" cy="1866347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cs typeface="B Zar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768FD2-53D1-F81F-FBC4-943F78C9E161}"/>
              </a:ext>
            </a:extLst>
          </p:cNvPr>
          <p:cNvSpPr txBox="1"/>
          <p:nvPr/>
        </p:nvSpPr>
        <p:spPr>
          <a:xfrm>
            <a:off x="1096167" y="2345994"/>
            <a:ext cx="10420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a-IR" sz="2800" b="1" dirty="0">
                <a:cs typeface="+mj-cs"/>
              </a:rPr>
              <a:t>بررسی ساختار سه بعدی پایون و کائون غیرقطبیده در چارچوب مدل پارتونی همورد</a:t>
            </a:r>
            <a:r>
              <a:rPr lang="fa-IR" sz="2800" b="1" dirty="0">
                <a:latin typeface="Aptos" panose="020B0004020202020204" pitchFamily="34" charset="0"/>
                <a:cs typeface="+mj-cs"/>
              </a:rPr>
              <a:t>ا</a:t>
            </a:r>
            <a:r>
              <a:rPr lang="fa-IR" sz="2800" b="1" dirty="0">
                <a:cs typeface="+mj-cs"/>
              </a:rPr>
              <a:t> </a:t>
            </a:r>
            <a:endParaRPr lang="en-US" sz="2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36061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73945D2-E673-4140-908E-5B0D3636CF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895041"/>
              </p:ext>
            </p:extLst>
          </p:nvPr>
        </p:nvGraphicFramePr>
        <p:xfrm>
          <a:off x="10842734" y="145856"/>
          <a:ext cx="781707" cy="312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4240" imgH="177480" progId="Equation.DSMT4">
                  <p:embed/>
                </p:oleObj>
              </mc:Choice>
              <mc:Fallback>
                <p:oleObj name="Equation" r:id="rId2" imgW="444240" imgH="177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73945D2-E673-4140-908E-5B0D3636CF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842734" y="145856"/>
                        <a:ext cx="781707" cy="312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FBD4A355-9217-328D-85B7-C18B16D62E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114372"/>
            <a:ext cx="5320089" cy="3951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AB9CFC-5E3D-0C5A-B90A-5D3D7C5D08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743" y="938490"/>
            <a:ext cx="6600107" cy="5248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202CBFD-00DB-1014-1AD8-ABD47A2D3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5FE7-D315-483B-B051-F84AD24A5FF1}" type="slidenum">
              <a:rPr lang="en-US" smtClean="0">
                <a:solidFill>
                  <a:srgbClr val="FF0000"/>
                </a:solidFill>
              </a:rPr>
              <a:t>10</a:t>
            </a:fld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59D31477-1C70-75E3-EF6F-742D716325EE}"/>
              </a:ext>
            </a:extLst>
          </p:cNvPr>
          <p:cNvSpPr/>
          <p:nvPr/>
        </p:nvSpPr>
        <p:spPr>
          <a:xfrm rot="10800000" flipV="1">
            <a:off x="10598370" y="120353"/>
            <a:ext cx="1593630" cy="395122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1800" b="1" dirty="0">
                <a:solidFill>
                  <a:schemeClr val="tx1"/>
                </a:solidFill>
                <a:cs typeface="B Zar" panose="00000400000000000000" pitchFamily="2" charset="-78"/>
              </a:rPr>
              <a:t>فرآیند</a:t>
            </a:r>
          </a:p>
        </p:txBody>
      </p:sp>
    </p:spTree>
    <p:extLst>
      <p:ext uri="{BB962C8B-B14F-4D97-AF65-F5344CB8AC3E}">
        <p14:creationId xmlns:p14="http://schemas.microsoft.com/office/powerpoint/2010/main" val="77842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F5FEF5-313A-40EF-9061-F7A16576D56F}"/>
              </a:ext>
            </a:extLst>
          </p:cNvPr>
          <p:cNvSpPr txBox="1"/>
          <p:nvPr/>
        </p:nvSpPr>
        <p:spPr>
          <a:xfrm>
            <a:off x="7973689" y="1672647"/>
            <a:ext cx="264373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2000" dirty="0">
                <a:cs typeface="B Zar" panose="00000400000000000000" pitchFamily="2" charset="-78"/>
              </a:rPr>
              <a:t>  مدل کیف دستی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endParaRPr lang="fa-IR" sz="2000" dirty="0">
              <a:cs typeface="B Zar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endParaRPr lang="fa-IR" sz="2000" dirty="0">
              <a:cs typeface="B Zar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2000" dirty="0">
                <a:cs typeface="B Zar" panose="00000400000000000000" pitchFamily="2" charset="-78"/>
              </a:rPr>
              <a:t>  مدل کوارک- دی کوارک</a:t>
            </a:r>
          </a:p>
          <a:p>
            <a:pPr algn="r" rtl="1"/>
            <a:endParaRPr lang="fa-IR" sz="2000" dirty="0">
              <a:cs typeface="B Zar" panose="00000400000000000000" pitchFamily="2" charset="-78"/>
            </a:endParaRPr>
          </a:p>
          <a:p>
            <a:pPr algn="r" rtl="1"/>
            <a:endParaRPr lang="fa-IR" sz="2000" dirty="0">
              <a:cs typeface="B Zar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2000" dirty="0">
                <a:cs typeface="B Zar" panose="00000400000000000000" pitchFamily="2" charset="-78"/>
              </a:rPr>
              <a:t>  مدل سولیتون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endParaRPr lang="fa-IR" sz="2000" dirty="0">
              <a:cs typeface="B Zar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endParaRPr lang="fa-IR" sz="2000" dirty="0">
              <a:cs typeface="B Zar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2000" dirty="0">
                <a:cs typeface="B Zar" panose="00000400000000000000" pitchFamily="2" charset="-78"/>
              </a:rPr>
              <a:t>  مدل پارتونی هموردا</a:t>
            </a:r>
            <a:endParaRPr lang="en-US" sz="2000" dirty="0">
              <a:cs typeface="B Zar" panose="00000400000000000000" pitchFamily="2" charset="-78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74FCA03-AAAB-47C9-BA3F-E84FD58F42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249306"/>
              </p:ext>
            </p:extLst>
          </p:nvPr>
        </p:nvGraphicFramePr>
        <p:xfrm>
          <a:off x="7842031" y="4421032"/>
          <a:ext cx="738859" cy="369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7960" imgH="253800" progId="Equation.DSMT4">
                  <p:embed/>
                </p:oleObj>
              </mc:Choice>
              <mc:Fallback>
                <p:oleObj name="Equation" r:id="rId2" imgW="50796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74FCA03-AAAB-47C9-BA3F-E84FD58F42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842031" y="4421032"/>
                        <a:ext cx="738859" cy="369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2CED6-2325-88D9-61F4-5B9AF9D42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5FE7-D315-483B-B051-F84AD24A5FF1}" type="slidenum">
              <a:rPr lang="en-US" smtClean="0">
                <a:solidFill>
                  <a:srgbClr val="FF0000"/>
                </a:solidFill>
              </a:rPr>
              <a:t>11</a:t>
            </a:fld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196A104F-8FD1-56CD-18A4-188DCB5EE64C}"/>
              </a:ext>
            </a:extLst>
          </p:cNvPr>
          <p:cNvSpPr/>
          <p:nvPr/>
        </p:nvSpPr>
        <p:spPr>
          <a:xfrm rot="10800000" flipV="1">
            <a:off x="11292052" y="97112"/>
            <a:ext cx="899948" cy="395122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1800" b="1" dirty="0">
                <a:solidFill>
                  <a:schemeClr val="tx1"/>
                </a:solidFill>
                <a:cs typeface="B Zar" panose="00000400000000000000" pitchFamily="2" charset="-78"/>
              </a:rPr>
              <a:t>مدل‌ها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18FB190-AA5F-708C-7E01-42E675755E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393876"/>
              </p:ext>
            </p:extLst>
          </p:nvPr>
        </p:nvGraphicFramePr>
        <p:xfrm>
          <a:off x="10749084" y="4310933"/>
          <a:ext cx="48736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7934" imgH="532122" progId="Equation.DSMT4">
                  <p:embed/>
                </p:oleObj>
              </mc:Choice>
              <mc:Fallback>
                <p:oleObj name="Equation" r:id="rId4" imgW="487934" imgH="53212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49084" y="4310933"/>
                        <a:ext cx="487363" cy="531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320C780-9128-739D-4DB6-B4CAD27396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578090"/>
              </p:ext>
            </p:extLst>
          </p:nvPr>
        </p:nvGraphicFramePr>
        <p:xfrm>
          <a:off x="1233488" y="4278313"/>
          <a:ext cx="383063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41400" imgH="393480" progId="Equation.DSMT4">
                  <p:embed/>
                </p:oleObj>
              </mc:Choice>
              <mc:Fallback>
                <p:oleObj name="Equation" r:id="rId6" imgW="1841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33488" y="4278313"/>
                        <a:ext cx="3830637" cy="819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069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8FFFF-9ECE-D3FD-BE4F-FB354A3F3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5FE7-D315-483B-B051-F84AD24A5FF1}" type="slidenum">
              <a:rPr lang="en-US" smtClean="0">
                <a:solidFill>
                  <a:srgbClr val="FF0000"/>
                </a:solidFill>
              </a:rPr>
              <a:t>12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BA550637-BAAD-F9A8-35C5-169DD07283E4}"/>
              </a:ext>
            </a:extLst>
          </p:cNvPr>
          <p:cNvSpPr/>
          <p:nvPr/>
        </p:nvSpPr>
        <p:spPr>
          <a:xfrm rot="10800000" flipV="1">
            <a:off x="10152993" y="107752"/>
            <a:ext cx="2039007" cy="395122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b="1" dirty="0">
                <a:solidFill>
                  <a:schemeClr val="tx1"/>
                </a:solidFill>
                <a:cs typeface="B Zar" panose="00000400000000000000" pitchFamily="2" charset="-78"/>
              </a:rPr>
              <a:t>مدل پارتونی هموردا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A125DB9-C725-2DB2-79C9-D7760EB268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017086"/>
              </p:ext>
            </p:extLst>
          </p:nvPr>
        </p:nvGraphicFramePr>
        <p:xfrm>
          <a:off x="1065213" y="2557463"/>
          <a:ext cx="9426575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60560" imgH="634680" progId="Equation.DSMT4">
                  <p:embed/>
                </p:oleObj>
              </mc:Choice>
              <mc:Fallback>
                <p:oleObj name="Equation" r:id="rId2" imgW="466056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5213" y="2557463"/>
                        <a:ext cx="9426575" cy="1284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54984F8-56C2-F593-43EF-91559EDEC8E4}"/>
              </a:ext>
            </a:extLst>
          </p:cNvPr>
          <p:cNvSpPr txBox="1"/>
          <p:nvPr/>
        </p:nvSpPr>
        <p:spPr>
          <a:xfrm>
            <a:off x="1397000" y="6169580"/>
            <a:ext cx="6119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60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cs typeface="+mj-cs"/>
              </a:rPr>
              <a:t>Bastami, S et al.; Phys. Rev. D 103, 014024 (2021).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3A3ADC-3846-EE4E-E623-3FB0283AD826}"/>
              </a:ext>
            </a:extLst>
          </p:cNvPr>
          <p:cNvSpPr txBox="1"/>
          <p:nvPr/>
        </p:nvSpPr>
        <p:spPr>
          <a:xfrm>
            <a:off x="954250" y="6169269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[4]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83BF2A-E52C-57AA-3F0A-DD582EDD74A3}"/>
              </a:ext>
            </a:extLst>
          </p:cNvPr>
          <p:cNvSpPr txBox="1"/>
          <p:nvPr/>
        </p:nvSpPr>
        <p:spPr>
          <a:xfrm>
            <a:off x="5418876" y="3349869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[4]</a:t>
            </a:r>
          </a:p>
        </p:txBody>
      </p:sp>
    </p:spTree>
    <p:extLst>
      <p:ext uri="{BB962C8B-B14F-4D97-AF65-F5344CB8AC3E}">
        <p14:creationId xmlns:p14="http://schemas.microsoft.com/office/powerpoint/2010/main" val="1933365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079DD-57D7-1508-FAA7-D712C5A02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5FE7-D315-483B-B051-F84AD24A5FF1}" type="slidenum">
              <a:rPr lang="en-US" smtClean="0">
                <a:solidFill>
                  <a:srgbClr val="FF0000"/>
                </a:solidFill>
              </a:rPr>
              <a:t>13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6CAD6510-446A-C630-041F-E7457B70E683}"/>
              </a:ext>
            </a:extLst>
          </p:cNvPr>
          <p:cNvSpPr/>
          <p:nvPr/>
        </p:nvSpPr>
        <p:spPr>
          <a:xfrm rot="10800000" flipV="1">
            <a:off x="6096000" y="107011"/>
            <a:ext cx="6096000" cy="395122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b="1" dirty="0">
                <a:solidFill>
                  <a:schemeClr val="tx1"/>
                </a:solidFill>
                <a:cs typeface="B Zar" panose="00000400000000000000" pitchFamily="2" charset="-78"/>
              </a:rPr>
              <a:t> تابع توزیع پارتونی وابسته به تکانه عرضی</a:t>
            </a:r>
            <a:r>
              <a:rPr lang="en-US" b="1" dirty="0">
                <a:solidFill>
                  <a:schemeClr val="tx1"/>
                </a:solidFill>
                <a:cs typeface="B Zar" panose="00000400000000000000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cs typeface="B Zar" panose="00000400000000000000" pitchFamily="2" charset="-78"/>
              </a:rPr>
              <a:t>غیرقطبیده در مدل هموردا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8EC0853-D33B-1437-8047-8C5E43624A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500661"/>
              </p:ext>
            </p:extLst>
          </p:nvPr>
        </p:nvGraphicFramePr>
        <p:xfrm>
          <a:off x="2354603" y="3177454"/>
          <a:ext cx="7878048" cy="905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66800" imgH="482400" progId="Equation.DSMT4">
                  <p:embed/>
                </p:oleObj>
              </mc:Choice>
              <mc:Fallback>
                <p:oleObj name="Equation" r:id="rId2" imgW="3466800" imgH="48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603" y="3177454"/>
                        <a:ext cx="7878048" cy="90501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8ABAD0B-00E4-CA34-8AB0-296D43E903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522456"/>
              </p:ext>
            </p:extLst>
          </p:nvPr>
        </p:nvGraphicFramePr>
        <p:xfrm>
          <a:off x="530270" y="1220574"/>
          <a:ext cx="4604245" cy="792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6000" imgH="393480" progId="Equation.DSMT4">
                  <p:embed/>
                </p:oleObj>
              </mc:Choice>
              <mc:Fallback>
                <p:oleObj name="Equation" r:id="rId4" imgW="2286000" imgH="3934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FC7D06A-8AE9-F181-2D47-609FBE217A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0270" y="1220574"/>
                        <a:ext cx="4604245" cy="792953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134D852-2ADF-6E83-9749-9F30126BD88D}"/>
              </a:ext>
            </a:extLst>
          </p:cNvPr>
          <p:cNvSpPr txBox="1"/>
          <p:nvPr/>
        </p:nvSpPr>
        <p:spPr>
          <a:xfrm>
            <a:off x="1016296" y="6176455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[6]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A1F2B3-4C1B-2FD0-CBBA-E08315DD9BB9}"/>
              </a:ext>
            </a:extLst>
          </p:cNvPr>
          <p:cNvSpPr txBox="1"/>
          <p:nvPr/>
        </p:nvSpPr>
        <p:spPr>
          <a:xfrm>
            <a:off x="1396999" y="6211669"/>
            <a:ext cx="7054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60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cs typeface="+mj-cs"/>
              </a:rPr>
              <a:t>Efremov, A. V. et al.; Journal of Physics: Conference Series. 295 (2011).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00CBE1-6BE2-7EF5-3AB7-529BAB3BF6D5}"/>
              </a:ext>
            </a:extLst>
          </p:cNvPr>
          <p:cNvSpPr txBox="1"/>
          <p:nvPr/>
        </p:nvSpPr>
        <p:spPr>
          <a:xfrm>
            <a:off x="5315823" y="147046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[6]</a:t>
            </a:r>
          </a:p>
        </p:txBody>
      </p:sp>
    </p:spTree>
    <p:extLst>
      <p:ext uri="{BB962C8B-B14F-4D97-AF65-F5344CB8AC3E}">
        <p14:creationId xmlns:p14="http://schemas.microsoft.com/office/powerpoint/2010/main" val="146673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B59AE543-06F6-283A-04F5-00FD862E2889}"/>
              </a:ext>
            </a:extLst>
          </p:cNvPr>
          <p:cNvSpPr/>
          <p:nvPr/>
        </p:nvSpPr>
        <p:spPr>
          <a:xfrm rot="10800000" flipV="1">
            <a:off x="8814238" y="159735"/>
            <a:ext cx="3377762" cy="395122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b="1" dirty="0">
                <a:solidFill>
                  <a:schemeClr val="tx1"/>
                </a:solidFill>
                <a:cs typeface="B Zar" panose="00000400000000000000" pitchFamily="2" charset="-78"/>
              </a:rPr>
              <a:t>بازنویسی تابع توزیع در مدل هموردا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58BD78A-9AF4-25CF-93BD-19F6219A51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080490"/>
              </p:ext>
            </p:extLst>
          </p:nvPr>
        </p:nvGraphicFramePr>
        <p:xfrm>
          <a:off x="2623560" y="1773815"/>
          <a:ext cx="2368550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52200" imgH="444240" progId="Equation.DSMT4">
                  <p:embed/>
                </p:oleObj>
              </mc:Choice>
              <mc:Fallback>
                <p:oleObj name="Equation" r:id="rId2" imgW="952200" imgH="4442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58BD78A-9AF4-25CF-93BD-19F6219A51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23560" y="1773815"/>
                        <a:ext cx="2368550" cy="11064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0CB6899-ADCB-A1D5-959D-14598242C4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013087"/>
              </p:ext>
            </p:extLst>
          </p:nvPr>
        </p:nvGraphicFramePr>
        <p:xfrm>
          <a:off x="3807835" y="3649710"/>
          <a:ext cx="3255937" cy="2215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11280" imgH="1028520" progId="Equation.DSMT4">
                  <p:embed/>
                </p:oleObj>
              </mc:Choice>
              <mc:Fallback>
                <p:oleObj name="Equation" r:id="rId4" imgW="1511280" imgH="10285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0CB6899-ADCB-A1D5-959D-14598242C4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07835" y="3649710"/>
                        <a:ext cx="3255937" cy="22153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F99211E-157E-0D5A-7FE0-8C6063120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5FE7-D315-483B-B051-F84AD24A5FF1}" type="slidenum">
              <a:rPr lang="en-US" smtClean="0">
                <a:solidFill>
                  <a:srgbClr val="FF0000"/>
                </a:solidFill>
              </a:rPr>
              <a:t>14</a:t>
            </a:fld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6EDFE83-7777-4E9C-37ED-988F22383F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892079"/>
              </p:ext>
            </p:extLst>
          </p:nvPr>
        </p:nvGraphicFramePr>
        <p:xfrm>
          <a:off x="4992110" y="1773815"/>
          <a:ext cx="2444903" cy="1106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03518" imgH="364241" progId="Equation.DSMT4">
                  <p:embed/>
                </p:oleObj>
              </mc:Choice>
              <mc:Fallback>
                <p:oleObj name="Equation" r:id="rId6" imgW="803518" imgH="36424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92110" y="1773815"/>
                        <a:ext cx="2444903" cy="110648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007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2F417AA-C4A2-5A59-1635-326D01B193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927668"/>
              </p:ext>
            </p:extLst>
          </p:nvPr>
        </p:nvGraphicFramePr>
        <p:xfrm>
          <a:off x="2341563" y="2573338"/>
          <a:ext cx="679291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73320" imgH="457200" progId="Equation.DSMT4">
                  <p:embed/>
                </p:oleObj>
              </mc:Choice>
              <mc:Fallback>
                <p:oleObj name="Equation" r:id="rId2" imgW="307332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1563" y="2573338"/>
                        <a:ext cx="6792912" cy="936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0D8BF48-8525-2FB7-FDED-6F9B74BC9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5FE7-D315-483B-B051-F84AD24A5FF1}" type="slidenum">
              <a:rPr lang="en-US" smtClean="0">
                <a:solidFill>
                  <a:srgbClr val="FF0000"/>
                </a:solidFill>
              </a:rPr>
              <a:t>15</a:t>
            </a:fld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75DC41A8-CF56-7031-61EC-1F158BCB5016}"/>
              </a:ext>
            </a:extLst>
          </p:cNvPr>
          <p:cNvSpPr/>
          <p:nvPr/>
        </p:nvSpPr>
        <p:spPr>
          <a:xfrm rot="10800000" flipV="1">
            <a:off x="7065817" y="137401"/>
            <a:ext cx="5126182" cy="453725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b="1" dirty="0">
                <a:solidFill>
                  <a:schemeClr val="tx1"/>
                </a:solidFill>
                <a:cs typeface="B Zar" panose="00000400000000000000" pitchFamily="2" charset="-78"/>
              </a:rPr>
              <a:t> تابع توزیع پارتونی وابسته به تکانه عرضی</a:t>
            </a:r>
            <a:r>
              <a:rPr lang="en-US" b="1" dirty="0">
                <a:solidFill>
                  <a:schemeClr val="tx1"/>
                </a:solidFill>
                <a:cs typeface="B Zar" panose="00000400000000000000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cs typeface="B Zar" panose="00000400000000000000" pitchFamily="2" charset="-78"/>
              </a:rPr>
              <a:t> در مدل هموردا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06659F-F279-F93E-F598-F39ECCEC31B0}"/>
              </a:ext>
            </a:extLst>
          </p:cNvPr>
          <p:cNvSpPr txBox="1"/>
          <p:nvPr/>
        </p:nvSpPr>
        <p:spPr>
          <a:xfrm>
            <a:off x="9279677" y="306818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[7]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F3C5D3-C81C-BD0D-7202-6744E8B02F08}"/>
              </a:ext>
            </a:extLst>
          </p:cNvPr>
          <p:cNvSpPr txBox="1"/>
          <p:nvPr/>
        </p:nvSpPr>
        <p:spPr>
          <a:xfrm>
            <a:off x="620586" y="6130039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[7]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4C540F-712D-A66C-6B41-2691B17153C5}"/>
              </a:ext>
            </a:extLst>
          </p:cNvPr>
          <p:cNvSpPr txBox="1"/>
          <p:nvPr/>
        </p:nvSpPr>
        <p:spPr>
          <a:xfrm>
            <a:off x="1063336" y="6130039"/>
            <a:ext cx="6123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60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cs typeface="+mj-cs"/>
              </a:rPr>
              <a:t>Efremov, A. V.  et al.; Phys. Rev. D 80, 014021 (2009)</a:t>
            </a:r>
            <a:r>
              <a:rPr lang="fa-IR" sz="1800" dirty="0">
                <a:effectLst/>
                <a:cs typeface="+mj-cs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37186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B59AE543-06F6-283A-04F5-00FD862E2889}"/>
              </a:ext>
            </a:extLst>
          </p:cNvPr>
          <p:cNvSpPr/>
          <p:nvPr/>
        </p:nvSpPr>
        <p:spPr>
          <a:xfrm rot="10800000" flipV="1">
            <a:off x="10741890" y="69521"/>
            <a:ext cx="1450107" cy="365125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b="1" dirty="0">
                <a:solidFill>
                  <a:schemeClr val="tx1"/>
                </a:solidFill>
                <a:cs typeface="B Zar" panose="00000400000000000000" pitchFamily="2" charset="-78"/>
              </a:rPr>
              <a:t>توزیع آماری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869E3E7-875C-D78C-8E9B-6AF5908D1A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068299"/>
              </p:ext>
            </p:extLst>
          </p:nvPr>
        </p:nvGraphicFramePr>
        <p:xfrm>
          <a:off x="2714159" y="2460191"/>
          <a:ext cx="4124647" cy="1326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74640" imgH="507960" progId="Equation.DSMT4">
                  <p:embed/>
                </p:oleObj>
              </mc:Choice>
              <mc:Fallback>
                <p:oleObj name="Equation" r:id="rId2" imgW="1574640" imgH="5079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869E3E7-875C-D78C-8E9B-6AF5908D1A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14159" y="2460191"/>
                        <a:ext cx="4124647" cy="1326717"/>
                      </a:xfrm>
                      <a:prstGeom prst="rect">
                        <a:avLst/>
                      </a:prstGeom>
                      <a:solidFill>
                        <a:srgbClr val="FF7C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F99211E-157E-0D5A-7FE0-8C6063120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5FE7-D315-483B-B051-F84AD24A5FF1}" type="slidenum">
              <a:rPr lang="en-US" smtClean="0">
                <a:solidFill>
                  <a:srgbClr val="FF0000"/>
                </a:solidFill>
              </a:rPr>
              <a:t>16</a:t>
            </a:fld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8ECF2A-F710-E5F1-FB07-FC03BA73CDF7}"/>
              </a:ext>
            </a:extLst>
          </p:cNvPr>
          <p:cNvSpPr txBox="1"/>
          <p:nvPr/>
        </p:nvSpPr>
        <p:spPr>
          <a:xfrm>
            <a:off x="6895120" y="3270355"/>
            <a:ext cx="513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[8]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26C306-7BDD-18A8-2AF9-6000FA114190}"/>
              </a:ext>
            </a:extLst>
          </p:cNvPr>
          <p:cNvSpPr txBox="1"/>
          <p:nvPr/>
        </p:nvSpPr>
        <p:spPr>
          <a:xfrm>
            <a:off x="1196110" y="6100680"/>
            <a:ext cx="6123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60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cs typeface="+mj-cs"/>
              </a:rPr>
              <a:t>Zhang, Y et al.; Phys. Lett. B 671, 30 (2009).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6101A3-C7E8-8ADF-5E60-2F578BEEE44F}"/>
              </a:ext>
            </a:extLst>
          </p:cNvPr>
          <p:cNvSpPr txBox="1"/>
          <p:nvPr/>
        </p:nvSpPr>
        <p:spPr>
          <a:xfrm>
            <a:off x="838200" y="610068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[8]</a:t>
            </a:r>
          </a:p>
        </p:txBody>
      </p:sp>
    </p:spTree>
    <p:extLst>
      <p:ext uri="{BB962C8B-B14F-4D97-AF65-F5344CB8AC3E}">
        <p14:creationId xmlns:p14="http://schemas.microsoft.com/office/powerpoint/2010/main" val="3872525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44CFBE-B85E-8A3A-7DDB-BC71A7139E03}"/>
              </a:ext>
            </a:extLst>
          </p:cNvPr>
          <p:cNvSpPr/>
          <p:nvPr/>
        </p:nvSpPr>
        <p:spPr>
          <a:xfrm rot="10800000" flipV="1">
            <a:off x="7232073" y="103077"/>
            <a:ext cx="4959922" cy="478813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b="1" dirty="0">
                <a:solidFill>
                  <a:schemeClr val="tx1"/>
                </a:solidFill>
                <a:cs typeface="B Zar" panose="00000400000000000000" pitchFamily="2" charset="-78"/>
              </a:rPr>
              <a:t>تابع توزیع‌             غیرقطبیده در مدل آماری هموردا</a:t>
            </a:r>
            <a:r>
              <a:rPr lang="en-US" b="1" dirty="0">
                <a:solidFill>
                  <a:schemeClr val="tx1"/>
                </a:solidFill>
                <a:cs typeface="B Zar" panose="00000400000000000000" pitchFamily="2" charset="-78"/>
              </a:rPr>
              <a:t> </a:t>
            </a:r>
            <a:endParaRPr lang="fa-IR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D2ADA01-AD0A-0A9A-B226-90EB8B2A47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568675"/>
              </p:ext>
            </p:extLst>
          </p:nvPr>
        </p:nvGraphicFramePr>
        <p:xfrm>
          <a:off x="10660210" y="182705"/>
          <a:ext cx="66675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7491" imgH="279039" progId="Equation.DSMT4">
                  <p:embed/>
                </p:oleObj>
              </mc:Choice>
              <mc:Fallback>
                <p:oleObj name="Equation" r:id="rId2" imgW="667491" imgH="27903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60210" y="182705"/>
                        <a:ext cx="66675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3AEB84F-BD0D-43DE-2CC0-79C9E57D7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5FE7-D315-483B-B051-F84AD24A5FF1}" type="slidenum">
              <a:rPr lang="en-US" smtClean="0">
                <a:solidFill>
                  <a:srgbClr val="FF0000"/>
                </a:solidFill>
              </a:rPr>
              <a:t>17</a:t>
            </a:fld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79" name="Object 78">
            <a:extLst>
              <a:ext uri="{FF2B5EF4-FFF2-40B4-BE49-F238E27FC236}">
                <a16:creationId xmlns:a16="http://schemas.microsoft.com/office/drawing/2014/main" id="{9D1E8425-85D6-A459-9B35-2BD546505E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116601"/>
              </p:ext>
            </p:extLst>
          </p:nvPr>
        </p:nvGraphicFramePr>
        <p:xfrm>
          <a:off x="4916488" y="3433763"/>
          <a:ext cx="6973887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57600" imgH="1422360" progId="Equation.DSMT4">
                  <p:embed/>
                </p:oleObj>
              </mc:Choice>
              <mc:Fallback>
                <p:oleObj name="Equation" r:id="rId4" imgW="3657600" imgH="14223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F8614FC-BDAB-6BEF-633D-D6DDC566ED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6488" y="3433763"/>
                        <a:ext cx="6973887" cy="2565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D7CBB57-2D13-0A24-F0BC-C38A51832B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61772"/>
              </p:ext>
            </p:extLst>
          </p:nvPr>
        </p:nvGraphicFramePr>
        <p:xfrm>
          <a:off x="386479" y="706734"/>
          <a:ext cx="5687001" cy="836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11480" imgH="457200" progId="Equation.DSMT4">
                  <p:embed/>
                </p:oleObj>
              </mc:Choice>
              <mc:Fallback>
                <p:oleObj name="Equation" r:id="rId6" imgW="31114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6479" y="706734"/>
                        <a:ext cx="5687001" cy="83632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5C542A5-F955-ED1E-60EA-86E5DD7A96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840739"/>
              </p:ext>
            </p:extLst>
          </p:nvPr>
        </p:nvGraphicFramePr>
        <p:xfrm>
          <a:off x="442770" y="2057400"/>
          <a:ext cx="2860675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74640" imgH="507960" progId="Equation.DSMT4">
                  <p:embed/>
                </p:oleObj>
              </mc:Choice>
              <mc:Fallback>
                <p:oleObj name="Equation" r:id="rId8" imgW="1574640" imgH="5079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869E3E7-875C-D78C-8E9B-6AF5908D1A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2770" y="2057400"/>
                        <a:ext cx="2860675" cy="920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43B2D35-72CB-2CE6-2D72-1D2C330210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914949"/>
              </p:ext>
            </p:extLst>
          </p:nvPr>
        </p:nvGraphicFramePr>
        <p:xfrm>
          <a:off x="386479" y="3428999"/>
          <a:ext cx="3068375" cy="2089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807420" imgH="1911096" progId="Equation.DSMT4">
                  <p:embed/>
                </p:oleObj>
              </mc:Choice>
              <mc:Fallback>
                <p:oleObj name="Equation" r:id="rId10" imgW="2807420" imgH="191109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6479" y="3428999"/>
                        <a:ext cx="3068375" cy="2089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870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C2676-1FA4-E248-B2FB-10038F301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5FE7-D315-483B-B051-F84AD24A5FF1}" type="slidenum">
              <a:rPr lang="en-US" smtClean="0">
                <a:solidFill>
                  <a:srgbClr val="FF0000"/>
                </a:solidFill>
              </a:rPr>
              <a:t>18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B5EC99B-36B0-B70E-4920-155885A35E41}"/>
              </a:ext>
            </a:extLst>
          </p:cNvPr>
          <p:cNvSpPr/>
          <p:nvPr/>
        </p:nvSpPr>
        <p:spPr>
          <a:xfrm rot="10800000" flipV="1">
            <a:off x="8241424" y="101000"/>
            <a:ext cx="3922966" cy="395122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1600" b="1" dirty="0">
                <a:solidFill>
                  <a:schemeClr val="tx1"/>
                </a:solidFill>
                <a:cs typeface="B Zar" panose="00000400000000000000" pitchFamily="2" charset="-78"/>
              </a:rPr>
              <a:t>مزون‌های سبک غیرقطبیده در مدل آماری هموردا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2FCBD1C-C757-88F0-1B5B-DFE275D863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185129"/>
              </p:ext>
            </p:extLst>
          </p:nvPr>
        </p:nvGraphicFramePr>
        <p:xfrm>
          <a:off x="2055321" y="3429000"/>
          <a:ext cx="7216775" cy="261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08360" imgH="1422360" progId="Equation.DSMT4">
                  <p:embed/>
                </p:oleObj>
              </mc:Choice>
              <mc:Fallback>
                <p:oleObj name="Equation" r:id="rId2" imgW="3708360" imgH="14223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7F833DA-23F5-504C-9C56-E190336CDD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321" y="3429000"/>
                        <a:ext cx="7216775" cy="2616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DAD80D16-55AE-EBDD-44DB-3B888C408B40}"/>
              </a:ext>
            </a:extLst>
          </p:cNvPr>
          <p:cNvSpPr/>
          <p:nvPr/>
        </p:nvSpPr>
        <p:spPr>
          <a:xfrm>
            <a:off x="531104" y="847932"/>
            <a:ext cx="1524217" cy="147323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290FF38-194D-DC90-237D-62EC3AC2870F}"/>
              </a:ext>
            </a:extLst>
          </p:cNvPr>
          <p:cNvSpPr/>
          <p:nvPr/>
        </p:nvSpPr>
        <p:spPr>
          <a:xfrm>
            <a:off x="657228" y="1243056"/>
            <a:ext cx="510862" cy="5697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9700F1A-07DF-A83C-06EE-F01B9B93D967}"/>
              </a:ext>
            </a:extLst>
          </p:cNvPr>
          <p:cNvSpPr/>
          <p:nvPr/>
        </p:nvSpPr>
        <p:spPr>
          <a:xfrm>
            <a:off x="1276024" y="1235920"/>
            <a:ext cx="511115" cy="57801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703305D-FD1B-3342-8CBC-E198EB7299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035914"/>
              </p:ext>
            </p:extLst>
          </p:nvPr>
        </p:nvGraphicFramePr>
        <p:xfrm>
          <a:off x="779192" y="1348267"/>
          <a:ext cx="288009" cy="316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39680" progId="Equation.DSMT4">
                  <p:embed/>
                </p:oleObj>
              </mc:Choice>
              <mc:Fallback>
                <p:oleObj name="Equation" r:id="rId4" imgW="126720" imgH="139680" progId="Equation.DSMT4">
                  <p:embed/>
                  <p:pic>
                    <p:nvPicPr>
                      <p:cNvPr id="69" name="Object 68">
                        <a:extLst>
                          <a:ext uri="{FF2B5EF4-FFF2-40B4-BE49-F238E27FC236}">
                            <a16:creationId xmlns:a16="http://schemas.microsoft.com/office/drawing/2014/main" id="{D17D1927-B583-35A0-7683-36694AA655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9192" y="1348267"/>
                        <a:ext cx="288009" cy="316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5FC4D3F-29B1-F42F-C929-B0DF45E336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534952"/>
              </p:ext>
            </p:extLst>
          </p:nvPr>
        </p:nvGraphicFramePr>
        <p:xfrm>
          <a:off x="1380266" y="1284122"/>
          <a:ext cx="299148" cy="398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80" imgH="203040" progId="Equation.DSMT4">
                  <p:embed/>
                </p:oleObj>
              </mc:Choice>
              <mc:Fallback>
                <p:oleObj name="Equation" r:id="rId6" imgW="152280" imgH="203040" progId="Equation.DSMT4">
                  <p:embed/>
                  <p:pic>
                    <p:nvPicPr>
                      <p:cNvPr id="70" name="Object 69">
                        <a:extLst>
                          <a:ext uri="{FF2B5EF4-FFF2-40B4-BE49-F238E27FC236}">
                            <a16:creationId xmlns:a16="http://schemas.microsoft.com/office/drawing/2014/main" id="{E3421D79-4C16-67E9-DC11-B66A234C6E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80266" y="1284122"/>
                        <a:ext cx="299148" cy="398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A49FC16-1F42-2043-9A22-647E12655A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219950"/>
              </p:ext>
            </p:extLst>
          </p:nvPr>
        </p:nvGraphicFramePr>
        <p:xfrm>
          <a:off x="2611151" y="958820"/>
          <a:ext cx="1799052" cy="1237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54080" imgH="723600" progId="Equation.DSMT4">
                  <p:embed/>
                </p:oleObj>
              </mc:Choice>
              <mc:Fallback>
                <p:oleObj name="Equation" r:id="rId8" imgW="1054080" imgH="723600" progId="Equation.DSMT4">
                  <p:embed/>
                  <p:pic>
                    <p:nvPicPr>
                      <p:cNvPr id="71" name="Object 70">
                        <a:extLst>
                          <a:ext uri="{FF2B5EF4-FFF2-40B4-BE49-F238E27FC236}">
                            <a16:creationId xmlns:a16="http://schemas.microsoft.com/office/drawing/2014/main" id="{31D335AE-F60B-E21D-58E6-BA5F8ECD6B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11151" y="958820"/>
                        <a:ext cx="1799052" cy="1237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1622A737-E614-E855-91F0-869983BF4D18}"/>
              </a:ext>
            </a:extLst>
          </p:cNvPr>
          <p:cNvSpPr/>
          <p:nvPr/>
        </p:nvSpPr>
        <p:spPr>
          <a:xfrm>
            <a:off x="7086383" y="958820"/>
            <a:ext cx="1524217" cy="147323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0C4011B-BC07-CEA8-685C-7A2FDD4284BC}"/>
              </a:ext>
            </a:extLst>
          </p:cNvPr>
          <p:cNvSpPr/>
          <p:nvPr/>
        </p:nvSpPr>
        <p:spPr>
          <a:xfrm>
            <a:off x="7212507" y="1353944"/>
            <a:ext cx="510862" cy="5697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748C847-9C7F-1E2B-626F-FAAC235542CC}"/>
              </a:ext>
            </a:extLst>
          </p:cNvPr>
          <p:cNvSpPr/>
          <p:nvPr/>
        </p:nvSpPr>
        <p:spPr>
          <a:xfrm>
            <a:off x="7831303" y="1346808"/>
            <a:ext cx="511115" cy="578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4948C937-284F-5F8A-62A3-F9C7D0DBC5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648162"/>
              </p:ext>
            </p:extLst>
          </p:nvPr>
        </p:nvGraphicFramePr>
        <p:xfrm>
          <a:off x="7334471" y="1459155"/>
          <a:ext cx="288009" cy="316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39680" progId="Equation.DSMT4">
                  <p:embed/>
                </p:oleObj>
              </mc:Choice>
              <mc:Fallback>
                <p:oleObj name="Equation" r:id="rId4" imgW="126720" imgH="139680" progId="Equation.DSMT4">
                  <p:embed/>
                  <p:pic>
                    <p:nvPicPr>
                      <p:cNvPr id="76" name="Object 75">
                        <a:extLst>
                          <a:ext uri="{FF2B5EF4-FFF2-40B4-BE49-F238E27FC236}">
                            <a16:creationId xmlns:a16="http://schemas.microsoft.com/office/drawing/2014/main" id="{8616C401-16B5-59D0-A850-01DA109F56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34471" y="1459155"/>
                        <a:ext cx="288009" cy="316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C6681A14-C49B-63C5-60C7-24D2492F0B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397367"/>
              </p:ext>
            </p:extLst>
          </p:nvPr>
        </p:nvGraphicFramePr>
        <p:xfrm>
          <a:off x="7955593" y="1440608"/>
          <a:ext cx="304650" cy="359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80" imgH="164880" progId="Equation.DSMT4">
                  <p:embed/>
                </p:oleObj>
              </mc:Choice>
              <mc:Fallback>
                <p:oleObj name="Equation" r:id="rId10" imgW="139680" imgH="164880" progId="Equation.DSMT4">
                  <p:embed/>
                  <p:pic>
                    <p:nvPicPr>
                      <p:cNvPr id="77" name="Object 76">
                        <a:extLst>
                          <a:ext uri="{FF2B5EF4-FFF2-40B4-BE49-F238E27FC236}">
                            <a16:creationId xmlns:a16="http://schemas.microsoft.com/office/drawing/2014/main" id="{34A6C5EE-D70B-0255-102B-34DD3F6491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955593" y="1440608"/>
                        <a:ext cx="304650" cy="359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F9728427-1751-EC29-C55D-B5EB9A22D8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016929"/>
              </p:ext>
            </p:extLst>
          </p:nvPr>
        </p:nvGraphicFramePr>
        <p:xfrm>
          <a:off x="9166430" y="1118032"/>
          <a:ext cx="1913478" cy="1237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17440" imgH="723600" progId="Equation.DSMT4">
                  <p:embed/>
                </p:oleObj>
              </mc:Choice>
              <mc:Fallback>
                <p:oleObj name="Equation" r:id="rId12" imgW="1117440" imgH="723600" progId="Equation.DSMT4">
                  <p:embed/>
                  <p:pic>
                    <p:nvPicPr>
                      <p:cNvPr id="78" name="Object 77">
                        <a:extLst>
                          <a:ext uri="{FF2B5EF4-FFF2-40B4-BE49-F238E27FC236}">
                            <a16:creationId xmlns:a16="http://schemas.microsoft.com/office/drawing/2014/main" id="{7AF74136-07B7-3B08-8529-017DA1BA8C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166430" y="1118032"/>
                        <a:ext cx="1913478" cy="1237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474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AC6EA5-3997-3F2B-8368-13C4D2253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5FE7-D315-483B-B051-F84AD24A5FF1}" type="slidenum">
              <a:rPr lang="en-US" smtClean="0">
                <a:solidFill>
                  <a:srgbClr val="FF0000"/>
                </a:solidFill>
              </a:rPr>
              <a:t>19</a:t>
            </a:fld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4CBA3661-F1B9-3F00-883C-DD041A5FDBB2}"/>
              </a:ext>
            </a:extLst>
          </p:cNvPr>
          <p:cNvSpPr/>
          <p:nvPr/>
        </p:nvSpPr>
        <p:spPr>
          <a:xfrm rot="10800000" flipV="1">
            <a:off x="8265071" y="101000"/>
            <a:ext cx="3899317" cy="395122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1600" b="1" dirty="0">
                <a:solidFill>
                  <a:schemeClr val="tx1"/>
                </a:solidFill>
                <a:cs typeface="B Zar" panose="00000400000000000000" pitchFamily="2" charset="-78"/>
              </a:rPr>
              <a:t>تابع توزیع انتگرال‌گیری شده کوارک </a:t>
            </a:r>
            <a:r>
              <a:rPr lang="en-US" sz="1600" b="1" dirty="0">
                <a:solidFill>
                  <a:schemeClr val="tx1"/>
                </a:solidFill>
                <a:cs typeface="B Zar" panose="00000400000000000000" pitchFamily="2" charset="-78"/>
              </a:rPr>
              <a:t>u</a:t>
            </a:r>
            <a:r>
              <a:rPr lang="fa-IR" sz="1600" b="1" dirty="0">
                <a:solidFill>
                  <a:schemeClr val="tx1"/>
                </a:solidFill>
                <a:cs typeface="B Zar" panose="00000400000000000000" pitchFamily="2" charset="-78"/>
              </a:rPr>
              <a:t>  در پایون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2D2C326-7F7F-E0D5-6A48-879877F3EB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014998"/>
              </p:ext>
            </p:extLst>
          </p:nvPr>
        </p:nvGraphicFramePr>
        <p:xfrm>
          <a:off x="416452" y="3493759"/>
          <a:ext cx="3464932" cy="1472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45960" imgH="901440" progId="Equation.DSMT4">
                  <p:embed/>
                </p:oleObj>
              </mc:Choice>
              <mc:Fallback>
                <p:oleObj name="Equation" r:id="rId2" imgW="2145960" imgH="901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52" y="3493759"/>
                        <a:ext cx="3464932" cy="14720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D78A657-C161-E45E-61FD-B3C6C2D2C4C3}"/>
              </a:ext>
            </a:extLst>
          </p:cNvPr>
          <p:cNvSpPr txBox="1"/>
          <p:nvPr/>
        </p:nvSpPr>
        <p:spPr>
          <a:xfrm>
            <a:off x="157163" y="6171684"/>
            <a:ext cx="6100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sz="1800" dirty="0">
                <a:effectLst/>
              </a:rPr>
              <a:t>[11]</a:t>
            </a:r>
            <a:r>
              <a:rPr lang="en-US" dirty="0"/>
              <a:t> Watanabe, A et al.; Phys. Rev. D 97.7, 074015 (2018).</a:t>
            </a:r>
            <a:r>
              <a:rPr lang="fa-IR" dirty="0"/>
              <a:t>‏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B Lotus" panose="00000400000000000000" pitchFamily="2" charset="-7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ACBF94-414D-57B9-3E3A-50AA56A0B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628" y="804497"/>
            <a:ext cx="6070154" cy="537852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D66819A9-02C2-8B27-4845-7526277813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350631"/>
              </p:ext>
            </p:extLst>
          </p:nvPr>
        </p:nvGraphicFramePr>
        <p:xfrm>
          <a:off x="208857" y="1118533"/>
          <a:ext cx="5546581" cy="2010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217897" imgH="2616987" progId="Equation.DSMT4">
                  <p:embed/>
                </p:oleObj>
              </mc:Choice>
              <mc:Fallback>
                <p:oleObj name="Equation" r:id="rId5" imgW="7217897" imgH="261698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8857" y="1118533"/>
                        <a:ext cx="5546581" cy="2010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114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Pentagon 5">
            <a:extLst>
              <a:ext uri="{FF2B5EF4-FFF2-40B4-BE49-F238E27FC236}">
                <a16:creationId xmlns:a16="http://schemas.microsoft.com/office/drawing/2014/main" id="{196D9582-9B2F-4E91-B79C-6154AD2CDCC9}"/>
              </a:ext>
            </a:extLst>
          </p:cNvPr>
          <p:cNvSpPr/>
          <p:nvPr/>
        </p:nvSpPr>
        <p:spPr>
          <a:xfrm rot="10800000" flipV="1">
            <a:off x="10520217" y="505631"/>
            <a:ext cx="1651853" cy="395123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cs typeface="B Zar" panose="00000400000000000000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cs typeface="B Zar" panose="00000400000000000000" pitchFamily="2" charset="-78"/>
              </a:rPr>
              <a:t>اهمیت هادرون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FA55360C-B450-4028-9AED-2CA1A1125129}"/>
              </a:ext>
            </a:extLst>
          </p:cNvPr>
          <p:cNvSpPr/>
          <p:nvPr/>
        </p:nvSpPr>
        <p:spPr>
          <a:xfrm rot="10800000" flipV="1">
            <a:off x="10139364" y="1100981"/>
            <a:ext cx="2052636" cy="395122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b="1" dirty="0">
                <a:solidFill>
                  <a:schemeClr val="tx1"/>
                </a:solidFill>
                <a:cs typeface="B Zar" panose="00000400000000000000" pitchFamily="2" charset="-78"/>
              </a:rPr>
              <a:t> توابع توزیع پارتونی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50B0FF49-9E15-4A2D-8A63-045CEBE11F64}"/>
              </a:ext>
            </a:extLst>
          </p:cNvPr>
          <p:cNvSpPr/>
          <p:nvPr/>
        </p:nvSpPr>
        <p:spPr>
          <a:xfrm rot="10800000" flipV="1">
            <a:off x="10066496" y="2267872"/>
            <a:ext cx="2127279" cy="395122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b="1" dirty="0">
                <a:ln w="0"/>
                <a:solidFill>
                  <a:schemeClr val="tx1"/>
                </a:solidFill>
                <a:cs typeface="B Zar" panose="00000400000000000000" pitchFamily="2" charset="-78"/>
              </a:rPr>
              <a:t>فرآیندهای پراکندگی</a:t>
            </a:r>
            <a:endParaRPr lang="en-US" b="1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922C393E-7986-4795-A70C-3F7BD69098A5}"/>
              </a:ext>
            </a:extLst>
          </p:cNvPr>
          <p:cNvSpPr/>
          <p:nvPr/>
        </p:nvSpPr>
        <p:spPr>
          <a:xfrm rot="10800000" flipV="1">
            <a:off x="9831579" y="2891459"/>
            <a:ext cx="2362196" cy="383195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b="1" dirty="0">
                <a:solidFill>
                  <a:schemeClr val="tx1"/>
                </a:solidFill>
                <a:cs typeface="B Zar" panose="00000400000000000000" pitchFamily="2" charset="-78"/>
              </a:rPr>
              <a:t>مدل ها و روش محاسبات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AE474FDF-A52F-A9D5-BAAB-496AF8B97D60}"/>
              </a:ext>
            </a:extLst>
          </p:cNvPr>
          <p:cNvSpPr/>
          <p:nvPr/>
        </p:nvSpPr>
        <p:spPr>
          <a:xfrm rot="10800000" flipV="1">
            <a:off x="10169355" y="3557834"/>
            <a:ext cx="2022644" cy="369364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b="1" dirty="0">
                <a:ln w="0"/>
                <a:solidFill>
                  <a:schemeClr val="tx1"/>
                </a:solidFill>
                <a:cs typeface="B Zar" panose="00000400000000000000" pitchFamily="2" charset="-78"/>
              </a:rPr>
              <a:t>مدل پارتونی هموردا</a:t>
            </a:r>
            <a:endParaRPr lang="en-US" b="1" dirty="0">
              <a:ln w="0"/>
              <a:solidFill>
                <a:schemeClr val="tx1"/>
              </a:solidFill>
            </a:endParaRPr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02C2672C-60A6-7D8B-49A9-C3C24F1AD8CD}"/>
              </a:ext>
            </a:extLst>
          </p:cNvPr>
          <p:cNvSpPr/>
          <p:nvPr/>
        </p:nvSpPr>
        <p:spPr>
          <a:xfrm rot="10800000" flipV="1">
            <a:off x="8793168" y="5532454"/>
            <a:ext cx="3406761" cy="383197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b="1" dirty="0">
                <a:ln w="0"/>
                <a:solidFill>
                  <a:schemeClr val="tx1"/>
                </a:solidFill>
                <a:cs typeface="B Zar" panose="00000400000000000000" pitchFamily="2" charset="-78"/>
              </a:rPr>
              <a:t>پایون و کائون </a:t>
            </a:r>
            <a:r>
              <a:rPr lang="fa-IR" b="1" dirty="0">
                <a:solidFill>
                  <a:schemeClr val="tx1"/>
                </a:solidFill>
                <a:cs typeface="B Zar" panose="00000400000000000000" pitchFamily="2" charset="-78"/>
              </a:rPr>
              <a:t>در مدل آماری هموردا</a:t>
            </a:r>
            <a:endParaRPr lang="en-US" b="1" dirty="0">
              <a:ln w="0"/>
              <a:solidFill>
                <a:schemeClr val="tx1"/>
              </a:solidFill>
            </a:endParaRP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AA9DE1E5-D704-DF05-63F1-2B9F5086D910}"/>
              </a:ext>
            </a:extLst>
          </p:cNvPr>
          <p:cNvSpPr/>
          <p:nvPr/>
        </p:nvSpPr>
        <p:spPr>
          <a:xfrm rot="10800000" flipV="1">
            <a:off x="10333078" y="6144116"/>
            <a:ext cx="1852600" cy="383195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b="1" dirty="0">
                <a:solidFill>
                  <a:schemeClr val="tx1"/>
                </a:solidFill>
                <a:cs typeface="B Zar" panose="00000400000000000000" pitchFamily="2" charset="-78"/>
              </a:rPr>
              <a:t>بحث و نتیجه‌گیری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262651C0-9F71-4428-09E7-AD89226AE46B}"/>
              </a:ext>
            </a:extLst>
          </p:cNvPr>
          <p:cNvSpPr/>
          <p:nvPr/>
        </p:nvSpPr>
        <p:spPr>
          <a:xfrm rot="10800000" flipV="1">
            <a:off x="10797308" y="4218888"/>
            <a:ext cx="1394690" cy="395122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b="1" dirty="0">
                <a:ln w="0"/>
                <a:solidFill>
                  <a:schemeClr val="tx1"/>
                </a:solidFill>
                <a:cs typeface="B Zar" panose="00000400000000000000" pitchFamily="2" charset="-78"/>
              </a:rPr>
              <a:t>توزیع آماری</a:t>
            </a:r>
            <a:endParaRPr lang="en-US" b="1" dirty="0">
              <a:ln w="0"/>
              <a:solidFill>
                <a:schemeClr val="tx1"/>
              </a:solidFill>
            </a:endParaRPr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5D1A3161-304D-2C52-986D-672F940C5277}"/>
              </a:ext>
            </a:extLst>
          </p:cNvPr>
          <p:cNvSpPr/>
          <p:nvPr/>
        </p:nvSpPr>
        <p:spPr>
          <a:xfrm rot="10800000" flipV="1">
            <a:off x="5392562" y="4842474"/>
            <a:ext cx="6801213" cy="462203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b="1" dirty="0">
                <a:solidFill>
                  <a:schemeClr val="tx1"/>
                </a:solidFill>
                <a:cs typeface="B Zar" panose="00000400000000000000" pitchFamily="2" charset="-78"/>
              </a:rPr>
              <a:t> تابع توزیع پارتونی وابسته به تکانه عرضی غیرقطبیده در مدل آماری هموردا</a:t>
            </a: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2C91B216-1E09-B170-F878-F81C59CA95DC}"/>
              </a:ext>
            </a:extLst>
          </p:cNvPr>
          <p:cNvSpPr/>
          <p:nvPr/>
        </p:nvSpPr>
        <p:spPr>
          <a:xfrm rot="10800000" flipV="1">
            <a:off x="8440929" y="1682715"/>
            <a:ext cx="3752846" cy="395122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b="1" dirty="0">
                <a:solidFill>
                  <a:schemeClr val="tx1"/>
                </a:solidFill>
                <a:cs typeface="B Zar" panose="00000400000000000000" pitchFamily="2" charset="-78"/>
              </a:rPr>
              <a:t> توابع توزیع پارتونی وابسته به تکانه عرضی</a:t>
            </a:r>
          </a:p>
        </p:txBody>
      </p:sp>
    </p:spTree>
    <p:extLst>
      <p:ext uri="{BB962C8B-B14F-4D97-AF65-F5344CB8AC3E}">
        <p14:creationId xmlns:p14="http://schemas.microsoft.com/office/powerpoint/2010/main" val="43413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1" grpId="0" animBg="1"/>
      <p:bldP spid="25" grpId="0" animBg="1"/>
      <p:bldP spid="26" grpId="0" animBg="1"/>
      <p:bldP spid="28" grpId="0" animBg="1"/>
      <p:bldP spid="29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74D36A-C450-7D37-5A9C-FD973B933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5FE7-D315-483B-B051-F84AD24A5FF1}" type="slidenum">
              <a:rPr lang="en-US" smtClean="0">
                <a:solidFill>
                  <a:srgbClr val="FF0000"/>
                </a:solidFill>
              </a:rPr>
              <a:t>20</a:t>
            </a:fld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68E51BAD-748B-05F6-8F43-601EC9044B13}"/>
              </a:ext>
            </a:extLst>
          </p:cNvPr>
          <p:cNvSpPr/>
          <p:nvPr/>
        </p:nvSpPr>
        <p:spPr>
          <a:xfrm rot="10800000" flipV="1">
            <a:off x="9017875" y="101000"/>
            <a:ext cx="3146514" cy="395122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1600" b="1" dirty="0">
                <a:solidFill>
                  <a:schemeClr val="tx1"/>
                </a:solidFill>
                <a:cs typeface="B Zar" panose="00000400000000000000" pitchFamily="2" charset="-78"/>
              </a:rPr>
              <a:t>وابستگی چگالی کوارک </a:t>
            </a:r>
            <a:r>
              <a:rPr lang="en-US" sz="1600" b="1" dirty="0">
                <a:solidFill>
                  <a:schemeClr val="tx1"/>
                </a:solidFill>
                <a:cs typeface="B Zar" panose="00000400000000000000" pitchFamily="2" charset="-78"/>
              </a:rPr>
              <a:t>u</a:t>
            </a:r>
            <a:r>
              <a:rPr lang="fa-IR" sz="1600" b="1" dirty="0">
                <a:solidFill>
                  <a:schemeClr val="tx1"/>
                </a:solidFill>
                <a:cs typeface="B Zar" panose="00000400000000000000" pitchFamily="2" charset="-78"/>
              </a:rPr>
              <a:t>  ظرفیت به </a:t>
            </a:r>
            <a:r>
              <a:rPr lang="en-US" sz="1600" b="1" dirty="0">
                <a:solidFill>
                  <a:schemeClr val="tx1"/>
                </a:solidFill>
                <a:cs typeface="B Zar" panose="00000400000000000000" pitchFamily="2" charset="-78"/>
              </a:rPr>
              <a:t>x</a:t>
            </a:r>
            <a:endParaRPr lang="fa-IR" sz="16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CC965D-D9FB-8C85-53B6-B68CE8294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73" y="298561"/>
            <a:ext cx="7095086" cy="633646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07328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A534B0-0E90-077B-032A-7185AA547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5FE7-D315-483B-B051-F84AD24A5FF1}" type="slidenum">
              <a:rPr lang="en-US" smtClean="0">
                <a:solidFill>
                  <a:srgbClr val="FF0000"/>
                </a:solidFill>
              </a:rPr>
              <a:t>21</a:t>
            </a:fld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CEF758C-67DC-B1DA-E844-ABD7084311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264395"/>
              </p:ext>
            </p:extLst>
          </p:nvPr>
        </p:nvGraphicFramePr>
        <p:xfrm>
          <a:off x="181557" y="100999"/>
          <a:ext cx="3417113" cy="1435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45960" imgH="901440" progId="Equation.DSMT4">
                  <p:embed/>
                </p:oleObj>
              </mc:Choice>
              <mc:Fallback>
                <p:oleObj name="Equation" r:id="rId2" imgW="214596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1557" y="100999"/>
                        <a:ext cx="3417113" cy="143559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8908B2C-07D2-6F78-44D4-C34FC385F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57" y="1608491"/>
            <a:ext cx="5433086" cy="474785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DF8F2C-D1E2-EDF2-D2A5-ACB5056236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9128" y="1608491"/>
            <a:ext cx="5256009" cy="474785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Arrow: Pentagon 6">
            <a:extLst>
              <a:ext uri="{FF2B5EF4-FFF2-40B4-BE49-F238E27FC236}">
                <a16:creationId xmlns:a16="http://schemas.microsoft.com/office/drawing/2014/main" id="{D1D2D9A9-B688-CA0C-4C08-22EE585305E9}"/>
              </a:ext>
            </a:extLst>
          </p:cNvPr>
          <p:cNvSpPr/>
          <p:nvPr/>
        </p:nvSpPr>
        <p:spPr>
          <a:xfrm rot="10800000" flipV="1">
            <a:off x="8371490" y="101000"/>
            <a:ext cx="3792900" cy="395122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1600" b="1" dirty="0">
                <a:solidFill>
                  <a:schemeClr val="tx1"/>
                </a:solidFill>
                <a:cs typeface="B Zar" panose="00000400000000000000" pitchFamily="2" charset="-78"/>
              </a:rPr>
              <a:t>وابستگی چگالی کوارک‌های ظرفیت کائون به </a:t>
            </a:r>
            <a:r>
              <a:rPr lang="en-US" sz="1600" b="1" dirty="0">
                <a:solidFill>
                  <a:schemeClr val="tx1"/>
                </a:solidFill>
                <a:cs typeface="B Zar" panose="00000400000000000000" pitchFamily="2" charset="-78"/>
              </a:rPr>
              <a:t>x</a:t>
            </a:r>
            <a:endParaRPr lang="fa-IR" sz="16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634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EFF87-E5F4-41BA-846B-7DA2A62B6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5FE7-D315-483B-B051-F84AD24A5FF1}" type="slidenum">
              <a:rPr lang="en-US" smtClean="0">
                <a:solidFill>
                  <a:srgbClr val="FF0000"/>
                </a:solidFill>
              </a:rPr>
              <a:t>22</a:t>
            </a:fld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924F4AF-C128-38CB-DBF2-7967B2283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339260"/>
              </p:ext>
            </p:extLst>
          </p:nvPr>
        </p:nvGraphicFramePr>
        <p:xfrm>
          <a:off x="2041236" y="378692"/>
          <a:ext cx="8857673" cy="61099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36098">
                  <a:extLst>
                    <a:ext uri="{9D8B030D-6E8A-4147-A177-3AD203B41FA5}">
                      <a16:colId xmlns:a16="http://schemas.microsoft.com/office/drawing/2014/main" val="1877017383"/>
                    </a:ext>
                  </a:extLst>
                </a:gridCol>
                <a:gridCol w="7921575">
                  <a:extLst>
                    <a:ext uri="{9D8B030D-6E8A-4147-A177-3AD203B41FA5}">
                      <a16:colId xmlns:a16="http://schemas.microsoft.com/office/drawing/2014/main" val="736455862"/>
                    </a:ext>
                  </a:extLst>
                </a:gridCol>
              </a:tblGrid>
              <a:tr h="394553"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  <a:cs typeface="+mj-cs"/>
                        </a:rPr>
                        <a:t>[</a:t>
                      </a:r>
                      <a:r>
                        <a:rPr lang="fa-IR" sz="2400" dirty="0">
                          <a:effectLst/>
                          <a:cs typeface="+mj-cs"/>
                        </a:rPr>
                        <a:t>1</a:t>
                      </a:r>
                      <a:r>
                        <a:rPr lang="en-US" sz="2400" dirty="0">
                          <a:effectLst/>
                          <a:cs typeface="+mj-cs"/>
                        </a:rPr>
                        <a:t>]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-60960" algn="l" rtl="0"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  <a:cs typeface="+mj-cs"/>
                        </a:rPr>
                        <a:t>Constantinou, M; Eur. Phys. J. A 57, 1(2021).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6401781"/>
                  </a:ext>
                </a:extLst>
              </a:tr>
              <a:tr h="701427"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  <a:cs typeface="+mj-cs"/>
                        </a:rPr>
                        <a:t>[</a:t>
                      </a:r>
                      <a:r>
                        <a:rPr lang="fa-IR" sz="2400" dirty="0">
                          <a:effectLst/>
                          <a:cs typeface="+mj-cs"/>
                        </a:rPr>
                        <a:t>2</a:t>
                      </a:r>
                      <a:r>
                        <a:rPr lang="en-US" sz="2400" dirty="0">
                          <a:effectLst/>
                          <a:cs typeface="+mj-cs"/>
                        </a:rPr>
                        <a:t>]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  <a:cs typeface="+mj-cs"/>
                        </a:rPr>
                        <a:t>Boglione, M et al.; Journal of High Energy Physics 2019, 1, (2019).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8603980"/>
                  </a:ext>
                </a:extLst>
              </a:tr>
              <a:tr h="394553"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  <a:cs typeface="+mj-cs"/>
                        </a:rPr>
                        <a:t>[</a:t>
                      </a:r>
                      <a:r>
                        <a:rPr lang="fa-IR" sz="2400" dirty="0">
                          <a:effectLst/>
                          <a:cs typeface="+mj-cs"/>
                        </a:rPr>
                        <a:t>3</a:t>
                      </a:r>
                      <a:r>
                        <a:rPr lang="en-US" sz="2400" dirty="0">
                          <a:effectLst/>
                          <a:cs typeface="+mj-cs"/>
                        </a:rPr>
                        <a:t>]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  <a:cs typeface="+mj-cs"/>
                        </a:rPr>
                        <a:t>Scimemi, I; Advances in High Energy Physics, 2019 (2019).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9981365"/>
                  </a:ext>
                </a:extLst>
              </a:tr>
              <a:tr h="394553"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  <a:cs typeface="+mj-cs"/>
                        </a:rPr>
                        <a:t>[</a:t>
                      </a:r>
                      <a:r>
                        <a:rPr lang="fa-IR" sz="2400" dirty="0">
                          <a:effectLst/>
                          <a:cs typeface="+mj-cs"/>
                        </a:rPr>
                        <a:t>4</a:t>
                      </a:r>
                      <a:r>
                        <a:rPr lang="en-US" sz="2400" dirty="0">
                          <a:effectLst/>
                          <a:cs typeface="+mj-cs"/>
                        </a:rPr>
                        <a:t>]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  <a:cs typeface="+mj-cs"/>
                        </a:rPr>
                        <a:t>Bastami, S et al.; Phys. Rev. D 103, 014024 (2021).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2266071"/>
                  </a:ext>
                </a:extLst>
              </a:tr>
              <a:tr h="394553"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  <a:cs typeface="+mj-cs"/>
                        </a:rPr>
                        <a:t>[</a:t>
                      </a:r>
                      <a:r>
                        <a:rPr lang="fa-IR" sz="2400" dirty="0">
                          <a:effectLst/>
                          <a:cs typeface="+mj-cs"/>
                        </a:rPr>
                        <a:t>5</a:t>
                      </a:r>
                      <a:r>
                        <a:rPr lang="en-US" sz="2400" dirty="0">
                          <a:effectLst/>
                          <a:cs typeface="+mj-cs"/>
                        </a:rPr>
                        <a:t>]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  <a:cs typeface="+mj-cs"/>
                        </a:rPr>
                        <a:t>Abolhadi, P et al.; Eur. Phys. J. C 83.7 (2023).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0167543"/>
                  </a:ext>
                </a:extLst>
              </a:tr>
              <a:tr h="701427"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  <a:cs typeface="+mj-cs"/>
                        </a:rPr>
                        <a:t>[</a:t>
                      </a:r>
                      <a:r>
                        <a:rPr lang="fa-IR" sz="2400" dirty="0">
                          <a:effectLst/>
                          <a:cs typeface="+mj-cs"/>
                        </a:rPr>
                        <a:t>6</a:t>
                      </a:r>
                      <a:r>
                        <a:rPr lang="en-US" sz="2400" dirty="0">
                          <a:effectLst/>
                          <a:cs typeface="+mj-cs"/>
                        </a:rPr>
                        <a:t>]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  <a:cs typeface="+mj-cs"/>
                        </a:rPr>
                        <a:t>Efremov, A. V. et al.; Journal of Physics: Conference Series. 295 (2011).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5903041"/>
                  </a:ext>
                </a:extLst>
              </a:tr>
              <a:tr h="394553"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  <a:cs typeface="+mj-cs"/>
                        </a:rPr>
                        <a:t>[</a:t>
                      </a:r>
                      <a:r>
                        <a:rPr lang="fa-IR" sz="2400" dirty="0">
                          <a:effectLst/>
                          <a:cs typeface="+mj-cs"/>
                        </a:rPr>
                        <a:t>7</a:t>
                      </a:r>
                      <a:r>
                        <a:rPr lang="en-US" sz="2400" dirty="0">
                          <a:effectLst/>
                          <a:cs typeface="+mj-cs"/>
                        </a:rPr>
                        <a:t>]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  <a:cs typeface="+mj-cs"/>
                        </a:rPr>
                        <a:t>Efremov, A. V.  et al.; Phys. Rev. D 80, 014021 (2009)</a:t>
                      </a:r>
                      <a:r>
                        <a:rPr lang="fa-IR" sz="2400" dirty="0">
                          <a:effectLst/>
                          <a:cs typeface="+mj-cs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9342664"/>
                  </a:ext>
                </a:extLst>
              </a:tr>
              <a:tr h="394553"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  <a:cs typeface="+mj-cs"/>
                        </a:rPr>
                        <a:t>[</a:t>
                      </a:r>
                      <a:r>
                        <a:rPr lang="fa-IR" sz="2400" dirty="0">
                          <a:effectLst/>
                          <a:cs typeface="+mj-cs"/>
                        </a:rPr>
                        <a:t>8</a:t>
                      </a:r>
                      <a:r>
                        <a:rPr lang="en-US" sz="2400" dirty="0">
                          <a:effectLst/>
                          <a:cs typeface="+mj-cs"/>
                        </a:rPr>
                        <a:t>]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  <a:cs typeface="+mj-cs"/>
                        </a:rPr>
                        <a:t>Zhang, Y et al.; Phys. Lett. B 671, 30 (2009).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0569059"/>
                  </a:ext>
                </a:extLst>
              </a:tr>
              <a:tr h="701427"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  <a:cs typeface="+mj-cs"/>
                        </a:rPr>
                        <a:t>[</a:t>
                      </a:r>
                      <a:r>
                        <a:rPr lang="fa-IR" sz="2400" dirty="0">
                          <a:effectLst/>
                          <a:cs typeface="+mj-cs"/>
                        </a:rPr>
                        <a:t>9</a:t>
                      </a:r>
                      <a:r>
                        <a:rPr lang="en-US" sz="2400" dirty="0">
                          <a:effectLst/>
                          <a:cs typeface="+mj-cs"/>
                        </a:rPr>
                        <a:t>]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-60960" algn="l" rtl="0"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  <a:cs typeface="+mj-cs"/>
                        </a:rPr>
                        <a:t>Alexandrou, C et al.; Physical Review D 104.5, 054504 (2021).</a:t>
                      </a:r>
                      <a:r>
                        <a:rPr lang="fa-IR" sz="2400">
                          <a:effectLst/>
                          <a:cs typeface="+mj-cs"/>
                        </a:rPr>
                        <a:t>‏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5614741"/>
                  </a:ext>
                </a:extLst>
              </a:tr>
              <a:tr h="789107"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  <a:cs typeface="+mj-cs"/>
                        </a:rPr>
                        <a:t>[</a:t>
                      </a:r>
                      <a:r>
                        <a:rPr lang="fa-IR" sz="2400" dirty="0">
                          <a:effectLst/>
                          <a:cs typeface="+mj-cs"/>
                        </a:rPr>
                        <a:t>10</a:t>
                      </a:r>
                      <a:r>
                        <a:rPr lang="en-US" sz="2400" dirty="0">
                          <a:effectLst/>
                          <a:cs typeface="+mj-cs"/>
                        </a:rPr>
                        <a:t>]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  <a:cs typeface="+mj-cs"/>
                        </a:rPr>
                        <a:t>Hutauruk, P.T et al.; Phys. Rev. D 100, 094011 (2019).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6502126"/>
                  </a:ext>
                </a:extLst>
              </a:tr>
              <a:tr h="789107"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  <a:cs typeface="+mj-cs"/>
                        </a:rPr>
                        <a:t>[</a:t>
                      </a:r>
                      <a:r>
                        <a:rPr lang="fa-IR" sz="2400" dirty="0">
                          <a:effectLst/>
                          <a:cs typeface="+mj-cs"/>
                        </a:rPr>
                        <a:t>11</a:t>
                      </a:r>
                      <a:r>
                        <a:rPr lang="en-US" sz="2400" dirty="0">
                          <a:effectLst/>
                          <a:cs typeface="+mj-cs"/>
                        </a:rPr>
                        <a:t>]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  <a:cs typeface="+mj-cs"/>
                        </a:rPr>
                        <a:t>Watanabe, A et al.; Phys. Rev. D 97.7, 074015 (2018).</a:t>
                      </a:r>
                      <a:r>
                        <a:rPr lang="fa-IR" sz="2400" dirty="0">
                          <a:effectLst/>
                          <a:cs typeface="+mj-cs"/>
                        </a:rPr>
                        <a:t>‏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8599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720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8E039D-2ED3-81E3-413C-D7115AAFF8D5}"/>
              </a:ext>
            </a:extLst>
          </p:cNvPr>
          <p:cNvSpPr txBox="1"/>
          <p:nvPr/>
        </p:nvSpPr>
        <p:spPr>
          <a:xfrm>
            <a:off x="8201891" y="4551767"/>
            <a:ext cx="3806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B Zar" panose="00000400000000000000" pitchFamily="2" charset="-78"/>
              </a:rPr>
              <a:t>سپاس از توجه شما</a:t>
            </a:r>
            <a:endParaRPr lang="en-US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350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F64A3B-5782-4D5D-9EB5-EB6E7303E8A3}"/>
              </a:ext>
            </a:extLst>
          </p:cNvPr>
          <p:cNvSpPr txBox="1"/>
          <p:nvPr/>
        </p:nvSpPr>
        <p:spPr>
          <a:xfrm>
            <a:off x="4366420" y="1981293"/>
            <a:ext cx="2675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600" dirty="0">
                <a:cs typeface="B Zar" panose="00000400000000000000" pitchFamily="2" charset="-78"/>
              </a:rPr>
              <a:t>اسلایدهای پشتیبان</a:t>
            </a:r>
            <a:endParaRPr lang="en-US" sz="3600" dirty="0">
              <a:cs typeface="B Zar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0CA2C5-6701-4EDF-BD18-816EA04CD766}"/>
              </a:ext>
            </a:extLst>
          </p:cNvPr>
          <p:cNvSpPr/>
          <p:nvPr/>
        </p:nvSpPr>
        <p:spPr>
          <a:xfrm>
            <a:off x="1119637" y="2832368"/>
            <a:ext cx="9740347" cy="4571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3A1AE-DB3A-6E24-56B5-6D319C77C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5FE7-D315-483B-B051-F84AD24A5FF1}" type="slidenum">
              <a:rPr lang="en-US" smtClean="0">
                <a:solidFill>
                  <a:srgbClr val="FF0000"/>
                </a:solidFill>
              </a:rPr>
              <a:t>24</a:t>
            </a:fld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84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B0E4A9-8483-47C0-91B2-ADC44CBA7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24654"/>
            <a:ext cx="9764503" cy="5231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F5BA2B-4D58-244A-FAD8-B253EE904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5FE7-D315-483B-B051-F84AD24A5FF1}" type="slidenum">
              <a:rPr lang="en-US" smtClean="0">
                <a:solidFill>
                  <a:srgbClr val="FF0000"/>
                </a:solidFill>
              </a:rPr>
              <a:t>25</a:t>
            </a:fld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09163C70-5A66-3E4B-7533-16490C59EF20}"/>
              </a:ext>
            </a:extLst>
          </p:cNvPr>
          <p:cNvSpPr/>
          <p:nvPr/>
        </p:nvSpPr>
        <p:spPr>
          <a:xfrm rot="10800000" flipV="1">
            <a:off x="11091040" y="108883"/>
            <a:ext cx="1100959" cy="395122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1600" b="1" dirty="0">
                <a:solidFill>
                  <a:schemeClr val="tx1"/>
                </a:solidFill>
                <a:cs typeface="B Zar" panose="00000400000000000000" pitchFamily="2" charset="-78"/>
              </a:rPr>
              <a:t>کوارک‌ها</a:t>
            </a:r>
          </a:p>
        </p:txBody>
      </p:sp>
    </p:spTree>
    <p:extLst>
      <p:ext uri="{BB962C8B-B14F-4D97-AF65-F5344CB8AC3E}">
        <p14:creationId xmlns:p14="http://schemas.microsoft.com/office/powerpoint/2010/main" val="4211865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DBC037-59C9-4FB3-A0AC-7FABC3E33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312755"/>
            <a:ext cx="1962150" cy="19457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E379BE-9DEE-4594-BE55-195A95077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14" y="3031579"/>
            <a:ext cx="6567487" cy="36942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D08405-89C4-44E5-B7C9-A9546B9781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74" y="67420"/>
            <a:ext cx="5629275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F38ED0-7AFC-4FAA-A55F-AE436635DA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1579"/>
            <a:ext cx="2714625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211043-C52A-4367-9996-50B159F0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290" y="2728912"/>
            <a:ext cx="2743200" cy="140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E3F107-0FC5-C174-6693-43B7023D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5FE7-D315-483B-B051-F84AD24A5FF1}" type="slidenum">
              <a:rPr lang="en-US" smtClean="0">
                <a:solidFill>
                  <a:srgbClr val="FF0000"/>
                </a:solidFill>
              </a:rPr>
              <a:t>26</a:t>
            </a:fld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36197BA-3A66-1423-5732-DBFC5EDE282D}"/>
              </a:ext>
            </a:extLst>
          </p:cNvPr>
          <p:cNvSpPr/>
          <p:nvPr/>
        </p:nvSpPr>
        <p:spPr>
          <a:xfrm rot="10800000" flipV="1">
            <a:off x="11295992" y="101000"/>
            <a:ext cx="868396" cy="395122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1600" b="1" dirty="0">
                <a:solidFill>
                  <a:schemeClr val="tx1"/>
                </a:solidFill>
                <a:cs typeface="B Zar" panose="00000400000000000000" pitchFamily="2" charset="-78"/>
              </a:rPr>
              <a:t>گلوئون</a:t>
            </a:r>
          </a:p>
        </p:txBody>
      </p:sp>
    </p:spTree>
    <p:extLst>
      <p:ext uri="{BB962C8B-B14F-4D97-AF65-F5344CB8AC3E}">
        <p14:creationId xmlns:p14="http://schemas.microsoft.com/office/powerpoint/2010/main" val="2927601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3E3E4C4-5D70-45DF-B81F-F30511E53C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070520"/>
              </p:ext>
            </p:extLst>
          </p:nvPr>
        </p:nvGraphicFramePr>
        <p:xfrm>
          <a:off x="9887836" y="67628"/>
          <a:ext cx="785419" cy="461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8973" imgH="593049" progId="Equation.DSMT4">
                  <p:embed/>
                </p:oleObj>
              </mc:Choice>
              <mc:Fallback>
                <p:oleObj name="Equation" r:id="rId2" imgW="1008973" imgH="593049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3E3E4C4-5D70-45DF-B81F-F30511E53C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887836" y="67628"/>
                        <a:ext cx="785419" cy="4618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2D73954-1AA5-4A52-836C-07731FC797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827237"/>
              </p:ext>
            </p:extLst>
          </p:nvPr>
        </p:nvGraphicFramePr>
        <p:xfrm>
          <a:off x="1544638" y="1677988"/>
          <a:ext cx="6192837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50880" imgH="761760" progId="Equation.DSMT4">
                  <p:embed/>
                </p:oleObj>
              </mc:Choice>
              <mc:Fallback>
                <p:oleObj name="Equation" r:id="rId4" imgW="2450880" imgH="7617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2D73954-1AA5-4A52-836C-07731FC797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1677988"/>
                        <a:ext cx="6192837" cy="192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9D9960AC-2D9F-4C82-9FAE-74CC144D32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797807"/>
              </p:ext>
            </p:extLst>
          </p:nvPr>
        </p:nvGraphicFramePr>
        <p:xfrm>
          <a:off x="7590114" y="4514029"/>
          <a:ext cx="2392086" cy="1001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66680" imgH="444240" progId="Equation.DSMT4">
                  <p:embed/>
                </p:oleObj>
              </mc:Choice>
              <mc:Fallback>
                <p:oleObj name="Equation" r:id="rId6" imgW="1066680" imgH="444240" progId="Equation.DSMT4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9D9960AC-2D9F-4C82-9FAE-74CC144D32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0114" y="4514029"/>
                        <a:ext cx="2392086" cy="100131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E4A69B4-6C9D-4F2B-8071-D0B5CE144B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499415"/>
              </p:ext>
            </p:extLst>
          </p:nvPr>
        </p:nvGraphicFramePr>
        <p:xfrm>
          <a:off x="2821059" y="4514029"/>
          <a:ext cx="4056648" cy="1006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87240" imgH="393480" progId="Equation.DSMT4">
                  <p:embed/>
                </p:oleObj>
              </mc:Choice>
              <mc:Fallback>
                <p:oleObj name="Equation" r:id="rId8" imgW="1587240" imgH="393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E4A69B4-6C9D-4F2B-8071-D0B5CE144B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21059" y="4514029"/>
                        <a:ext cx="4056648" cy="1006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64CC15-B961-4870-5191-E65BED22F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5FE7-D315-483B-B051-F84AD24A5FF1}" type="slidenum">
              <a:rPr lang="en-US" smtClean="0">
                <a:solidFill>
                  <a:srgbClr val="FF0000"/>
                </a:solidFill>
              </a:rPr>
              <a:t>27</a:t>
            </a:fld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8201AC7A-64E2-873C-07D3-B893946AF788}"/>
              </a:ext>
            </a:extLst>
          </p:cNvPr>
          <p:cNvSpPr/>
          <p:nvPr/>
        </p:nvSpPr>
        <p:spPr>
          <a:xfrm rot="10800000" flipV="1">
            <a:off x="9695792" y="101000"/>
            <a:ext cx="2468595" cy="395122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1600" b="1" dirty="0">
                <a:solidFill>
                  <a:schemeClr val="tx1"/>
                </a:solidFill>
                <a:cs typeface="B Zar" panose="00000400000000000000" pitchFamily="2" charset="-78"/>
              </a:rPr>
              <a:t>متغیرهای سینماتیکی</a:t>
            </a:r>
          </a:p>
        </p:txBody>
      </p:sp>
    </p:spTree>
    <p:extLst>
      <p:ext uri="{BB962C8B-B14F-4D97-AF65-F5344CB8AC3E}">
        <p14:creationId xmlns:p14="http://schemas.microsoft.com/office/powerpoint/2010/main" val="819924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D4271-1BF8-43AF-B1AF-D6167A3B6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95" y="529798"/>
            <a:ext cx="6683182" cy="3978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E31601-0EE4-4883-B08A-63EE068A0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96" y="4695633"/>
            <a:ext cx="5775608" cy="18432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823273-CC56-4E91-B3D2-5BBE08211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6802" y="1846030"/>
            <a:ext cx="5051203" cy="8362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DF8B16-A238-4819-8BCE-1B8F36E69D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5511" y="3234513"/>
            <a:ext cx="4393784" cy="655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0F1971-B0E3-96D2-0980-BD3AAC9DD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5FE7-D315-483B-B051-F84AD24A5FF1}" type="slidenum">
              <a:rPr lang="en-US" smtClean="0">
                <a:solidFill>
                  <a:srgbClr val="FF0000"/>
                </a:solidFill>
              </a:rPr>
              <a:t>28</a:t>
            </a:fld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607E4706-3EBD-DE92-CA2C-FA6124661070}"/>
              </a:ext>
            </a:extLst>
          </p:cNvPr>
          <p:cNvSpPr/>
          <p:nvPr/>
        </p:nvSpPr>
        <p:spPr>
          <a:xfrm rot="10800000" flipV="1">
            <a:off x="10432830" y="101000"/>
            <a:ext cx="1731557" cy="395122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1600" b="1" dirty="0">
                <a:solidFill>
                  <a:schemeClr val="tx1"/>
                </a:solidFill>
                <a:cs typeface="B Zar" panose="00000400000000000000" pitchFamily="2" charset="-78"/>
              </a:rPr>
              <a:t>ماتریس‌های دیراک</a:t>
            </a:r>
          </a:p>
        </p:txBody>
      </p:sp>
    </p:spTree>
    <p:extLst>
      <p:ext uri="{BB962C8B-B14F-4D97-AF65-F5344CB8AC3E}">
        <p14:creationId xmlns:p14="http://schemas.microsoft.com/office/powerpoint/2010/main" val="1595807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2CFCBF-ADA1-4B95-B205-96717F81E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6" y="764940"/>
            <a:ext cx="4279989" cy="1840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E021E5-CC3F-4E4F-89A9-35DE70614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6" y="2791346"/>
            <a:ext cx="2864625" cy="2188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2E61A2-99C0-4F4A-A5C2-39FFC7A1F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6" y="5066003"/>
            <a:ext cx="4060905" cy="1393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EE030A-A5A4-4D2D-BFDD-D9157C235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9300" y="1415320"/>
            <a:ext cx="5313441" cy="4643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814D3E8-FCA8-F2DC-5C8D-FF5C025B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5FE7-D315-483B-B051-F84AD24A5FF1}" type="slidenum">
              <a:rPr lang="en-US" smtClean="0">
                <a:solidFill>
                  <a:srgbClr val="FF0000"/>
                </a:solidFill>
              </a:rPr>
              <a:t>29</a:t>
            </a:fld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243468B4-3A7A-7716-0F4C-46BF463CDF2C}"/>
              </a:ext>
            </a:extLst>
          </p:cNvPr>
          <p:cNvSpPr/>
          <p:nvPr/>
        </p:nvSpPr>
        <p:spPr>
          <a:xfrm rot="10800000" flipV="1">
            <a:off x="10700845" y="101000"/>
            <a:ext cx="1463544" cy="395122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1600" b="1" dirty="0">
                <a:solidFill>
                  <a:schemeClr val="tx1"/>
                </a:solidFill>
                <a:cs typeface="B Zar" panose="00000400000000000000" pitchFamily="2" charset="-78"/>
              </a:rPr>
              <a:t>مختصات نوری</a:t>
            </a:r>
          </a:p>
        </p:txBody>
      </p:sp>
    </p:spTree>
    <p:extLst>
      <p:ext uri="{BB962C8B-B14F-4D97-AF65-F5344CB8AC3E}">
        <p14:creationId xmlns:p14="http://schemas.microsoft.com/office/powerpoint/2010/main" val="1277371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FBD36-218B-DA68-E141-CF07A010A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5FE7-D315-483B-B051-F84AD24A5FF1}" type="slidenum">
              <a:rPr lang="en-US" smtClean="0">
                <a:solidFill>
                  <a:srgbClr val="FF0000"/>
                </a:solidFill>
              </a:rPr>
              <a:t>3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AF7440CD-6CD1-D637-99DB-A960F1FC3452}"/>
              </a:ext>
            </a:extLst>
          </p:cNvPr>
          <p:cNvSpPr/>
          <p:nvPr/>
        </p:nvSpPr>
        <p:spPr>
          <a:xfrm rot="10800000" flipV="1">
            <a:off x="9865272" y="86943"/>
            <a:ext cx="2326728" cy="395122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b="1" dirty="0">
                <a:ln w="0"/>
                <a:solidFill>
                  <a:schemeClr val="tx1"/>
                </a:solidFill>
                <a:cs typeface="B Zar" panose="00000400000000000000" pitchFamily="2" charset="-78"/>
              </a:rPr>
              <a:t>ساختار کوارکی هادرون</a:t>
            </a:r>
            <a:endParaRPr lang="en-US" b="1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5D21726-FB8A-2319-2894-38CC3E2E30C4}"/>
              </a:ext>
            </a:extLst>
          </p:cNvPr>
          <p:cNvSpPr/>
          <p:nvPr/>
        </p:nvSpPr>
        <p:spPr>
          <a:xfrm>
            <a:off x="2798379" y="1919450"/>
            <a:ext cx="2191407" cy="1273065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DF77076-066E-40A6-5AEF-B70C19CDBAE2}"/>
              </a:ext>
            </a:extLst>
          </p:cNvPr>
          <p:cNvSpPr/>
          <p:nvPr/>
        </p:nvSpPr>
        <p:spPr>
          <a:xfrm>
            <a:off x="6549258" y="1915511"/>
            <a:ext cx="2191407" cy="1273064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D8C4C3-6837-72D6-3659-D81C6932153F}"/>
              </a:ext>
            </a:extLst>
          </p:cNvPr>
          <p:cNvSpPr/>
          <p:nvPr/>
        </p:nvSpPr>
        <p:spPr>
          <a:xfrm>
            <a:off x="4028089" y="4493174"/>
            <a:ext cx="3460531" cy="115088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E9285D9-82AE-2147-C5E8-C035FFA375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92445" y="4875379"/>
          <a:ext cx="1131817" cy="386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0560" imgH="177480" progId="Equation.DSMT4">
                  <p:embed/>
                </p:oleObj>
              </mc:Choice>
              <mc:Fallback>
                <p:oleObj name="Equation" r:id="rId2" imgW="520560" imgH="177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E9285D9-82AE-2147-C5E8-C035FFA375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92445" y="4875379"/>
                        <a:ext cx="1131817" cy="386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25297E6-C543-028D-C70F-7867C6DCAA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6863" y="2338056"/>
          <a:ext cx="1156824" cy="462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7960" imgH="203040" progId="Equation.DSMT4">
                  <p:embed/>
                </p:oleObj>
              </mc:Choice>
              <mc:Fallback>
                <p:oleObj name="Equation" r:id="rId4" imgW="50796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25297E6-C543-028D-C70F-7867C6DCAA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86863" y="2338056"/>
                        <a:ext cx="1156824" cy="462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479ECB5-DDAA-D007-3622-62FFD1890E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74282" y="2334116"/>
          <a:ext cx="1146981" cy="422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400" imgH="177480" progId="Equation.DSMT4">
                  <p:embed/>
                </p:oleObj>
              </mc:Choice>
              <mc:Fallback>
                <p:oleObj name="Equation" r:id="rId6" imgW="48240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0479ECB5-DDAA-D007-3622-62FFD1890E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74282" y="2334116"/>
                        <a:ext cx="1146981" cy="422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EDDF478-4C8D-7A45-1B86-A7808BD49602}"/>
              </a:ext>
            </a:extLst>
          </p:cNvPr>
          <p:cNvSpPr txBox="1"/>
          <p:nvPr/>
        </p:nvSpPr>
        <p:spPr>
          <a:xfrm>
            <a:off x="9248940" y="1636491"/>
            <a:ext cx="2876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en-US" sz="2000" dirty="0">
                <a:cs typeface="B Zar" panose="00000400000000000000" pitchFamily="2" charset="-78"/>
              </a:rPr>
              <a:t>  </a:t>
            </a:r>
            <a:r>
              <a:rPr lang="fa-IR" sz="2000" dirty="0">
                <a:cs typeface="B Zar" panose="00000400000000000000" pitchFamily="2" charset="-78"/>
              </a:rPr>
              <a:t>نظریه گلمن </a:t>
            </a:r>
            <a:r>
              <a:rPr lang="en-US" sz="2000" dirty="0">
                <a:cs typeface="B Zar" panose="00000400000000000000" pitchFamily="2" charset="-78"/>
              </a:rPr>
              <a:t>–</a:t>
            </a:r>
            <a:r>
              <a:rPr lang="fa-IR" sz="2000" dirty="0">
                <a:cs typeface="B Zar" panose="00000400000000000000" pitchFamily="2" charset="-78"/>
              </a:rPr>
              <a:t> نیومن</a:t>
            </a:r>
            <a:endParaRPr lang="en-US" sz="2000" dirty="0">
              <a:cs typeface="B Zar" panose="00000400000000000000" pitchFamily="2" charset="-78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DFC0500-CB3C-FAB8-089A-D7706E7DF2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0890" y="1412394"/>
          <a:ext cx="565369" cy="334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9360" imgH="164880" progId="Equation.DSMT4">
                  <p:embed/>
                </p:oleObj>
              </mc:Choice>
              <mc:Fallback>
                <p:oleObj name="Equation" r:id="rId8" imgW="279360" imgH="1648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CDFC0500-CB3C-FAB8-089A-D7706E7DF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70890" y="1412394"/>
                        <a:ext cx="565369" cy="334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354BC228-3665-03F6-2A10-7B86A23848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21857" y="1395572"/>
          <a:ext cx="446207" cy="3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640" imgH="190440" progId="Equation.DSMT4">
                  <p:embed/>
                </p:oleObj>
              </mc:Choice>
              <mc:Fallback>
                <p:oleObj name="Equation" r:id="rId10" imgW="215640" imgH="1904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354BC228-3665-03F6-2A10-7B86A2384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421857" y="1395572"/>
                        <a:ext cx="446207" cy="3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ACC6137-0F6F-5AC2-64EF-278C2534615D}"/>
              </a:ext>
            </a:extLst>
          </p:cNvPr>
          <p:cNvCxnSpPr>
            <a:cxnSpLocks/>
          </p:cNvCxnSpPr>
          <p:nvPr/>
        </p:nvCxnSpPr>
        <p:spPr>
          <a:xfrm>
            <a:off x="4126624" y="3141279"/>
            <a:ext cx="1026948" cy="135189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4104181-8C9A-EEA7-7C75-FD91763D4982}"/>
              </a:ext>
            </a:extLst>
          </p:cNvPr>
          <p:cNvCxnSpPr>
            <a:cxnSpLocks/>
          </p:cNvCxnSpPr>
          <p:nvPr/>
        </p:nvCxnSpPr>
        <p:spPr>
          <a:xfrm flipH="1">
            <a:off x="6106728" y="3168648"/>
            <a:ext cx="1192706" cy="132102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052436A-14CB-BD17-7C5A-9E9C43B49518}"/>
              </a:ext>
            </a:extLst>
          </p:cNvPr>
          <p:cNvSpPr/>
          <p:nvPr/>
        </p:nvSpPr>
        <p:spPr>
          <a:xfrm rot="1540811">
            <a:off x="8672001" y="2918754"/>
            <a:ext cx="1426295" cy="1392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929E0FE-A933-9FB5-9C61-6F1957723BDC}"/>
              </a:ext>
            </a:extLst>
          </p:cNvPr>
          <p:cNvSpPr/>
          <p:nvPr/>
        </p:nvSpPr>
        <p:spPr>
          <a:xfrm rot="469076">
            <a:off x="8743509" y="2613623"/>
            <a:ext cx="1426295" cy="1392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1B5E6998-73DC-CBED-C776-07031D82C8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574915"/>
              </p:ext>
            </p:extLst>
          </p:nvPr>
        </p:nvGraphicFramePr>
        <p:xfrm>
          <a:off x="10300137" y="2429649"/>
          <a:ext cx="1290894" cy="539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09480" imgH="253800" progId="Equation.DSMT4">
                  <p:embed/>
                </p:oleObj>
              </mc:Choice>
              <mc:Fallback>
                <p:oleObj name="Equation" r:id="rId12" imgW="609480" imgH="2538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4A49FC16-1F42-2043-9A22-647E12655A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300137" y="2429649"/>
                        <a:ext cx="1290894" cy="539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1C30D8F8-F9A7-756B-7162-44290F2F55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65015"/>
              </p:ext>
            </p:extLst>
          </p:nvPr>
        </p:nvGraphicFramePr>
        <p:xfrm>
          <a:off x="10187680" y="3168648"/>
          <a:ext cx="1431983" cy="503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23600" imgH="253800" progId="Equation.DSMT4">
                  <p:embed/>
                </p:oleObj>
              </mc:Choice>
              <mc:Fallback>
                <p:oleObj name="Equation" r:id="rId14" imgW="723600" imgH="2538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F9728427-1751-EC29-C55D-B5EB9A22D8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187680" y="3168648"/>
                        <a:ext cx="1431983" cy="503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69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29CF8C-944A-4688-BD10-CA13800CA78A}"/>
              </a:ext>
            </a:extLst>
          </p:cNvPr>
          <p:cNvSpPr txBox="1"/>
          <p:nvPr/>
        </p:nvSpPr>
        <p:spPr>
          <a:xfrm>
            <a:off x="8489193" y="3352714"/>
            <a:ext cx="2701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2000" dirty="0">
                <a:cs typeface="B Zar" panose="00000400000000000000" pitchFamily="2" charset="-78"/>
              </a:rPr>
              <a:t>   توابع توزیع پارتونی همراستا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96EF790-C664-4C1B-A070-3344B94D46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856058"/>
              </p:ext>
            </p:extLst>
          </p:nvPr>
        </p:nvGraphicFramePr>
        <p:xfrm>
          <a:off x="7547211" y="4654621"/>
          <a:ext cx="756745" cy="302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4240" imgH="177480" progId="Equation.DSMT4">
                  <p:embed/>
                </p:oleObj>
              </mc:Choice>
              <mc:Fallback>
                <p:oleObj name="Equation" r:id="rId2" imgW="44424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96EF790-C664-4C1B-A070-3344B94D46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47211" y="4654621"/>
                        <a:ext cx="756745" cy="302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6B2088C-4E83-4D76-8B62-D4969C5E82D9}"/>
              </a:ext>
            </a:extLst>
          </p:cNvPr>
          <p:cNvSpPr txBox="1"/>
          <p:nvPr/>
        </p:nvSpPr>
        <p:spPr>
          <a:xfrm>
            <a:off x="8165914" y="4605915"/>
            <a:ext cx="30777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2000" dirty="0">
                <a:cs typeface="B Zar" panose="00000400000000000000" pitchFamily="2" charset="-78"/>
              </a:rPr>
              <a:t>  توابع توزیع وابسته به تکانه عرضی</a:t>
            </a:r>
            <a:endParaRPr lang="en-US" sz="2000" dirty="0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E8881AF-BCD7-4724-93A2-3A29E4D2F2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866841"/>
              </p:ext>
            </p:extLst>
          </p:nvPr>
        </p:nvGraphicFramePr>
        <p:xfrm>
          <a:off x="5457943" y="2055164"/>
          <a:ext cx="1465300" cy="52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880" imgH="228600" progId="Equation.DSMT4">
                  <p:embed/>
                </p:oleObj>
              </mc:Choice>
              <mc:Fallback>
                <p:oleObj name="Equation" r:id="rId4" imgW="596880" imgH="2286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6E8881AF-BCD7-4724-93A2-3A29E4D2F2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7943" y="2055164"/>
                        <a:ext cx="1465300" cy="52322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>
            <a:extLst>
              <a:ext uri="{FF2B5EF4-FFF2-40B4-BE49-F238E27FC236}">
                <a16:creationId xmlns:a16="http://schemas.microsoft.com/office/drawing/2014/main" id="{8DA6AE0F-0862-49C6-9E68-8B2A98C9E5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762855"/>
              </p:ext>
            </p:extLst>
          </p:nvPr>
        </p:nvGraphicFramePr>
        <p:xfrm>
          <a:off x="438150" y="1934295"/>
          <a:ext cx="1601788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91880" imgH="444240" progId="Equation.DSMT4">
                  <p:embed/>
                </p:oleObj>
              </mc:Choice>
              <mc:Fallback>
                <p:oleObj name="Equation" r:id="rId6" imgW="1091880" imgH="444240" progId="Equation.DSMT4">
                  <p:embed/>
                  <p:pic>
                    <p:nvPicPr>
                      <p:cNvPr id="13" name="Object 3">
                        <a:extLst>
                          <a:ext uri="{FF2B5EF4-FFF2-40B4-BE49-F238E27FC236}">
                            <a16:creationId xmlns:a16="http://schemas.microsoft.com/office/drawing/2014/main" id="{8DA6AE0F-0862-49C6-9E68-8B2A98C9E5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1934295"/>
                        <a:ext cx="1601788" cy="6556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D8014A0-250C-4D4D-86D4-2ECA3E059F70}"/>
              </a:ext>
            </a:extLst>
          </p:cNvPr>
          <p:cNvSpPr txBox="1"/>
          <p:nvPr/>
        </p:nvSpPr>
        <p:spPr>
          <a:xfrm>
            <a:off x="2604287" y="2286810"/>
            <a:ext cx="223259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Zar" panose="00000400000000000000" pitchFamily="2" charset="-78"/>
              </a:rPr>
              <a:t>تکانه عرضی کوارک </a:t>
            </a:r>
            <a:endParaRPr lang="en-US" sz="2400" dirty="0">
              <a:cs typeface="B Zar" panose="00000400000000000000" pitchFamily="2" charset="-78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FE88062B-451E-4EF2-89E2-0CE323810E30}"/>
              </a:ext>
            </a:extLst>
          </p:cNvPr>
          <p:cNvSpPr/>
          <p:nvPr/>
        </p:nvSpPr>
        <p:spPr>
          <a:xfrm rot="3714488">
            <a:off x="2679245" y="1114695"/>
            <a:ext cx="57174" cy="131015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867BAC6D-B699-48B4-A6FD-D432698E374B}"/>
              </a:ext>
            </a:extLst>
          </p:cNvPr>
          <p:cNvSpPr/>
          <p:nvPr/>
        </p:nvSpPr>
        <p:spPr>
          <a:xfrm rot="17995426" flipH="1">
            <a:off x="4832982" y="1200583"/>
            <a:ext cx="63209" cy="110376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BBEC870-8F47-42C1-B038-2219CF4043D5}"/>
              </a:ext>
            </a:extLst>
          </p:cNvPr>
          <p:cNvSpPr/>
          <p:nvPr/>
        </p:nvSpPr>
        <p:spPr>
          <a:xfrm flipH="1">
            <a:off x="3773993" y="1540106"/>
            <a:ext cx="50926" cy="64312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DE0138E6-EF48-4DD0-CF8F-E105A62F1EEE}"/>
              </a:ext>
            </a:extLst>
          </p:cNvPr>
          <p:cNvSpPr/>
          <p:nvPr/>
        </p:nvSpPr>
        <p:spPr>
          <a:xfrm rot="10800000" flipV="1">
            <a:off x="9297805" y="102570"/>
            <a:ext cx="2884998" cy="395122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b="1" dirty="0">
                <a:solidFill>
                  <a:schemeClr val="tx1"/>
                </a:solidFill>
                <a:cs typeface="B Zar" panose="00000400000000000000" pitchFamily="2" charset="-78"/>
              </a:rPr>
              <a:t> توابع توزیع پارتونی</a:t>
            </a: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1769EF14-971A-3175-A7DF-2E147AA9C0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57182" y="91469"/>
          <a:ext cx="913260" cy="445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00370" imgH="536448" progId="Equation.DSMT4">
                  <p:embed/>
                </p:oleObj>
              </mc:Choice>
              <mc:Fallback>
                <p:oleObj name="Equation" r:id="rId8" imgW="1100370" imgH="536448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1769EF14-971A-3175-A7DF-2E147AA9C0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457182" y="91469"/>
                        <a:ext cx="913260" cy="445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1840CF-A596-6E33-799E-619226EDD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5FE7-D315-483B-B051-F84AD24A5FF1}" type="slidenum">
              <a:rPr lang="en-US" smtClean="0">
                <a:solidFill>
                  <a:srgbClr val="FF0000"/>
                </a:solidFill>
              </a:rPr>
              <a:t>4</a:t>
            </a:fld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0CC5978-19ED-17F8-2736-DC0BC93A21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025101"/>
              </p:ext>
            </p:extLst>
          </p:nvPr>
        </p:nvGraphicFramePr>
        <p:xfrm>
          <a:off x="2673635" y="733605"/>
          <a:ext cx="2163245" cy="643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39600" imgH="279360" progId="Equation.DSMT4">
                  <p:embed/>
                </p:oleObj>
              </mc:Choice>
              <mc:Fallback>
                <p:oleObj name="Equation" r:id="rId10" imgW="939600" imgH="2793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0CC5978-19ED-17F8-2736-DC0BC93A21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73635" y="733605"/>
                        <a:ext cx="2163245" cy="64312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240175F-30FC-3CB4-5BFB-D2DB1629D2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123531"/>
              </p:ext>
            </p:extLst>
          </p:nvPr>
        </p:nvGraphicFramePr>
        <p:xfrm>
          <a:off x="7372437" y="3286433"/>
          <a:ext cx="1116756" cy="45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85800" imgH="279360" progId="Equation.DSMT4">
                  <p:embed/>
                </p:oleObj>
              </mc:Choice>
              <mc:Fallback>
                <p:oleObj name="Equation" r:id="rId12" imgW="685800" imgH="27936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B240175F-30FC-3CB4-5BFB-D2DB1629D2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372437" y="3286433"/>
                        <a:ext cx="1116756" cy="45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031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2" grpId="0" animBg="1"/>
      <p:bldP spid="8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7D9398-9BCD-43EC-B305-3E0739D11414}"/>
              </a:ext>
            </a:extLst>
          </p:cNvPr>
          <p:cNvSpPr txBox="1"/>
          <p:nvPr/>
        </p:nvSpPr>
        <p:spPr>
          <a:xfrm>
            <a:off x="8006845" y="3593208"/>
            <a:ext cx="3411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endParaRPr lang="fa-IR" dirty="0">
              <a:cs typeface="B Zar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dirty="0">
                <a:cs typeface="B Zar" panose="00000400000000000000" pitchFamily="2" charset="-78"/>
              </a:rPr>
              <a:t>  تکانه عرضی کوارک ساطع کننده گلوئون</a:t>
            </a:r>
            <a:endParaRPr lang="en-US" dirty="0">
              <a:cs typeface="B Zar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880E13-A20E-4BAE-926E-32AEB7378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60" y="939918"/>
            <a:ext cx="3001496" cy="2556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DBF02D-6C3E-4813-BE86-E0A1FFB77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643" y="3764047"/>
            <a:ext cx="2695575" cy="2556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BD46C7-EC7B-FE77-62FE-CF70A307A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5FE7-D315-483B-B051-F84AD24A5FF1}" type="slidenum">
              <a:rPr lang="en-US" smtClean="0">
                <a:solidFill>
                  <a:srgbClr val="FF0000"/>
                </a:solidFill>
              </a:rPr>
              <a:t>5</a:t>
            </a:fld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68753452-976A-6ECA-630B-F70547BB8995}"/>
              </a:ext>
            </a:extLst>
          </p:cNvPr>
          <p:cNvSpPr/>
          <p:nvPr/>
        </p:nvSpPr>
        <p:spPr>
          <a:xfrm rot="10800000" flipV="1">
            <a:off x="8439154" y="94371"/>
            <a:ext cx="3752846" cy="395122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b="1" dirty="0">
                <a:solidFill>
                  <a:schemeClr val="tx1"/>
                </a:solidFill>
                <a:cs typeface="B Zar" panose="00000400000000000000" pitchFamily="2" charset="-78"/>
              </a:rPr>
              <a:t> توابع توزیع پارتونی وابسته به تکانه عرضی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061D58-EB31-A462-39C2-5EC87DC5124F}"/>
              </a:ext>
            </a:extLst>
          </p:cNvPr>
          <p:cNvSpPr txBox="1"/>
          <p:nvPr/>
        </p:nvSpPr>
        <p:spPr>
          <a:xfrm>
            <a:off x="5299430" y="1880147"/>
            <a:ext cx="6118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en-US" sz="1800" dirty="0">
                <a:cs typeface="B Zar" panose="00000400000000000000" pitchFamily="2" charset="-78"/>
              </a:rPr>
              <a:t> </a:t>
            </a:r>
            <a:r>
              <a:rPr lang="fa-IR" sz="1800" dirty="0">
                <a:cs typeface="B Zar" panose="00000400000000000000" pitchFamily="2" charset="-78"/>
              </a:rPr>
              <a:t>مولفه عرضی حرکت ذاتی کوارک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62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286C7-1294-421A-3E66-D19896981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5FE7-D315-483B-B051-F84AD24A5FF1}" type="slidenum">
              <a:rPr lang="en-US" smtClean="0">
                <a:solidFill>
                  <a:srgbClr val="FF0000"/>
                </a:solidFill>
              </a:rPr>
              <a:t>6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05D729C-3284-8EC0-94BD-652AA447EDDD}"/>
              </a:ext>
            </a:extLst>
          </p:cNvPr>
          <p:cNvSpPr/>
          <p:nvPr/>
        </p:nvSpPr>
        <p:spPr>
          <a:xfrm>
            <a:off x="5615806" y="4966141"/>
            <a:ext cx="1018409" cy="64638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6E933EF-8A0A-E83E-2AC9-7BDA2BA091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11647" y="5060960"/>
          <a:ext cx="973959" cy="519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30956" imgH="603504" progId="Equation.DSMT4">
                  <p:embed/>
                </p:oleObj>
              </mc:Choice>
              <mc:Fallback>
                <p:oleObj name="Equation" r:id="rId2" imgW="1130956" imgH="603504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6E933EF-8A0A-E83E-2AC9-7BDA2BA091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11647" y="5060960"/>
                        <a:ext cx="973959" cy="519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21">
            <a:extLst>
              <a:ext uri="{FF2B5EF4-FFF2-40B4-BE49-F238E27FC236}">
                <a16:creationId xmlns:a16="http://schemas.microsoft.com/office/drawing/2014/main" id="{08A3CABB-9848-F5B5-6655-4A1A6D2E015A}"/>
              </a:ext>
            </a:extLst>
          </p:cNvPr>
          <p:cNvSpPr/>
          <p:nvPr/>
        </p:nvSpPr>
        <p:spPr>
          <a:xfrm>
            <a:off x="9678278" y="4865523"/>
            <a:ext cx="2088930" cy="871271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/>
              <a:t>آزادی مجانبی</a:t>
            </a:r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7ED9C1B-95C4-6044-5E2B-02E9B727AAA2}"/>
              </a:ext>
            </a:extLst>
          </p:cNvPr>
          <p:cNvSpPr/>
          <p:nvPr/>
        </p:nvSpPr>
        <p:spPr>
          <a:xfrm>
            <a:off x="536356" y="4885228"/>
            <a:ext cx="2088930" cy="871271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/>
              <a:t>حبس‌شدگی</a:t>
            </a:r>
            <a:endParaRPr lang="en-US" dirty="0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2295B932-BDD0-4D0C-E31F-33E458B56E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71479" y="91177"/>
          <a:ext cx="820732" cy="431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2400" imgH="253800" progId="Equation.DSMT4">
                  <p:embed/>
                </p:oleObj>
              </mc:Choice>
              <mc:Fallback>
                <p:oleObj name="Equation" r:id="rId4" imgW="482400" imgH="2538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2295B932-BDD0-4D0C-E31F-33E458B56E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71479" y="91177"/>
                        <a:ext cx="820732" cy="431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BAA485C8-4536-1585-86A1-C69F795F7FE4}"/>
              </a:ext>
            </a:extLst>
          </p:cNvPr>
          <p:cNvSpPr/>
          <p:nvPr/>
        </p:nvSpPr>
        <p:spPr>
          <a:xfrm rot="10800000" flipV="1">
            <a:off x="8576441" y="109598"/>
            <a:ext cx="3615559" cy="395122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1800" b="1" dirty="0">
                <a:solidFill>
                  <a:schemeClr val="tx1"/>
                </a:solidFill>
                <a:cs typeface="B Zar" panose="00000400000000000000" pitchFamily="2" charset="-78"/>
              </a:rPr>
              <a:t>نظریه کرومودینامیک کوانتومی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328C9C-794E-D719-85D8-7C76EC68704D}"/>
              </a:ext>
            </a:extLst>
          </p:cNvPr>
          <p:cNvSpPr txBox="1"/>
          <p:nvPr/>
        </p:nvSpPr>
        <p:spPr>
          <a:xfrm>
            <a:off x="8616744" y="1932791"/>
            <a:ext cx="30732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2000" dirty="0">
                <a:cs typeface="b zar" panose="00000400000000000000" pitchFamily="2" charset="-78"/>
              </a:rPr>
              <a:t>  رنگ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endParaRPr lang="fa-IR" sz="2000" dirty="0">
              <a:cs typeface="b zar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endParaRPr lang="fa-IR" sz="2000" dirty="0">
              <a:cs typeface="b zar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endParaRPr lang="fa-IR" sz="2000" dirty="0">
              <a:cs typeface="b zar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endParaRPr lang="fa-IR" sz="2000" dirty="0">
              <a:cs typeface="b zar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2000" dirty="0">
                <a:cs typeface="b zar" panose="00000400000000000000" pitchFamily="2" charset="-78"/>
              </a:rPr>
              <a:t>  بوزون‌های واسطه برهمکنش قوی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FF4FDB9-C05A-EA5F-BA01-10F2B54D1938}"/>
              </a:ext>
            </a:extLst>
          </p:cNvPr>
          <p:cNvSpPr/>
          <p:nvPr/>
        </p:nvSpPr>
        <p:spPr>
          <a:xfrm>
            <a:off x="6720158" y="4767083"/>
            <a:ext cx="2851809" cy="1028700"/>
          </a:xfrm>
          <a:prstGeom prst="rightArrow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F678841-FDE6-613C-45BE-6AC58CD2A0B5}"/>
                  </a:ext>
                </a:extLst>
              </p:cNvPr>
              <p:cNvSpPr txBox="1"/>
              <p:nvPr/>
            </p:nvSpPr>
            <p:spPr>
              <a:xfrm>
                <a:off x="6682825" y="5116493"/>
                <a:ext cx="265036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US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F678841-FDE6-613C-45BE-6AC58CD2A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825" y="5116493"/>
                <a:ext cx="2650361" cy="369332"/>
              </a:xfrm>
              <a:prstGeom prst="rect">
                <a:avLst/>
              </a:prstGeom>
              <a:blipFill>
                <a:blip r:embed="rId7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Right 12">
            <a:extLst>
              <a:ext uri="{FF2B5EF4-FFF2-40B4-BE49-F238E27FC236}">
                <a16:creationId xmlns:a16="http://schemas.microsoft.com/office/drawing/2014/main" id="{92AC4091-9E6C-490B-993E-FCC9CF5AF060}"/>
              </a:ext>
            </a:extLst>
          </p:cNvPr>
          <p:cNvSpPr/>
          <p:nvPr/>
        </p:nvSpPr>
        <p:spPr>
          <a:xfrm rot="10800000">
            <a:off x="2677195" y="4804385"/>
            <a:ext cx="2851809" cy="1028700"/>
          </a:xfrm>
          <a:prstGeom prst="rightArrow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C3D517-EE07-D40A-3C48-5482EA1049A6}"/>
                  </a:ext>
                </a:extLst>
              </p:cNvPr>
              <p:cNvSpPr txBox="1"/>
              <p:nvPr/>
            </p:nvSpPr>
            <p:spPr>
              <a:xfrm>
                <a:off x="2976506" y="5096767"/>
                <a:ext cx="254919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⟹</m:t>
                      </m:r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C3D517-EE07-D40A-3C48-5482EA104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506" y="5096767"/>
                <a:ext cx="2549198" cy="369332"/>
              </a:xfrm>
              <a:prstGeom prst="rect">
                <a:avLst/>
              </a:prstGeom>
              <a:blipFill>
                <a:blip r:embed="rId8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63F9D60-2B42-AAC8-E841-2D8917BA9851}"/>
              </a:ext>
            </a:extLst>
          </p:cNvPr>
          <p:cNvSpPr/>
          <p:nvPr/>
        </p:nvSpPr>
        <p:spPr>
          <a:xfrm>
            <a:off x="5615806" y="4954317"/>
            <a:ext cx="1018409" cy="64638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F8221FD2-CFEA-A908-7F25-B8DE5D0F97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11647" y="5049136"/>
          <a:ext cx="973959" cy="519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30956" imgH="603504" progId="Equation.DSMT4">
                  <p:embed/>
                </p:oleObj>
              </mc:Choice>
              <mc:Fallback>
                <p:oleObj name="Equation" r:id="rId2" imgW="1130956" imgH="603504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F8221FD2-CFEA-A908-7F25-B8DE5D0F97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11647" y="5049136"/>
                        <a:ext cx="973959" cy="519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286D8C56-06CA-BEC2-824B-2DA1ACB1AD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494" y="595696"/>
            <a:ext cx="4372420" cy="3804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55607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3" grpId="0" animBg="1"/>
      <p:bldP spid="2" grpId="0"/>
      <p:bldP spid="9" grpId="0" animBg="1"/>
      <p:bldP spid="11" grpId="0"/>
      <p:bldP spid="13" grpId="0" animBg="1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6D37C4-4CD7-098A-C4D5-B02C02B8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5FE7-D315-483B-B051-F84AD24A5FF1}" type="slidenum">
              <a:rPr lang="en-US" smtClean="0">
                <a:solidFill>
                  <a:srgbClr val="FF0000"/>
                </a:solidFill>
              </a:rPr>
              <a:t>7</a:t>
            </a:fld>
            <a:endParaRPr lang="en-US">
              <a:solidFill>
                <a:srgbClr val="FF0000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C1E86BE-9E65-63D1-7622-689D37700A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DCE7E8"/>
              </a:clrFrom>
              <a:clrTo>
                <a:srgbClr val="DCE7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128" y="1398682"/>
            <a:ext cx="5883570" cy="41656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28B5708-7929-FF65-7225-5B7C2FCE469C}"/>
              </a:ext>
            </a:extLst>
          </p:cNvPr>
          <p:cNvSpPr txBox="1"/>
          <p:nvPr/>
        </p:nvSpPr>
        <p:spPr>
          <a:xfrm>
            <a:off x="10409382" y="95219"/>
            <a:ext cx="1782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1800" b="1" dirty="0">
                <a:solidFill>
                  <a:schemeClr val="tx1"/>
                </a:solidFill>
                <a:cs typeface="B Zar" panose="00000400000000000000" pitchFamily="2" charset="-78"/>
              </a:rPr>
              <a:t>آزمایش پراکندگی</a:t>
            </a:r>
          </a:p>
        </p:txBody>
      </p:sp>
      <p:sp>
        <p:nvSpPr>
          <p:cNvPr id="39" name="Arrow: Pentagon 38">
            <a:extLst>
              <a:ext uri="{FF2B5EF4-FFF2-40B4-BE49-F238E27FC236}">
                <a16:creationId xmlns:a16="http://schemas.microsoft.com/office/drawing/2014/main" id="{91CA09F6-BDD2-88D6-B8B4-A3D43C875DED}"/>
              </a:ext>
            </a:extLst>
          </p:cNvPr>
          <p:cNvSpPr/>
          <p:nvPr/>
        </p:nvSpPr>
        <p:spPr>
          <a:xfrm rot="10800000" flipV="1">
            <a:off x="10344726" y="82324"/>
            <a:ext cx="1855355" cy="369332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b="1" dirty="0">
              <a:ln w="0"/>
              <a:solidFill>
                <a:schemeClr val="tx1"/>
              </a:solidFill>
            </a:endParaRPr>
          </a:p>
        </p:txBody>
      </p:sp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BF762430-CF69-BA5C-26A4-0C8F6342D2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682607"/>
              </p:ext>
            </p:extLst>
          </p:nvPr>
        </p:nvGraphicFramePr>
        <p:xfrm>
          <a:off x="7825507" y="936005"/>
          <a:ext cx="673808" cy="395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60980" imgH="329151" progId="Equation.DSMT4">
                  <p:embed/>
                </p:oleObj>
              </mc:Choice>
              <mc:Fallback>
                <p:oleObj name="Equation" r:id="rId3" imgW="560980" imgH="329151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08321A83-C42F-F3DA-D681-F2DCC5E63B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25507" y="936005"/>
                        <a:ext cx="673808" cy="395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DB01083-C25A-4680-E66B-4B058EC6520B}"/>
                  </a:ext>
                </a:extLst>
              </p:cNvPr>
              <p:cNvSpPr txBox="1"/>
              <p:nvPr/>
            </p:nvSpPr>
            <p:spPr>
              <a:xfrm>
                <a:off x="195143" y="1537844"/>
                <a:ext cx="46120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DB01083-C25A-4680-E66B-4B058EC65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43" y="1537844"/>
                <a:ext cx="461205" cy="369332"/>
              </a:xfrm>
              <a:prstGeom prst="rect">
                <a:avLst/>
              </a:prstGeom>
              <a:blipFill>
                <a:blip r:embed="rId5"/>
                <a:stretch>
                  <a:fillRect l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AE844D-D3B1-ADE9-FE23-ECFD4FF7507A}"/>
                  </a:ext>
                </a:extLst>
              </p:cNvPr>
              <p:cNvSpPr txBox="1"/>
              <p:nvPr/>
            </p:nvSpPr>
            <p:spPr>
              <a:xfrm>
                <a:off x="2105400" y="1190561"/>
                <a:ext cx="46120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AE844D-D3B1-ADE9-FE23-ECFD4FF75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400" y="1190561"/>
                <a:ext cx="461205" cy="369332"/>
              </a:xfrm>
              <a:prstGeom prst="rect">
                <a:avLst/>
              </a:prstGeom>
              <a:blipFill>
                <a:blip r:embed="rId6"/>
                <a:stretch>
                  <a:fillRect l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9FB41FC4-0B1B-876D-2F7E-2D9A0E8F28A1}"/>
              </a:ext>
            </a:extLst>
          </p:cNvPr>
          <p:cNvSpPr/>
          <p:nvPr/>
        </p:nvSpPr>
        <p:spPr>
          <a:xfrm>
            <a:off x="2282677" y="3407126"/>
            <a:ext cx="1676746" cy="1627967"/>
          </a:xfrm>
          <a:prstGeom prst="ellipse">
            <a:avLst/>
          </a:prstGeom>
          <a:solidFill>
            <a:srgbClr val="FFCC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34746E-4A0A-058F-7A64-CCFDD0B57131}"/>
              </a:ext>
            </a:extLst>
          </p:cNvPr>
          <p:cNvSpPr txBox="1"/>
          <p:nvPr/>
        </p:nvSpPr>
        <p:spPr>
          <a:xfrm>
            <a:off x="2336002" y="3928721"/>
            <a:ext cx="1884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Hadron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3A4021-62E7-EA8E-E949-18B16B0E7C7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0E4E5"/>
              </a:clrFrom>
              <a:clrTo>
                <a:srgbClr val="E0E4E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8972" y="1644061"/>
            <a:ext cx="5577087" cy="42650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83866F-5964-5CBA-76F6-258C16523460}"/>
              </a:ext>
            </a:extLst>
          </p:cNvPr>
          <p:cNvSpPr txBox="1"/>
          <p:nvPr/>
        </p:nvSpPr>
        <p:spPr>
          <a:xfrm>
            <a:off x="8423564" y="961797"/>
            <a:ext cx="3203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1800" b="1" dirty="0">
                <a:solidFill>
                  <a:schemeClr val="tx1"/>
                </a:solidFill>
                <a:cs typeface="B Zar" panose="00000400000000000000" pitchFamily="2" charset="-78"/>
              </a:rPr>
              <a:t>آزمایش پراکندگی ناکشسان ژرف</a:t>
            </a:r>
          </a:p>
        </p:txBody>
      </p:sp>
    </p:spTree>
    <p:extLst>
      <p:ext uri="{BB962C8B-B14F-4D97-AF65-F5344CB8AC3E}">
        <p14:creationId xmlns:p14="http://schemas.microsoft.com/office/powerpoint/2010/main" val="247239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6DCD06B-AD3C-4E29-A438-FB38559786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017487"/>
              </p:ext>
            </p:extLst>
          </p:nvPr>
        </p:nvGraphicFramePr>
        <p:xfrm>
          <a:off x="10999078" y="130552"/>
          <a:ext cx="651754" cy="325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320" imgH="177480" progId="Equation.DSMT4">
                  <p:embed/>
                </p:oleObj>
              </mc:Choice>
              <mc:Fallback>
                <p:oleObj name="Equation" r:id="rId2" imgW="355320" imgH="177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6DCD06B-AD3C-4E29-A438-FB38559786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999078" y="130552"/>
                        <a:ext cx="651754" cy="3258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00E1470-1CF7-40B5-AE7A-591E2C02F9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916545"/>
              </p:ext>
            </p:extLst>
          </p:nvPr>
        </p:nvGraphicFramePr>
        <p:xfrm>
          <a:off x="333375" y="1446213"/>
          <a:ext cx="92710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89160" imgH="291960" progId="Equation.DSMT4">
                  <p:embed/>
                </p:oleObj>
              </mc:Choice>
              <mc:Fallback>
                <p:oleObj name="Equation" r:id="rId4" imgW="4889160" imgH="2919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00E1470-1CF7-40B5-AE7A-591E2C02F9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3375" y="1446213"/>
                        <a:ext cx="9271000" cy="5540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B8FDBC0-DB54-4499-9408-9C074F355B9C}"/>
              </a:ext>
            </a:extLst>
          </p:cNvPr>
          <p:cNvSpPr txBox="1"/>
          <p:nvPr/>
        </p:nvSpPr>
        <p:spPr>
          <a:xfrm>
            <a:off x="7252303" y="3765213"/>
            <a:ext cx="3547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2400" dirty="0">
                <a:cs typeface="B Zar" panose="00000400000000000000" pitchFamily="2" charset="-78"/>
              </a:rPr>
              <a:t>   فرآیند دستگونگی</a:t>
            </a:r>
            <a:r>
              <a:rPr lang="en-US" sz="2400" dirty="0">
                <a:cs typeface="B Zar" panose="00000400000000000000" pitchFamily="2" charset="-78"/>
              </a:rPr>
              <a:t>-</a:t>
            </a:r>
            <a:r>
              <a:rPr lang="fa-IR" sz="2400" dirty="0">
                <a:cs typeface="B Zar" panose="00000400000000000000" pitchFamily="2" charset="-78"/>
              </a:rPr>
              <a:t> زوج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endParaRPr lang="fa-IR" sz="2400" dirty="0">
              <a:cs typeface="B Zar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endParaRPr lang="fa-IR" sz="2400" dirty="0">
              <a:cs typeface="B Zar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2400" dirty="0">
                <a:cs typeface="B Zar" panose="00000400000000000000" pitchFamily="2" charset="-78"/>
              </a:rPr>
              <a:t>    فرآیند دستگونگی </a:t>
            </a:r>
            <a:r>
              <a:rPr lang="en-US" sz="2400" dirty="0">
                <a:cs typeface="B Zar" panose="00000400000000000000" pitchFamily="2" charset="-78"/>
              </a:rPr>
              <a:t>-</a:t>
            </a:r>
            <a:r>
              <a:rPr lang="fa-IR" sz="2400" dirty="0">
                <a:cs typeface="B Zar" panose="00000400000000000000" pitchFamily="2" charset="-78"/>
              </a:rPr>
              <a:t> فرد</a:t>
            </a:r>
          </a:p>
        </p:txBody>
      </p:sp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3BA04BD5-2096-4EE6-9149-95194C6B0D01}"/>
              </a:ext>
            </a:extLst>
          </p:cNvPr>
          <p:cNvSpPr/>
          <p:nvPr/>
        </p:nvSpPr>
        <p:spPr>
          <a:xfrm>
            <a:off x="6014490" y="4087890"/>
            <a:ext cx="890588" cy="517145"/>
          </a:xfrm>
          <a:prstGeom prst="stripedRightArrow">
            <a:avLst>
              <a:gd name="adj1" fmla="val 59455"/>
              <a:gd name="adj2" fmla="val 40175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8A5B8-3323-4998-E617-C79662958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5FE7-D315-483B-B051-F84AD24A5FF1}" type="slidenum">
              <a:rPr lang="en-US" smtClean="0">
                <a:solidFill>
                  <a:srgbClr val="FF0000"/>
                </a:solidFill>
              </a:rPr>
              <a:t>8</a:t>
            </a:fld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2B9E66EA-3313-EDCE-A3A4-20287FA236E5}"/>
              </a:ext>
            </a:extLst>
          </p:cNvPr>
          <p:cNvSpPr/>
          <p:nvPr/>
        </p:nvSpPr>
        <p:spPr>
          <a:xfrm rot="10800000" flipV="1">
            <a:off x="10799381" y="95929"/>
            <a:ext cx="1392619" cy="395122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b="1" dirty="0">
                <a:solidFill>
                  <a:schemeClr val="tx1"/>
                </a:solidFill>
                <a:cs typeface="B Zar" panose="00000400000000000000" pitchFamily="2" charset="-78"/>
              </a:rPr>
              <a:t> تقارن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BAA8174-1BFB-2C65-A90B-924D924D8A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273418"/>
              </p:ext>
            </p:extLst>
          </p:nvPr>
        </p:nvGraphicFramePr>
        <p:xfrm>
          <a:off x="2187027" y="2448374"/>
          <a:ext cx="2894186" cy="46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98320" imgH="241200" progId="Equation.DSMT4">
                  <p:embed/>
                </p:oleObj>
              </mc:Choice>
              <mc:Fallback>
                <p:oleObj name="Equation" r:id="rId6" imgW="14983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87027" y="2448374"/>
                        <a:ext cx="2894186" cy="466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08E35D7-B9A2-3615-BE89-9EA4BE5B61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823657"/>
              </p:ext>
            </p:extLst>
          </p:nvPr>
        </p:nvGraphicFramePr>
        <p:xfrm>
          <a:off x="1759205" y="4064518"/>
          <a:ext cx="3547078" cy="530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12800" imgH="241200" progId="Equation.DSMT4">
                  <p:embed/>
                </p:oleObj>
              </mc:Choice>
              <mc:Fallback>
                <p:oleObj name="Equation" r:id="rId8" imgW="16128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59205" y="4064518"/>
                        <a:ext cx="3547078" cy="53066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501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27E7E8-3C7A-4F17-85F6-54F736A16795}"/>
              </a:ext>
            </a:extLst>
          </p:cNvPr>
          <p:cNvSpPr txBox="1"/>
          <p:nvPr/>
        </p:nvSpPr>
        <p:spPr>
          <a:xfrm>
            <a:off x="7457322" y="1635580"/>
            <a:ext cx="419858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fa-IR" sz="2000" dirty="0">
                <a:cs typeface="B Zar" panose="00000400000000000000" pitchFamily="2" charset="-78"/>
              </a:rPr>
              <a:t>  آزمایش درل-یان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endParaRPr lang="fa-IR" sz="2000" dirty="0">
              <a:cs typeface="B Zar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endParaRPr lang="fa-IR" sz="2000" dirty="0">
              <a:cs typeface="B Zar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endParaRPr lang="fa-IR" sz="2000" dirty="0">
              <a:cs typeface="B Zar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2000" dirty="0">
                <a:cs typeface="B Zar" panose="00000400000000000000" pitchFamily="2" charset="-78"/>
              </a:rPr>
              <a:t>     فرآیند نابودی الکترون</a:t>
            </a:r>
            <a:r>
              <a:rPr lang="en-US" sz="2000" dirty="0">
                <a:cs typeface="B Zar" panose="00000400000000000000" pitchFamily="2" charset="-78"/>
              </a:rPr>
              <a:t>- </a:t>
            </a:r>
            <a:r>
              <a:rPr lang="fa-IR" sz="2000" dirty="0">
                <a:cs typeface="B Zar" panose="00000400000000000000" pitchFamily="2" charset="-78"/>
              </a:rPr>
              <a:t> پوزیترون</a:t>
            </a:r>
            <a:endParaRPr lang="en-US" sz="2000" dirty="0">
              <a:cs typeface="B Zar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endParaRPr lang="fa-IR" sz="2000" dirty="0">
              <a:cs typeface="B Zar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endParaRPr lang="en-US" sz="2000" dirty="0">
              <a:cs typeface="B Zar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endParaRPr lang="en-US" sz="2000" dirty="0">
              <a:cs typeface="B Zar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2000" dirty="0">
                <a:cs typeface="B Zar" panose="00000400000000000000" pitchFamily="2" charset="-78"/>
              </a:rPr>
              <a:t>    آزمایش</a:t>
            </a:r>
            <a:r>
              <a:rPr lang="en-US" sz="2000" dirty="0">
                <a:cs typeface="B Zar" panose="00000400000000000000" pitchFamily="2" charset="-78"/>
              </a:rPr>
              <a:t> </a:t>
            </a:r>
            <a:r>
              <a:rPr lang="fa-IR" sz="2000" dirty="0">
                <a:cs typeface="B Zar" panose="00000400000000000000" pitchFamily="2" charset="-78"/>
              </a:rPr>
              <a:t>پراکندگی ناکشسان ژرف نیمه فراگیر </a:t>
            </a:r>
            <a:endParaRPr lang="en-US" sz="2000" dirty="0">
              <a:cs typeface="B Zar" panose="00000400000000000000" pitchFamily="2" charset="-78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BF6CDDF-56CD-4EC0-B2C5-15DDAB0593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221413"/>
              </p:ext>
            </p:extLst>
          </p:nvPr>
        </p:nvGraphicFramePr>
        <p:xfrm>
          <a:off x="6755524" y="4044524"/>
          <a:ext cx="891646" cy="405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8720" imgH="253800" progId="Equation.DSMT4">
                  <p:embed/>
                </p:oleObj>
              </mc:Choice>
              <mc:Fallback>
                <p:oleObj name="Equation" r:id="rId2" imgW="55872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BF6CDDF-56CD-4EC0-B2C5-15DDAB0593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55524" y="4044524"/>
                        <a:ext cx="891646" cy="405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DF26BE-8FCF-8CC5-298F-4A6395C96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5FE7-D315-483B-B051-F84AD24A5FF1}" type="slidenum">
              <a:rPr lang="en-US" smtClean="0">
                <a:solidFill>
                  <a:srgbClr val="FF0000"/>
                </a:solidFill>
              </a:rPr>
              <a:t>9</a:t>
            </a:fld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64664451-DF38-D9C4-68DC-90F98F748959}"/>
              </a:ext>
            </a:extLst>
          </p:cNvPr>
          <p:cNvSpPr/>
          <p:nvPr/>
        </p:nvSpPr>
        <p:spPr>
          <a:xfrm rot="10800000" flipV="1">
            <a:off x="8525164" y="106527"/>
            <a:ext cx="3666836" cy="364528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b="1" dirty="0">
                <a:ln w="0"/>
                <a:solidFill>
                  <a:schemeClr val="tx1"/>
                </a:solidFill>
                <a:cs typeface="B Zar" panose="00000400000000000000" pitchFamily="2" charset="-78"/>
              </a:rPr>
              <a:t>فرآیندهای پراکندگی با دستگونگی زوج</a:t>
            </a:r>
            <a:endParaRPr lang="en-US" b="1" dirty="0">
              <a:ln w="0"/>
              <a:solidFill>
                <a:schemeClr val="tx1"/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7B32AE3-9924-5675-AC07-E4FB90C1FB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409156"/>
              </p:ext>
            </p:extLst>
          </p:nvPr>
        </p:nvGraphicFramePr>
        <p:xfrm>
          <a:off x="11655907" y="3965762"/>
          <a:ext cx="487795" cy="532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" imgH="152280" progId="Equation.DSMT4">
                  <p:embed/>
                </p:oleObj>
              </mc:Choice>
              <mc:Fallback>
                <p:oleObj name="Equation" r:id="rId4" imgW="13968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55907" y="3965762"/>
                        <a:ext cx="487795" cy="532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732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8243</TotalTime>
  <Words>652</Words>
  <Application>Microsoft Office PowerPoint</Application>
  <PresentationFormat>Widescreen</PresentationFormat>
  <Paragraphs>144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Aptos</vt:lpstr>
      <vt:lpstr>Arial</vt:lpstr>
      <vt:lpstr>b zar</vt:lpstr>
      <vt:lpstr>b zar</vt:lpstr>
      <vt:lpstr>Calibri</vt:lpstr>
      <vt:lpstr>Calibri Light</vt:lpstr>
      <vt:lpstr>Cambria Math</vt:lpstr>
      <vt:lpstr>Times New Roman</vt:lpstr>
      <vt:lpstr>Wingdings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Arane</dc:creator>
  <cp:lastModifiedBy>parvane abolhadi</cp:lastModifiedBy>
  <cp:revision>513</cp:revision>
  <cp:lastPrinted>2023-08-11T10:56:58Z</cp:lastPrinted>
  <dcterms:created xsi:type="dcterms:W3CDTF">2021-08-31T07:41:04Z</dcterms:created>
  <dcterms:modified xsi:type="dcterms:W3CDTF">2026-01-14T16:10:58Z</dcterms:modified>
</cp:coreProperties>
</file>