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678" r:id="rId1"/>
  </p:sldMasterIdLst>
  <p:notesMasterIdLst>
    <p:notesMasterId r:id="rId14"/>
  </p:notesMasterIdLst>
  <p:sldIdLst>
    <p:sldId id="277" r:id="rId2"/>
    <p:sldId id="273" r:id="rId3"/>
    <p:sldId id="274" r:id="rId4"/>
    <p:sldId id="275" r:id="rId5"/>
    <p:sldId id="309" r:id="rId6"/>
    <p:sldId id="286" r:id="rId7"/>
    <p:sldId id="288" r:id="rId8"/>
    <p:sldId id="307" r:id="rId9"/>
    <p:sldId id="308" r:id="rId10"/>
    <p:sldId id="289" r:id="rId11"/>
    <p:sldId id="278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FA0"/>
    <a:srgbClr val="E7ECED"/>
    <a:srgbClr val="2579AA"/>
    <a:srgbClr val="19567C"/>
    <a:srgbClr val="8FC7E9"/>
    <a:srgbClr val="2B8CC6"/>
    <a:srgbClr val="123F5A"/>
    <a:srgbClr val="F1A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82746" autoAdjust="0"/>
  </p:normalViewPr>
  <p:slideViewPr>
    <p:cSldViewPr snapToGrid="0">
      <p:cViewPr varScale="1">
        <p:scale>
          <a:sx n="60" d="100"/>
          <a:sy n="60" d="100"/>
        </p:scale>
        <p:origin x="1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3B295-E0A2-4E0B-846D-32B0523B3724}" type="datetimeFigureOut">
              <a:rPr lang="en-US" smtClean="0"/>
              <a:t>2026-01-25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7921-FCE0-4686-BFF6-D46CA5FF0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4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7921-FCE0-4686-BFF6-D46CA5FF0C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7921-FCE0-4686-BFF6-D46CA5FF0C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7921-FCE0-4686-BFF6-D46CA5FF0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7921-FCE0-4686-BFF6-D46CA5FF0C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5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7921-FCE0-4686-BFF6-D46CA5FF0C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2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7921-FCE0-4686-BFF6-D46CA5FF0C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36F-BBE1-4D1D-AD64-FB4CA54BF1C0}" type="datetime1">
              <a:rPr lang="en-US" smtClean="0"/>
              <a:t>2026-01-25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3D29-3A80-4599-8F4C-8502FEC683EE}" type="datetime1">
              <a:rPr lang="en-US" smtClean="0"/>
              <a:t>2026-01-25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421A-B750-442A-9360-F9A35B4D5778}" type="datetime1">
              <a:rPr lang="en-US" smtClean="0"/>
              <a:t>2026-01-25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A99B-7995-484D-9311-D757EBC1D5B1}" type="datetime1">
              <a:rPr lang="en-US" smtClean="0"/>
              <a:t>2026-01-25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7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9AC-B6B1-4465-849C-34E77A028A62}" type="datetime1">
              <a:rPr lang="en-US" smtClean="0"/>
              <a:t>2026-01-25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87FF-705D-459B-A445-7E67C72AD4E0}" type="datetime1">
              <a:rPr lang="en-US" smtClean="0"/>
              <a:t>2026-01-25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AC50-E8A4-4A2F-A23A-0F1503A507A2}" type="datetime1">
              <a:rPr lang="en-US" smtClean="0"/>
              <a:t>2026-01-25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D0D6-D0F2-4754-99D6-315EB9E87FF2}" type="datetime1">
              <a:rPr lang="en-US" smtClean="0"/>
              <a:t>2026-01-25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8DD6-936B-4E90-A8BB-12FE1E8A355E}" type="datetime1">
              <a:rPr lang="en-US" smtClean="0"/>
              <a:t>2026-01-25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8348-A860-42E7-80B7-CC9A81F2FC13}" type="datetime1">
              <a:rPr lang="en-US" smtClean="0"/>
              <a:t>2026-01-25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87C-D292-490C-9CBF-3041BD12CB30}" type="datetime1">
              <a:rPr lang="en-US" smtClean="0"/>
              <a:t>2026-01-25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1C3B-B6DD-4093-8D06-9283AB9FD5C4}" type="datetime1">
              <a:rPr lang="en-US" smtClean="0"/>
              <a:t>2026-01-25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B1A1-D067-440F-8AFE-D0CE78306DB3}" type="datetime1">
              <a:rPr lang="en-US" smtClean="0"/>
              <a:t>2026-01-25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8139-106F-4096-9CE8-1D9A7826039D}" type="datetime1">
              <a:rPr lang="en-US" smtClean="0"/>
              <a:t>2026-01-25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8A7A-6F71-4AF2-9581-08199A7A89A5}" type="datetime1">
              <a:rPr lang="en-US" smtClean="0"/>
              <a:t>2026-01-25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C851-9F90-4032-BB95-EEF8F37112F3}" type="datetime1">
              <a:rPr lang="en-US" smtClean="0"/>
              <a:t>2026-01-25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D8A-7C48-4C46-9F8D-DE6674C3025C}" type="datetime1">
              <a:rPr lang="en-US" smtClean="0"/>
              <a:t>2026-01-25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E280DCC-E975-423D-8FD1-9B1BA7BE6BBD}" type="datetime1">
              <a:rPr lang="en-US" smtClean="0"/>
              <a:t>2026-01-25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microsoft.com/office/2007/relationships/hdphoto" Target="../media/hdphoto1.wdp"/><Relationship Id="rId5" Type="http://schemas.openxmlformats.org/officeDocument/2006/relationships/image" Target="../media/image8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3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1.png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4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D31BF2-50A0-4FA8-B7C3-BF58CEBC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1" y="342900"/>
            <a:ext cx="11674928" cy="6172200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softEdge rad="0"/>
          </a:effec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F415B0-CF74-4B5A-87C3-2E17EB6C3722}"/>
              </a:ext>
            </a:extLst>
          </p:cNvPr>
          <p:cNvSpPr/>
          <p:nvPr/>
        </p:nvSpPr>
        <p:spPr>
          <a:xfrm>
            <a:off x="2734843" y="1522543"/>
            <a:ext cx="6515100" cy="1424142"/>
          </a:xfrm>
          <a:prstGeom prst="roundRect">
            <a:avLst/>
          </a:prstGeom>
          <a:solidFill>
            <a:schemeClr val="tx1">
              <a:alpha val="18000"/>
            </a:schemeClr>
          </a:solidFill>
          <a:ln>
            <a:solidFill>
              <a:schemeClr val="tx1">
                <a:lumMod val="85000"/>
                <a:alpha val="70000"/>
              </a:schemeClr>
            </a:solidFill>
          </a:ln>
          <a:effectLst>
            <a:glow rad="127000">
              <a:schemeClr val="tx1">
                <a:alpha val="17000"/>
              </a:schemeClr>
            </a:glow>
            <a:outerShdw blurRad="107950" dist="12700" dir="5400000" algn="ctr">
              <a:srgbClr val="000000"/>
            </a:outerShdw>
            <a:softEdge rad="508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عنوان</a:t>
            </a:r>
            <a:r>
              <a:rPr lang="fa-IR" sz="2800" b="1" dirty="0">
                <a:solidFill>
                  <a:srgbClr val="123F5A"/>
                </a:solidFill>
                <a:cs typeface="B Titr" panose="00000700000000000000" pitchFamily="2" charset="-78"/>
              </a:rPr>
              <a:t>: </a:t>
            </a:r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تصحیح غیر خطی تابع توزیع گلئون هسته‌ای</a:t>
            </a:r>
            <a:endParaRPr lang="en-US" sz="28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CE85776-1073-48DB-B784-DE4A60E9DE7A}"/>
              </a:ext>
            </a:extLst>
          </p:cNvPr>
          <p:cNvSpPr/>
          <p:nvPr/>
        </p:nvSpPr>
        <p:spPr>
          <a:xfrm>
            <a:off x="3011453" y="3551335"/>
            <a:ext cx="5632158" cy="1006256"/>
          </a:xfrm>
          <a:prstGeom prst="roundRect">
            <a:avLst/>
          </a:prstGeom>
          <a:solidFill>
            <a:schemeClr val="tx1">
              <a:lumMod val="75000"/>
              <a:alpha val="17000"/>
            </a:schemeClr>
          </a:solidFill>
          <a:ln>
            <a:solidFill>
              <a:schemeClr val="tx1">
                <a:lumMod val="75000"/>
                <a:alpha val="69000"/>
              </a:schemeClr>
            </a:solidFill>
          </a:ln>
          <a:effectLst>
            <a:glow rad="38100">
              <a:schemeClr val="tx1">
                <a:lumMod val="75000"/>
                <a:alpha val="36000"/>
              </a:schemeClr>
            </a:glow>
            <a:outerShdw blurRad="107950" dist="12700" dir="5400000" algn="ctr">
              <a:srgbClr val="000000"/>
            </a:outerShdw>
            <a:softEdge rad="381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نویسندگان:</a:t>
            </a:r>
            <a:r>
              <a:rPr lang="fa-IR" sz="3600" b="1" dirty="0">
                <a:solidFill>
                  <a:schemeClr val="bg1"/>
                </a:solidFill>
                <a:cs typeface="B Titr" panose="00000700000000000000" pitchFamily="2" charset="-78"/>
              </a:rPr>
              <a:t> فریباعبدی؛</a:t>
            </a: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بیتا رضائی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9E0A799-791B-45A2-8587-70826D6F425D}"/>
              </a:ext>
            </a:extLst>
          </p:cNvPr>
          <p:cNvSpPr/>
          <p:nvPr/>
        </p:nvSpPr>
        <p:spPr>
          <a:xfrm>
            <a:off x="4203031" y="5062407"/>
            <a:ext cx="3474837" cy="546100"/>
          </a:xfrm>
          <a:prstGeom prst="roundRect">
            <a:avLst/>
          </a:prstGeom>
          <a:solidFill>
            <a:schemeClr val="tx1">
              <a:lumMod val="95000"/>
              <a:alpha val="1000"/>
            </a:schemeClr>
          </a:solidFill>
          <a:ln>
            <a:solidFill>
              <a:schemeClr val="tx1">
                <a:lumMod val="50000"/>
                <a:alpha val="70000"/>
              </a:schemeClr>
            </a:solidFill>
          </a:ln>
          <a:effectLst>
            <a:glow rad="127000">
              <a:schemeClr val="tx1">
                <a:lumMod val="95000"/>
                <a:alpha val="53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ارائه دهنده: </a:t>
            </a:r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فریباعبدی</a:t>
            </a:r>
            <a:endParaRPr lang="en-US" sz="3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F0A6D1-6CE2-4BF6-8ED3-09C76861566A}"/>
              </a:ext>
            </a:extLst>
          </p:cNvPr>
          <p:cNvSpPr/>
          <p:nvPr/>
        </p:nvSpPr>
        <p:spPr>
          <a:xfrm>
            <a:off x="3925255" y="510365"/>
            <a:ext cx="3804556" cy="832327"/>
          </a:xfrm>
          <a:prstGeom prst="roundRect">
            <a:avLst/>
          </a:prstGeom>
          <a:solidFill>
            <a:schemeClr val="tx1">
              <a:lumMod val="75000"/>
              <a:alpha val="13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solidFill>
                  <a:schemeClr val="bg1"/>
                </a:solidFill>
                <a:cs typeface="B Zar" panose="00000400000000000000" pitchFamily="2" charset="-78"/>
              </a:rPr>
              <a:t>بسم الله الرحمن الرحیم</a:t>
            </a:r>
            <a:endParaRPr lang="en-US" sz="40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ctr"/>
            <a:endParaRPr lang="en-US" dirty="0"/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CF865D18-509E-41F7-8D70-8D2975CED3E8}"/>
              </a:ext>
            </a:extLst>
          </p:cNvPr>
          <p:cNvSpPr/>
          <p:nvPr/>
        </p:nvSpPr>
        <p:spPr>
          <a:xfrm>
            <a:off x="4203031" y="5999746"/>
            <a:ext cx="3599635" cy="515353"/>
          </a:xfrm>
          <a:prstGeom prst="roundRect">
            <a:avLst/>
          </a:prstGeom>
          <a:solidFill>
            <a:schemeClr val="tx1">
              <a:lumMod val="75000"/>
              <a:alpha val="17000"/>
            </a:schemeClr>
          </a:solidFill>
          <a:ln>
            <a:solidFill>
              <a:schemeClr val="tx1">
                <a:lumMod val="75000"/>
                <a:alpha val="69000"/>
              </a:schemeClr>
            </a:solidFill>
          </a:ln>
          <a:effectLst>
            <a:glow rad="38100">
              <a:schemeClr val="tx1">
                <a:lumMod val="75000"/>
                <a:alpha val="36000"/>
              </a:schemeClr>
            </a:glow>
            <a:outerShdw blurRad="107950" dist="12700" dir="5400000" algn="ctr">
              <a:srgbClr val="000000"/>
            </a:outerShdw>
            <a:softEdge rad="381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گروه</a:t>
            </a:r>
            <a:r>
              <a:rPr lang="fa-IR" sz="2000" dirty="0">
                <a:solidFill>
                  <a:schemeClr val="bg1"/>
                </a:solidFill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فیزیک، دانشگاه رازی کرمانشاه</a:t>
            </a:r>
            <a:endParaRPr lang="en-US" sz="2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DCE93-C797-46AD-A56C-278DEE7A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70" y="342900"/>
            <a:ext cx="1179643" cy="1271363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chemeClr val="tx1">
                <a:alpha val="71000"/>
              </a:schemeClr>
            </a:solidFill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225F1-6CA3-40E5-A36B-EEE72EA31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157" y="388759"/>
            <a:ext cx="1179643" cy="1179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072FC-1E5E-4D6D-BF7F-6609BA594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9185" y="388759"/>
            <a:ext cx="1179644" cy="11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157" y="350813"/>
            <a:ext cx="10350500" cy="61563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7B1D1-C278-48AA-8338-530E56F2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6157" y="6364263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494504-6919-4D48-9652-C5A8A3C3B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3" r="6694"/>
          <a:stretch/>
        </p:blipFill>
        <p:spPr>
          <a:xfrm>
            <a:off x="966326" y="1298917"/>
            <a:ext cx="9099330" cy="5207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167C46-413E-4FA3-8F13-36F16913E81D}"/>
              </a:ext>
            </a:extLst>
          </p:cNvPr>
          <p:cNvSpPr txBox="1"/>
          <p:nvPr/>
        </p:nvSpPr>
        <p:spPr>
          <a:xfrm>
            <a:off x="3422961" y="869881"/>
            <a:ext cx="525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نتایج تصحیحات غیر خطی به ازای هر نوکلئون برای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Au-197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56BA4-0D77-4A9D-A342-D62EADDBC2BA}"/>
              </a:ext>
            </a:extLst>
          </p:cNvPr>
          <p:cNvSpPr txBox="1"/>
          <p:nvPr/>
        </p:nvSpPr>
        <p:spPr>
          <a:xfrm>
            <a:off x="6051861" y="6496293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Rausch–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Guzey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Klasen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RGK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63D7A9-43AC-4AA0-A209-37DCC542565A}"/>
              </a:ext>
            </a:extLst>
          </p:cNvPr>
          <p:cNvGrpSpPr/>
          <p:nvPr/>
        </p:nvGrpSpPr>
        <p:grpSpPr>
          <a:xfrm>
            <a:off x="769676" y="35791"/>
            <a:ext cx="10470591" cy="559462"/>
            <a:chOff x="769676" y="35791"/>
            <a:chExt cx="10470591" cy="559462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5ED57101-6D11-4907-8F1E-D16A5551CFDE}"/>
                </a:ext>
              </a:extLst>
            </p:cNvPr>
            <p:cNvSpPr/>
            <p:nvPr/>
          </p:nvSpPr>
          <p:spPr>
            <a:xfrm flipH="1">
              <a:off x="3061974" y="42807"/>
              <a:ext cx="3371482" cy="511231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ctr" rtl="1"/>
              <a:r>
                <a:rPr lang="fa-IR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ت</a:t>
              </a:r>
              <a:r>
                <a:rPr lang="ar-SA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ابع توزیع غیرخطی گلئون در هسته‌ها</a:t>
              </a:r>
              <a:endParaRPr lang="en-US" sz="16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  <a:p>
              <a:pPr algn="ctr" rtl="1"/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5E7EBD33-E0C9-48A6-95F9-D8D0039A6BF9}"/>
                </a:ext>
              </a:extLst>
            </p:cNvPr>
            <p:cNvSpPr/>
            <p:nvPr/>
          </p:nvSpPr>
          <p:spPr>
            <a:xfrm flipH="1">
              <a:off x="6223226" y="49202"/>
              <a:ext cx="2611667" cy="520532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معادله</a:t>
              </a:r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GLR-MQ</a:t>
              </a:r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134D54B8-20F6-4C39-93CC-1EE36742ECE3}"/>
                </a:ext>
              </a:extLst>
            </p:cNvPr>
            <p:cNvSpPr/>
            <p:nvPr/>
          </p:nvSpPr>
          <p:spPr>
            <a:xfrm flipH="1">
              <a:off x="769676" y="35791"/>
              <a:ext cx="2455898" cy="51817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Times New Roman" panose="02020603050405020304" pitchFamily="18" charset="0"/>
                  <a:cs typeface="B Titr" panose="00000700000000000000" pitchFamily="2" charset="-78"/>
                </a:rPr>
                <a:t>نمودار‌ها و نتایج</a:t>
              </a:r>
              <a:endParaRPr lang="en-US" dirty="0">
                <a:solidFill>
                  <a:schemeClr val="tx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4E44B416-41F9-4AE2-83BA-BBDF3984BDCC}"/>
                </a:ext>
              </a:extLst>
            </p:cNvPr>
            <p:cNvSpPr/>
            <p:nvPr/>
          </p:nvSpPr>
          <p:spPr>
            <a:xfrm flipH="1">
              <a:off x="8628599" y="49745"/>
              <a:ext cx="2611668" cy="54550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معادله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DGLAP</a:t>
              </a:r>
              <a:endParaRPr lang="en-US" sz="20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906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74" y="323376"/>
            <a:ext cx="10383110" cy="6211248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7B1D1-C278-48AA-8338-530E56F2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829" y="6356350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19CB8-9117-432F-AE40-2839D801AEBB}"/>
              </a:ext>
            </a:extLst>
          </p:cNvPr>
          <p:cNvSpPr txBox="1"/>
          <p:nvPr/>
        </p:nvSpPr>
        <p:spPr>
          <a:xfrm>
            <a:off x="8969829" y="942327"/>
            <a:ext cx="103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نتایج:</a:t>
            </a:r>
            <a:endParaRPr lang="en-US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955BFD-185C-4FAB-A30F-098F08E292B9}"/>
                  </a:ext>
                </a:extLst>
              </p:cNvPr>
              <p:cNvSpPr txBox="1"/>
              <p:nvPr/>
            </p:nvSpPr>
            <p:spPr>
              <a:xfrm>
                <a:off x="1648422" y="2022942"/>
                <a:ext cx="8597614" cy="2812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ar-SA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نتایج به‌دست‌آمده نشان می‌دهد که</a:t>
                </a:r>
                <a:r>
                  <a:rPr lang="fa-IR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:</a:t>
                </a:r>
                <a:endParaRPr lang="en-US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* </a:t>
                </a:r>
                <a:r>
                  <a:rPr lang="ar-DZ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برای توصیف تحول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B Titr" panose="00000700000000000000" pitchFamily="2" charset="-78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 </a:t>
                </a:r>
                <a:r>
                  <a:rPr lang="ar-DZ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در هسته‌های سنگین و </a:t>
                </a:r>
                <a:r>
                  <a:rPr lang="en-US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ar-DZ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باید معادلات غیرخطی (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GLR-MQ</a:t>
                </a:r>
                <a:r>
                  <a:rPr lang="fa-IR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) ر</a:t>
                </a:r>
                <a:r>
                  <a:rPr lang="ar-DZ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ا در نظر گرفت</a:t>
                </a:r>
                <a:r>
                  <a:rPr lang="en-US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.</a:t>
                </a:r>
                <a:endParaRPr lang="fa-IR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* </a:t>
                </a:r>
                <a:r>
                  <a:rPr lang="ar-SA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با کاهش مقدار 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x</a:t>
                </a:r>
                <a:r>
                  <a:rPr lang="en-US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 </a:t>
                </a:r>
                <a:r>
                  <a:rPr lang="ar-SA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 و</a:t>
                </a:r>
                <a:r>
                  <a:rPr lang="fa-IR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 </a:t>
                </a:r>
                <a:r>
                  <a:rPr lang="ar-SA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افزایش </a:t>
                </a:r>
                <a:r>
                  <a:rPr lang="en-US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A</a:t>
                </a:r>
                <a:r>
                  <a:rPr lang="ar-SA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، اثرات ناشی از بازترکیبی گلئون‌ها برجسته‌تر می‌شود که بیانگر اهمیت تصحیحات غیرخطی در چگالی‌های گلئونی در ناحیه‌ی پر‌تراکم است</a:t>
                </a:r>
                <a:r>
                  <a:rPr lang="en-US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B Titr" panose="00000700000000000000" pitchFamily="2" charset="-78"/>
                  </a:rPr>
                  <a:t>.</a:t>
                </a:r>
                <a:r>
                  <a:rPr lang="en-US" b="1" dirty="0">
                    <a:solidFill>
                      <a:schemeClr val="bg1"/>
                    </a:solidFill>
                    <a:effectLst/>
                    <a:latin typeface="B Zar" panose="00000400000000000000" pitchFamily="2" charset="-78"/>
                    <a:ea typeface="Times New Roman" panose="02020603050405020304" pitchFamily="18" charset="0"/>
                    <a:cs typeface="B Titr" panose="00000700000000000000" pitchFamily="2" charset="-78"/>
                  </a:rPr>
                  <a:t> </a:t>
                </a:r>
              </a:p>
              <a:p>
                <a:pPr algn="just" rtl="1"/>
                <a:endParaRPr lang="fa-IR" b="1" dirty="0">
                  <a:solidFill>
                    <a:schemeClr val="bg1"/>
                  </a:solidFill>
                  <a:effectLst/>
                  <a:latin typeface="B Zar" panose="00000400000000000000" pitchFamily="2" charset="-78"/>
                  <a:ea typeface="Times New Roman" panose="02020603050405020304" pitchFamily="18" charset="0"/>
                  <a:cs typeface="B Zar" panose="00000400000000000000" pitchFamily="2" charset="-78"/>
                </a:endParaRPr>
              </a:p>
              <a:p>
                <a:pPr algn="just" rtl="1"/>
                <a:endParaRPr lang="en-US" sz="1600" b="1" dirty="0">
                  <a:solidFill>
                    <a:schemeClr val="bg1"/>
                  </a:solidFill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955BFD-185C-4FAB-A30F-098F08E2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22" y="2022942"/>
                <a:ext cx="8597614" cy="2812116"/>
              </a:xfrm>
              <a:prstGeom prst="rect">
                <a:avLst/>
              </a:prstGeom>
              <a:blipFill>
                <a:blip r:embed="rId2"/>
                <a:stretch>
                  <a:fillRect l="-1063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837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66701"/>
            <a:ext cx="10248198" cy="6089649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a-I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7B1D1-C278-48AA-8338-530E56F2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D25B2-EE2B-4E7B-801A-3932A530118A}"/>
              </a:ext>
            </a:extLst>
          </p:cNvPr>
          <p:cNvSpPr txBox="1"/>
          <p:nvPr/>
        </p:nvSpPr>
        <p:spPr>
          <a:xfrm>
            <a:off x="3020785" y="2965336"/>
            <a:ext cx="6622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>
                <a:solidFill>
                  <a:schemeClr val="bg1"/>
                </a:solidFill>
                <a:cs typeface="B Titr" panose="00000700000000000000" pitchFamily="2" charset="-78"/>
              </a:rPr>
              <a:t>در پایان از همه کسانی که در برگزاری این کنفرانس سهیم بودند، تشکر می‌کنم</a:t>
            </a:r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67619-3515-4561-88EF-39E2F0B17320}"/>
              </a:ext>
            </a:extLst>
          </p:cNvPr>
          <p:cNvSpPr txBox="1"/>
          <p:nvPr/>
        </p:nvSpPr>
        <p:spPr>
          <a:xfrm>
            <a:off x="7683276" y="777027"/>
            <a:ext cx="185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سپاسگزاری</a:t>
            </a:r>
            <a:endParaRPr lang="en-US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DF61E-0B97-4138-8A0D-256B3A10EED9}"/>
              </a:ext>
            </a:extLst>
          </p:cNvPr>
          <p:cNvSpPr txBox="1"/>
          <p:nvPr/>
        </p:nvSpPr>
        <p:spPr>
          <a:xfrm>
            <a:off x="1906461" y="1788190"/>
            <a:ext cx="77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>
                <a:solidFill>
                  <a:schemeClr val="bg1"/>
                </a:solidFill>
                <a:cs typeface="B Titr" panose="00000700000000000000" pitchFamily="2" charset="-78"/>
              </a:rPr>
              <a:t>از </a:t>
            </a:r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اینکه به ارائه من توجه کردید، </a:t>
            </a:r>
            <a:r>
              <a:rPr lang="ar-DZ" sz="3200" b="1" dirty="0">
                <a:solidFill>
                  <a:schemeClr val="bg1"/>
                </a:solidFill>
                <a:cs typeface="B Titr" panose="00000700000000000000" pitchFamily="2" charset="-78"/>
              </a:rPr>
              <a:t>سپاسگزار</a:t>
            </a:r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م.</a:t>
            </a:r>
            <a:endParaRPr lang="en-US" sz="3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B4131-B146-47CE-9618-C8C91A4A4179}"/>
              </a:ext>
            </a:extLst>
          </p:cNvPr>
          <p:cNvSpPr txBox="1"/>
          <p:nvPr/>
        </p:nvSpPr>
        <p:spPr>
          <a:xfrm>
            <a:off x="1524000" y="5434082"/>
            <a:ext cx="130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b="1" dirty="0">
                <a:solidFill>
                  <a:schemeClr val="accent3">
                    <a:lumMod val="50000"/>
                  </a:schemeClr>
                </a:solidFill>
                <a:latin typeface="B "/>
                <a:cs typeface="B Titr" panose="00000700000000000000" pitchFamily="2" charset="-78"/>
              </a:rPr>
              <a:t>پایان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B 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295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750" y="363097"/>
            <a:ext cx="10350500" cy="61563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30F2E7-D711-4FE0-93A9-1D16E7FA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886" y="6332827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FA2B7F-D47A-4D10-A2CD-44A26DEFDCC7}"/>
              </a:ext>
            </a:extLst>
          </p:cNvPr>
          <p:cNvSpPr txBox="1"/>
          <p:nvPr/>
        </p:nvSpPr>
        <p:spPr>
          <a:xfrm>
            <a:off x="8790915" y="756003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معادله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 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DGLAP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62405-7DB9-4370-B98B-10BFC103F19F}"/>
              </a:ext>
            </a:extLst>
          </p:cNvPr>
          <p:cNvSpPr txBox="1"/>
          <p:nvPr/>
        </p:nvSpPr>
        <p:spPr>
          <a:xfrm>
            <a:off x="2700926" y="6488668"/>
            <a:ext cx="746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Altarelli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G.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Parisi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Phys. B </a:t>
            </a:r>
            <a:r>
              <a:rPr lang="en-US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126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298 (1977).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CF0A730F-B074-44EA-9486-6EBEA919A286}"/>
              </a:ext>
            </a:extLst>
          </p:cNvPr>
          <p:cNvSpPr/>
          <p:nvPr/>
        </p:nvSpPr>
        <p:spPr>
          <a:xfrm flipH="1">
            <a:off x="3061974" y="42807"/>
            <a:ext cx="3371482" cy="511231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ctr" rtl="1"/>
            <a:r>
              <a:rPr lang="fa-IR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ت</a:t>
            </a:r>
            <a:r>
              <a:rPr lang="ar-S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ابع توزیع غیرخطی گلئون در هسته‌ها</a:t>
            </a: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endParaRPr lang="en-US" sz="2000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0A13CD94-A44B-4960-B30E-ACBB2CC60E5C}"/>
              </a:ext>
            </a:extLst>
          </p:cNvPr>
          <p:cNvSpPr/>
          <p:nvPr/>
        </p:nvSpPr>
        <p:spPr>
          <a:xfrm flipH="1">
            <a:off x="6223226" y="49202"/>
            <a:ext cx="2611667" cy="52053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معادله</a:t>
            </a:r>
            <a:r>
              <a:rPr lang="ar-SA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GLR-MQ</a:t>
            </a:r>
            <a:endParaRPr lang="en-US" sz="2000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81644259-6BFA-4C3E-BAA1-D4DAC1D9170D}"/>
              </a:ext>
            </a:extLst>
          </p:cNvPr>
          <p:cNvSpPr/>
          <p:nvPr/>
        </p:nvSpPr>
        <p:spPr>
          <a:xfrm flipH="1">
            <a:off x="769676" y="35791"/>
            <a:ext cx="2455898" cy="518177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نمودار‌ها و نتایج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5A16FCCA-1836-41BB-8471-CED0C3CF060F}"/>
              </a:ext>
            </a:extLst>
          </p:cNvPr>
          <p:cNvSpPr/>
          <p:nvPr/>
        </p:nvSpPr>
        <p:spPr>
          <a:xfrm flipH="1">
            <a:off x="8628599" y="49745"/>
            <a:ext cx="2611668" cy="545508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معادله</a:t>
            </a:r>
            <a:r>
              <a:rPr lang="fa-I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DGLAP</a:t>
            </a:r>
            <a:endParaRPr lang="en-US" sz="20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1C8AD2-1FC8-4FC9-ACC4-BDA12C419F51}"/>
                  </a:ext>
                </a:extLst>
              </p:cNvPr>
              <p:cNvSpPr txBox="1"/>
              <p:nvPr/>
            </p:nvSpPr>
            <p:spPr>
              <a:xfrm>
                <a:off x="1247667" y="2440759"/>
                <a:ext cx="9613447" cy="98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sepChr m:val=",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sub>
                        <m:sup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d>
                            <m:dPr>
                              <m:sepChr m:val=",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𝒈𝒈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d>
                            <m:dPr>
                              <m:sepChr m:val=","/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1C8AD2-1FC8-4FC9-ACC4-BDA12C41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667" y="2440759"/>
                <a:ext cx="9613447" cy="981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4DE3BB0-9CD1-4D7E-812D-81F47BCA607A}"/>
              </a:ext>
            </a:extLst>
          </p:cNvPr>
          <p:cNvGrpSpPr/>
          <p:nvPr/>
        </p:nvGrpSpPr>
        <p:grpSpPr>
          <a:xfrm>
            <a:off x="1839620" y="4153243"/>
            <a:ext cx="4034454" cy="1996896"/>
            <a:chOff x="2239347" y="3236475"/>
            <a:chExt cx="4214229" cy="2379251"/>
          </a:xfr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120E096-BC82-4F1C-AAB1-4DD58846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9347" y="3236475"/>
              <a:ext cx="4214229" cy="237925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2CA32A-76C9-46EB-9D02-C951CDE102BF}"/>
                </a:ext>
              </a:extLst>
            </p:cNvPr>
            <p:cNvSpPr txBox="1"/>
            <p:nvPr/>
          </p:nvSpPr>
          <p:spPr>
            <a:xfrm>
              <a:off x="4359129" y="3534727"/>
              <a:ext cx="1208289" cy="583776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g(x)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9158FB-85E4-4767-AC01-AA8672F52099}"/>
                </a:ext>
              </a:extLst>
            </p:cNvPr>
            <p:cNvSpPr txBox="1"/>
            <p:nvPr/>
          </p:nvSpPr>
          <p:spPr>
            <a:xfrm>
              <a:off x="3213619" y="3829865"/>
              <a:ext cx="969068" cy="583776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q(z)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FFDF093-7E3A-4FB0-A8AD-0DF3A0702270}"/>
                    </a:ext>
                  </a:extLst>
                </p:cNvPr>
                <p:cNvSpPr txBox="1"/>
                <p:nvPr/>
              </p:nvSpPr>
              <p:spPr>
                <a:xfrm>
                  <a:off x="2258528" y="4987759"/>
                  <a:ext cx="1526006" cy="627965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𝒈𝒒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(x/z)</a:t>
                  </a:r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FFDF093-7E3A-4FB0-A8AD-0DF3A07022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528" y="4987759"/>
                  <a:ext cx="1526006" cy="6279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A23E68-3493-4E60-8516-A6CEFAB26F00}"/>
              </a:ext>
            </a:extLst>
          </p:cNvPr>
          <p:cNvGrpSpPr/>
          <p:nvPr/>
        </p:nvGrpSpPr>
        <p:grpSpPr>
          <a:xfrm>
            <a:off x="6687047" y="4038691"/>
            <a:ext cx="3608318" cy="1996896"/>
            <a:chOff x="4904060" y="3619309"/>
            <a:chExt cx="3338236" cy="183535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4143CB3-F066-48B1-9CFB-0213FB743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6548" y="3619309"/>
              <a:ext cx="3205748" cy="183535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8F2EF9-40B7-4A99-99C1-766038E7BED4}"/>
                </a:ext>
              </a:extLst>
            </p:cNvPr>
            <p:cNvSpPr txBox="1"/>
            <p:nvPr/>
          </p:nvSpPr>
          <p:spPr>
            <a:xfrm>
              <a:off x="6559446" y="3700426"/>
              <a:ext cx="1032689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g(x)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9EAB3D-C2A1-4F2E-AC23-4A66C34A175B}"/>
                </a:ext>
              </a:extLst>
            </p:cNvPr>
            <p:cNvSpPr txBox="1"/>
            <p:nvPr/>
          </p:nvSpPr>
          <p:spPr>
            <a:xfrm>
              <a:off x="5656606" y="4003291"/>
              <a:ext cx="1032689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g(z)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9EACAC2-9099-46C6-ACDB-6DA252489EF9}"/>
                    </a:ext>
                  </a:extLst>
                </p:cNvPr>
                <p:cNvSpPr txBox="1"/>
                <p:nvPr/>
              </p:nvSpPr>
              <p:spPr>
                <a:xfrm>
                  <a:off x="4904060" y="4906534"/>
                  <a:ext cx="1449586" cy="496611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𝒈𝒈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(x/z)</a:t>
                  </a:r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9EACAC2-9099-46C6-ACDB-6DA252489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060" y="4906534"/>
                  <a:ext cx="1449586" cy="4966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56D0F12-BDE0-4A11-B8D8-E768199FBF12}"/>
              </a:ext>
            </a:extLst>
          </p:cNvPr>
          <p:cNvSpPr txBox="1"/>
          <p:nvPr/>
        </p:nvSpPr>
        <p:spPr>
          <a:xfrm>
            <a:off x="1811316" y="1284993"/>
            <a:ext cx="8694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dirty="0">
                <a:solidFill>
                  <a:schemeClr val="bg1"/>
                </a:solidFill>
                <a:cs typeface="B Titr" panose="00000700000000000000" pitchFamily="2" charset="-78"/>
              </a:rPr>
              <a:t>از روزهای اولیه مدل پارتون و اولین آزمایش‌های پراکندگی ناکشسان ژرف  ، تعیین شکل دقیق توزیع گلئون نوکلئون هدف اصلی فیزیک هادرون انرژی بالا بوده است. </a:t>
            </a:r>
            <a:endParaRPr lang="en-US" sz="18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r" rt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50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 animBg="1"/>
      <p:bldP spid="2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227" y="293262"/>
            <a:ext cx="10350500" cy="61563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E66EF-9DAA-4E8D-B0D4-EE75501D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7AA05-49FF-40F5-AD1E-C94B58F8EA52}"/>
              </a:ext>
            </a:extLst>
          </p:cNvPr>
          <p:cNvSpPr txBox="1"/>
          <p:nvPr/>
        </p:nvSpPr>
        <p:spPr>
          <a:xfrm>
            <a:off x="3201573" y="2535200"/>
            <a:ext cx="678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معادله‌ی</a:t>
            </a:r>
            <a:r>
              <a:rPr lang="ar-SA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en-US" sz="1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2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GLR-MQ 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 اساس دو فرآیند بنیادی در آبشار پارتونی بنا شده است: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CFB83-C250-4275-9543-65A20C604F47}"/>
              </a:ext>
            </a:extLst>
          </p:cNvPr>
          <p:cNvGrpSpPr/>
          <p:nvPr/>
        </p:nvGrpSpPr>
        <p:grpSpPr>
          <a:xfrm>
            <a:off x="5314344" y="3430381"/>
            <a:ext cx="4777394" cy="1259094"/>
            <a:chOff x="5398964" y="2687776"/>
            <a:chExt cx="4777394" cy="1259094"/>
          </a:xfrm>
        </p:grpSpPr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BDBC686D-1742-42E7-B074-247A1EE95B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1631828"/>
                </p:ext>
              </p:extLst>
            </p:nvPr>
          </p:nvGraphicFramePr>
          <p:xfrm>
            <a:off x="9103208" y="3362670"/>
            <a:ext cx="107315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19040" imgH="228600" progId="Equation.DSMT4">
                    <p:embed/>
                  </p:oleObj>
                </mc:Choice>
                <mc:Fallback>
                  <p:oleObj name="Equation" r:id="rId2" imgW="4190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103208" y="3362670"/>
                          <a:ext cx="107315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6FCE45-B16F-492A-A3D6-0A8D4FC1EB10}"/>
                </a:ext>
              </a:extLst>
            </p:cNvPr>
            <p:cNvGrpSpPr/>
            <p:nvPr/>
          </p:nvGrpSpPr>
          <p:grpSpPr>
            <a:xfrm>
              <a:off x="5398964" y="2687776"/>
              <a:ext cx="4481331" cy="1203532"/>
              <a:chOff x="5398964" y="2687776"/>
              <a:chExt cx="4481331" cy="1203532"/>
            </a:xfrm>
          </p:grpSpPr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0F7EC2BB-20DC-4C3A-8752-75991DB8E4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522906"/>
                  </p:ext>
                </p:extLst>
              </p:nvPr>
            </p:nvGraphicFramePr>
            <p:xfrm>
              <a:off x="6106008" y="2799108"/>
              <a:ext cx="172085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711000" imgH="164880" progId="Equation.DSMT4">
                      <p:embed/>
                    </p:oleObj>
                  </mc:Choice>
                  <mc:Fallback>
                    <p:oleObj name="Equation" r:id="rId4" imgW="711000" imgH="164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106008" y="2799108"/>
                            <a:ext cx="1720850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3A693F0-453F-44C4-A422-A53C423865A7}"/>
                  </a:ext>
                </a:extLst>
              </p:cNvPr>
              <p:cNvSpPr/>
              <p:nvPr/>
            </p:nvSpPr>
            <p:spPr>
              <a:xfrm>
                <a:off x="5398964" y="2816157"/>
                <a:ext cx="649711" cy="3556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FCFC97E-9F6A-48FA-B15A-29D5909B2D36}"/>
                  </a:ext>
                </a:extLst>
              </p:cNvPr>
              <p:cNvSpPr/>
              <p:nvPr/>
            </p:nvSpPr>
            <p:spPr>
              <a:xfrm>
                <a:off x="5424910" y="3496871"/>
                <a:ext cx="649711" cy="3556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</a:t>
                </a: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4175E6B6-47E4-42CD-94E0-1055D9E92E82}"/>
                  </a:ext>
                </a:extLst>
              </p:cNvPr>
              <p:cNvSpPr/>
              <p:nvPr/>
            </p:nvSpPr>
            <p:spPr>
              <a:xfrm>
                <a:off x="8072923" y="2914188"/>
                <a:ext cx="826184" cy="121456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0" name="Object 19">
                <a:extLst>
                  <a:ext uri="{FF2B5EF4-FFF2-40B4-BE49-F238E27FC236}">
                    <a16:creationId xmlns:a16="http://schemas.microsoft.com/office/drawing/2014/main" id="{30E76392-0558-46B8-B6BE-34FF0F561A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9602519"/>
                  </p:ext>
                </p:extLst>
              </p:nvPr>
            </p:nvGraphicFramePr>
            <p:xfrm>
              <a:off x="9145172" y="2687776"/>
              <a:ext cx="735123" cy="626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53800" imgH="215640" progId="Equation.DSMT4">
                      <p:embed/>
                    </p:oleObj>
                  </mc:Choice>
                  <mc:Fallback>
                    <p:oleObj name="Equation" r:id="rId6" imgW="253800" imgH="2156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9145172" y="2687776"/>
                            <a:ext cx="735123" cy="62649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28B4F34C-D976-4F0A-AB7B-2300946A63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3144195"/>
                  </p:ext>
                </p:extLst>
              </p:nvPr>
            </p:nvGraphicFramePr>
            <p:xfrm>
              <a:off x="6221895" y="3502370"/>
              <a:ext cx="1676400" cy="388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711000" imgH="164880" progId="Equation.DSMT4">
                      <p:embed/>
                    </p:oleObj>
                  </mc:Choice>
                  <mc:Fallback>
                    <p:oleObj name="Equation" r:id="rId8" imgW="711000" imgH="164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221895" y="3502370"/>
                            <a:ext cx="1676400" cy="388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E7A0471A-F6C9-4887-B765-2FE738A667AB}"/>
                  </a:ext>
                </a:extLst>
              </p:cNvPr>
              <p:cNvSpPr/>
              <p:nvPr/>
            </p:nvSpPr>
            <p:spPr>
              <a:xfrm>
                <a:off x="8072923" y="3636067"/>
                <a:ext cx="826184" cy="121456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72229A2-6D9D-4FA6-8428-355EE7263B99}"/>
              </a:ext>
            </a:extLst>
          </p:cNvPr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7" y="3262600"/>
            <a:ext cx="4222962" cy="1482794"/>
          </a:xfrm>
          <a:prstGeom prst="rect">
            <a:avLst/>
          </a:prstGeom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656C499-7118-4D69-A300-35D662FC1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977551"/>
              </p:ext>
            </p:extLst>
          </p:nvPr>
        </p:nvGraphicFramePr>
        <p:xfrm>
          <a:off x="2001838" y="5340350"/>
          <a:ext cx="64563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5720" imgH="444240" progId="Equation.DSMT4">
                  <p:embed/>
                </p:oleObj>
              </mc:Choice>
              <mc:Fallback>
                <p:oleObj name="Equation" r:id="rId12" imgW="3555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01838" y="5340350"/>
                        <a:ext cx="6456362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8B189E3-F999-4482-9B1C-2148CFF1AA88}"/>
              </a:ext>
            </a:extLst>
          </p:cNvPr>
          <p:cNvSpPr txBox="1"/>
          <p:nvPr/>
        </p:nvSpPr>
        <p:spPr>
          <a:xfrm>
            <a:off x="1833392" y="6416499"/>
            <a:ext cx="664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H. Mueller and J. w.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Qiu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Phys. B </a:t>
            </a:r>
            <a:r>
              <a:rPr lang="en-US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268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427 (1986).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0D0799-D4B1-45FB-9869-C947CB34FC21}"/>
              </a:ext>
            </a:extLst>
          </p:cNvPr>
          <p:cNvSpPr txBox="1"/>
          <p:nvPr/>
        </p:nvSpPr>
        <p:spPr>
          <a:xfrm>
            <a:off x="1139273" y="845132"/>
            <a:ext cx="9323455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داده‌ها</a:t>
            </a:r>
            <a:r>
              <a:rPr lang="fa-I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ی پراکندگی ناکشسان ژرف الکترون-پروتون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نشان می‌دهند که چگالی گلئون‌ها به شدت با کاهش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x 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افزایش می‌یابد. معادله</a:t>
            </a:r>
            <a:r>
              <a:rPr lang="ar-SA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DGLAP 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نیز رشد سریع تابع توزیع گلئون را با کوچک شدن 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x 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پیش‌بینی می‌کند، که 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این امر منجر به نقض کران فروسات</a:t>
            </a:r>
            <a:r>
              <a:rPr lang="ar-SA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B Titr" panose="00000700000000000000" pitchFamily="2" charset="-78"/>
              </a:rPr>
              <a:t>- </a:t>
            </a:r>
            <a:r>
              <a:rPr lang="ar-SA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مارتین و یکانی بودن سطح مقطع می‌گردد</a:t>
            </a:r>
            <a:r>
              <a:rPr lang="fa-I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.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42E3D5-2B27-450A-B85F-EA9D01D90B4F}"/>
              </a:ext>
            </a:extLst>
          </p:cNvPr>
          <p:cNvGrpSpPr/>
          <p:nvPr/>
        </p:nvGrpSpPr>
        <p:grpSpPr>
          <a:xfrm>
            <a:off x="769676" y="35791"/>
            <a:ext cx="10470591" cy="559462"/>
            <a:chOff x="769676" y="35791"/>
            <a:chExt cx="10470591" cy="559462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EAD589F9-384F-4D6F-95BB-7B966AE798A2}"/>
                </a:ext>
              </a:extLst>
            </p:cNvPr>
            <p:cNvSpPr/>
            <p:nvPr/>
          </p:nvSpPr>
          <p:spPr>
            <a:xfrm flipH="1">
              <a:off x="3061974" y="42807"/>
              <a:ext cx="3371482" cy="511231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ctr" rtl="1"/>
              <a:r>
                <a:rPr lang="fa-IR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ت</a:t>
              </a:r>
              <a:r>
                <a:rPr lang="ar-SA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ابع توزیع غیرخطی گلئون در هسته‌ها</a:t>
              </a:r>
              <a:endParaRPr lang="en-US" sz="16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  <a:p>
              <a:pPr algn="ctr" rtl="1"/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5" name="Arrow: Chevron 34">
              <a:extLst>
                <a:ext uri="{FF2B5EF4-FFF2-40B4-BE49-F238E27FC236}">
                  <a16:creationId xmlns:a16="http://schemas.microsoft.com/office/drawing/2014/main" id="{8263D2D2-30CC-4A91-8173-4A8399B596E8}"/>
                </a:ext>
              </a:extLst>
            </p:cNvPr>
            <p:cNvSpPr/>
            <p:nvPr/>
          </p:nvSpPr>
          <p:spPr>
            <a:xfrm flipH="1">
              <a:off x="6223226" y="49202"/>
              <a:ext cx="2611667" cy="520532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معادله</a:t>
              </a:r>
              <a:r>
                <a:rPr lang="ar-SA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GLR-MQ</a:t>
              </a:r>
              <a:endParaRPr lang="en-US" sz="20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6" name="Arrow: Chevron 35">
              <a:extLst>
                <a:ext uri="{FF2B5EF4-FFF2-40B4-BE49-F238E27FC236}">
                  <a16:creationId xmlns:a16="http://schemas.microsoft.com/office/drawing/2014/main" id="{5285A064-33BB-44B0-9CB3-F78F27EF8AC9}"/>
                </a:ext>
              </a:extLst>
            </p:cNvPr>
            <p:cNvSpPr/>
            <p:nvPr/>
          </p:nvSpPr>
          <p:spPr>
            <a:xfrm flipH="1">
              <a:off x="769676" y="35791"/>
              <a:ext cx="2455898" cy="518177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Times New Roman" panose="02020603050405020304" pitchFamily="18" charset="0"/>
                  <a:cs typeface="B Titr" panose="00000700000000000000" pitchFamily="2" charset="-78"/>
                </a:rPr>
                <a:t>نمودار‌ها و نتایج</a:t>
              </a:r>
              <a:endParaRPr lang="en-US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7" name="Arrow: Chevron 36">
              <a:extLst>
                <a:ext uri="{FF2B5EF4-FFF2-40B4-BE49-F238E27FC236}">
                  <a16:creationId xmlns:a16="http://schemas.microsoft.com/office/drawing/2014/main" id="{39C4A48B-E5BB-487A-B957-034744400E2F}"/>
                </a:ext>
              </a:extLst>
            </p:cNvPr>
            <p:cNvSpPr/>
            <p:nvPr/>
          </p:nvSpPr>
          <p:spPr>
            <a:xfrm flipH="1">
              <a:off x="8628599" y="49745"/>
              <a:ext cx="2611668" cy="54550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معادله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DGLAP</a:t>
              </a:r>
              <a:endParaRPr lang="en-US" sz="20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351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691" y="350813"/>
            <a:ext cx="10350500" cy="6156374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7B1D1-C278-48AA-8338-530E56F2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2486" y="6356350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371FEE6-35BA-4CB6-AAD0-BDB53D9A3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78051"/>
              </p:ext>
            </p:extLst>
          </p:nvPr>
        </p:nvGraphicFramePr>
        <p:xfrm>
          <a:off x="1688874" y="1033463"/>
          <a:ext cx="61547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495000" progId="Equation.DSMT4">
                  <p:embed/>
                </p:oleObj>
              </mc:Choice>
              <mc:Fallback>
                <p:oleObj name="Equation" r:id="rId3" imgW="4140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8874" y="1033463"/>
                        <a:ext cx="6154737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67A9B67-24B0-48A0-9B54-B90539196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106846"/>
              </p:ext>
            </p:extLst>
          </p:nvPr>
        </p:nvGraphicFramePr>
        <p:xfrm>
          <a:off x="1665061" y="2111375"/>
          <a:ext cx="66897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92360" imgH="774360" progId="Equation.DSMT4">
                  <p:embed/>
                </p:oleObj>
              </mc:Choice>
              <mc:Fallback>
                <p:oleObj name="Equation" r:id="rId5" imgW="34923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5061" y="2111375"/>
                        <a:ext cx="6689725" cy="11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84691F6-2628-48BC-A0EE-FADDAAE0F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53492"/>
              </p:ext>
            </p:extLst>
          </p:nvPr>
        </p:nvGraphicFramePr>
        <p:xfrm>
          <a:off x="1704749" y="4664075"/>
          <a:ext cx="45704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0" imgH="520560" progId="Equation.DSMT4">
                  <p:embed/>
                </p:oleObj>
              </mc:Choice>
              <mc:Fallback>
                <p:oleObj name="Equation" r:id="rId7" imgW="34290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4749" y="4664075"/>
                        <a:ext cx="457041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E281199-CDF4-4305-B5F9-974C8CCEE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15058"/>
              </p:ext>
            </p:extLst>
          </p:nvPr>
        </p:nvGraphicFramePr>
        <p:xfrm>
          <a:off x="3546249" y="5757863"/>
          <a:ext cx="41052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241200" progId="Equation.DSMT4">
                  <p:embed/>
                </p:oleObj>
              </mc:Choice>
              <mc:Fallback>
                <p:oleObj name="Equation" r:id="rId9" imgW="2145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6249" y="5757863"/>
                        <a:ext cx="4105275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7D4CED0-54B4-4489-8304-D670494D0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14973"/>
              </p:ext>
            </p:extLst>
          </p:nvPr>
        </p:nvGraphicFramePr>
        <p:xfrm>
          <a:off x="1093561" y="5675313"/>
          <a:ext cx="21320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62040" imgH="482400" progId="Equation.DSMT4">
                  <p:embed/>
                </p:oleObj>
              </mc:Choice>
              <mc:Fallback>
                <p:oleObj name="Equation" r:id="rId11" imgW="1562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93561" y="5675313"/>
                        <a:ext cx="213201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FAF9C5D-9EDD-4793-957B-4EAAA0197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48341"/>
              </p:ext>
            </p:extLst>
          </p:nvPr>
        </p:nvGraphicFramePr>
        <p:xfrm>
          <a:off x="1870518" y="3387021"/>
          <a:ext cx="19256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68480" imgH="1244520" progId="Equation.DSMT4">
                  <p:embed/>
                </p:oleObj>
              </mc:Choice>
              <mc:Fallback>
                <p:oleObj name="Equation" r:id="rId13" imgW="196848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70518" y="3387021"/>
                        <a:ext cx="1925638" cy="1216025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104D24B9-B3B8-49C5-B14A-F996C5D8F657}"/>
              </a:ext>
            </a:extLst>
          </p:cNvPr>
          <p:cNvSpPr/>
          <p:nvPr/>
        </p:nvSpPr>
        <p:spPr>
          <a:xfrm>
            <a:off x="830036" y="1228801"/>
            <a:ext cx="812483" cy="388886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Eq.1</a:t>
            </a:r>
          </a:p>
          <a:p>
            <a:pPr algn="ctr"/>
            <a:endParaRPr lang="en-US" dirty="0"/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C61F9CD0-F62D-4D5A-AB18-22DB199E2E60}"/>
              </a:ext>
            </a:extLst>
          </p:cNvPr>
          <p:cNvSpPr/>
          <p:nvPr/>
        </p:nvSpPr>
        <p:spPr>
          <a:xfrm>
            <a:off x="855401" y="2158894"/>
            <a:ext cx="812483" cy="388886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Eq.2</a:t>
            </a:r>
          </a:p>
          <a:p>
            <a:pPr algn="ctr"/>
            <a:endParaRPr lang="en-US" dirty="0"/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1DBB58CA-D75B-4B35-BA14-2ECE192D2EE9}"/>
              </a:ext>
            </a:extLst>
          </p:cNvPr>
          <p:cNvSpPr/>
          <p:nvPr/>
        </p:nvSpPr>
        <p:spPr>
          <a:xfrm>
            <a:off x="849566" y="3633850"/>
            <a:ext cx="812483" cy="388886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Eq.3</a:t>
            </a:r>
          </a:p>
          <a:p>
            <a:pPr algn="ctr"/>
            <a:endParaRPr lang="en-US" dirty="0"/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76E1A6B0-9426-4C05-A9EA-2FFC42DF9742}"/>
              </a:ext>
            </a:extLst>
          </p:cNvPr>
          <p:cNvSpPr/>
          <p:nvPr/>
        </p:nvSpPr>
        <p:spPr>
          <a:xfrm>
            <a:off x="803691" y="4750166"/>
            <a:ext cx="812483" cy="388886"/>
          </a:xfrm>
          <a:prstGeom prst="homePlat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Eq.4</a:t>
            </a:r>
          </a:p>
          <a:p>
            <a:pPr algn="ctr"/>
            <a:endParaRPr lang="en-US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0E1A12-CEE1-4D12-BF4F-EB89CE901B06}"/>
              </a:ext>
            </a:extLst>
          </p:cNvPr>
          <p:cNvCxnSpPr>
            <a:cxnSpLocks/>
          </p:cNvCxnSpPr>
          <p:nvPr/>
        </p:nvCxnSpPr>
        <p:spPr>
          <a:xfrm flipH="1">
            <a:off x="1642519" y="5270206"/>
            <a:ext cx="942412" cy="517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E35368C-7E5F-42F7-8771-7A2A7C2D1C2C}"/>
              </a:ext>
            </a:extLst>
          </p:cNvPr>
          <p:cNvCxnSpPr/>
          <p:nvPr/>
        </p:nvCxnSpPr>
        <p:spPr>
          <a:xfrm flipH="1">
            <a:off x="4200496" y="5245452"/>
            <a:ext cx="1172512" cy="542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AB9812-22F0-41C8-BD32-EFD5C661456A}"/>
              </a:ext>
            </a:extLst>
          </p:cNvPr>
          <p:cNvGrpSpPr/>
          <p:nvPr/>
        </p:nvGrpSpPr>
        <p:grpSpPr>
          <a:xfrm>
            <a:off x="3979799" y="3654592"/>
            <a:ext cx="6076515" cy="727075"/>
            <a:chOff x="3574736" y="3687729"/>
            <a:chExt cx="6076515" cy="727075"/>
          </a:xfrm>
        </p:grpSpPr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7E5037F2-579D-466B-9502-EC3E823FCE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168266"/>
                </p:ext>
              </p:extLst>
            </p:nvPr>
          </p:nvGraphicFramePr>
          <p:xfrm>
            <a:off x="5618719" y="3687729"/>
            <a:ext cx="2009775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155600" imgH="406080" progId="Equation.DSMT4">
                    <p:embed/>
                  </p:oleObj>
                </mc:Choice>
                <mc:Fallback>
                  <p:oleObj name="Equation" r:id="rId15" imgW="1155600" imgH="40608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3CA9E98E-9820-41FA-A471-B48C1C8FE6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719" y="3687729"/>
                          <a:ext cx="2009775" cy="727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318F0851-DE98-40EC-A4B6-8A07F152F5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2863568"/>
                </p:ext>
              </p:extLst>
            </p:nvPr>
          </p:nvGraphicFramePr>
          <p:xfrm>
            <a:off x="3574736" y="3727449"/>
            <a:ext cx="1717675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43000" imgH="406080" progId="Equation.DSMT4">
                    <p:embed/>
                  </p:oleObj>
                </mc:Choice>
                <mc:Fallback>
                  <p:oleObj name="Equation" r:id="rId17" imgW="1143000" imgH="40608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AE3866D3-ECA2-4ABC-BDB9-74BF1B80AD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736" y="3727449"/>
                          <a:ext cx="1717675" cy="6207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A0F313B-B29A-4457-A130-DE3BE234B43A}"/>
                </a:ext>
              </a:extLst>
            </p:cNvPr>
            <p:cNvSpPr txBox="1"/>
            <p:nvPr/>
          </p:nvSpPr>
          <p:spPr>
            <a:xfrm>
              <a:off x="8010119" y="3881518"/>
              <a:ext cx="16411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 = ln Q</a:t>
              </a:r>
              <a:r>
                <a:rPr lang="en-US" sz="18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/ Λ</a:t>
              </a:r>
              <a:r>
                <a:rPr lang="en-US" sz="1800" b="1" baseline="30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Arrow: Bent 62">
            <a:extLst>
              <a:ext uri="{FF2B5EF4-FFF2-40B4-BE49-F238E27FC236}">
                <a16:creationId xmlns:a16="http://schemas.microsoft.com/office/drawing/2014/main" id="{54CA3607-32ED-49FB-B529-BFB5B0055469}"/>
              </a:ext>
            </a:extLst>
          </p:cNvPr>
          <p:cNvSpPr/>
          <p:nvPr/>
        </p:nvSpPr>
        <p:spPr>
          <a:xfrm>
            <a:off x="5385917" y="5658115"/>
            <a:ext cx="2759811" cy="186180"/>
          </a:xfrm>
          <a:prstGeom prst="bentArrow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2109E303-A904-443E-B1D9-B77E4DB21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582752"/>
              </p:ext>
            </p:extLst>
          </p:nvPr>
        </p:nvGraphicFramePr>
        <p:xfrm>
          <a:off x="8107136" y="5475288"/>
          <a:ext cx="2419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93760" imgH="215640" progId="Equation.DSMT4">
                  <p:embed/>
                </p:oleObj>
              </mc:Choice>
              <mc:Fallback>
                <p:oleObj name="Equation" r:id="rId19" imgW="11937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07136" y="5475288"/>
                        <a:ext cx="2419350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Arrow: Down 64">
            <a:extLst>
              <a:ext uri="{FF2B5EF4-FFF2-40B4-BE49-F238E27FC236}">
                <a16:creationId xmlns:a16="http://schemas.microsoft.com/office/drawing/2014/main" id="{4FACDF77-A5FF-42CC-850A-F15F3C33E43F}"/>
              </a:ext>
            </a:extLst>
          </p:cNvPr>
          <p:cNvSpPr/>
          <p:nvPr/>
        </p:nvSpPr>
        <p:spPr>
          <a:xfrm>
            <a:off x="9280655" y="4158237"/>
            <a:ext cx="191802" cy="437417"/>
          </a:xfrm>
          <a:prstGeom prst="downArrow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25F70E9B-52F2-4A40-B53A-0F5018ECE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504786"/>
              </p:ext>
            </p:extLst>
          </p:nvPr>
        </p:nvGraphicFramePr>
        <p:xfrm>
          <a:off x="8415182" y="4482646"/>
          <a:ext cx="2114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04840" imgH="241200" progId="Equation.DSMT4">
                  <p:embed/>
                </p:oleObj>
              </mc:Choice>
              <mc:Fallback>
                <p:oleObj name="Equation" r:id="rId21" imgW="1104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415182" y="4482646"/>
                        <a:ext cx="2114550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DFC17E6-218E-492C-BAA9-B102CF7FFA83}"/>
              </a:ext>
            </a:extLst>
          </p:cNvPr>
          <p:cNvGrpSpPr/>
          <p:nvPr/>
        </p:nvGrpSpPr>
        <p:grpSpPr>
          <a:xfrm>
            <a:off x="769676" y="35791"/>
            <a:ext cx="10470591" cy="559462"/>
            <a:chOff x="769676" y="35791"/>
            <a:chExt cx="10470591" cy="559462"/>
          </a:xfrm>
        </p:grpSpPr>
        <p:sp>
          <p:nvSpPr>
            <p:cNvPr id="40" name="Arrow: Chevron 39">
              <a:extLst>
                <a:ext uri="{FF2B5EF4-FFF2-40B4-BE49-F238E27FC236}">
                  <a16:creationId xmlns:a16="http://schemas.microsoft.com/office/drawing/2014/main" id="{C8D88E72-2F37-41A9-AC6B-B628F37DC176}"/>
                </a:ext>
              </a:extLst>
            </p:cNvPr>
            <p:cNvSpPr/>
            <p:nvPr/>
          </p:nvSpPr>
          <p:spPr>
            <a:xfrm flipH="1">
              <a:off x="3061974" y="42807"/>
              <a:ext cx="3371482" cy="511231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ctr" rtl="1"/>
              <a:r>
                <a:rPr lang="fa-IR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ت</a:t>
              </a:r>
              <a:r>
                <a:rPr lang="ar-SA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ابع توزیع غیرخطی گلئون در هسته‌ها</a:t>
              </a:r>
              <a:endParaRPr lang="en-US" sz="1600" dirty="0">
                <a:solidFill>
                  <a:schemeClr val="tx1"/>
                </a:solidFill>
                <a:cs typeface="B Titr" panose="00000700000000000000" pitchFamily="2" charset="-78"/>
              </a:endParaRPr>
            </a:p>
            <a:p>
              <a:pPr algn="ctr" rtl="1"/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605B8494-7B35-4769-9195-EE1483492C39}"/>
                </a:ext>
              </a:extLst>
            </p:cNvPr>
            <p:cNvSpPr/>
            <p:nvPr/>
          </p:nvSpPr>
          <p:spPr>
            <a:xfrm flipH="1">
              <a:off x="6223226" y="49202"/>
              <a:ext cx="2611667" cy="520532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معادله</a:t>
              </a:r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GLR-MQ</a:t>
              </a:r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2075B3F7-EA33-45DA-867C-882431BC2B4B}"/>
                </a:ext>
              </a:extLst>
            </p:cNvPr>
            <p:cNvSpPr/>
            <p:nvPr/>
          </p:nvSpPr>
          <p:spPr>
            <a:xfrm flipH="1">
              <a:off x="769676" y="35791"/>
              <a:ext cx="2455898" cy="518177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Times New Roman" panose="02020603050405020304" pitchFamily="18" charset="0"/>
                  <a:cs typeface="B Titr" panose="00000700000000000000" pitchFamily="2" charset="-78"/>
                </a:rPr>
                <a:t>نمودار‌ها و نتایج</a:t>
              </a:r>
              <a:endParaRPr lang="en-US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CF3DAD94-E408-40AE-83AD-619D05C3750F}"/>
                </a:ext>
              </a:extLst>
            </p:cNvPr>
            <p:cNvSpPr/>
            <p:nvPr/>
          </p:nvSpPr>
          <p:spPr>
            <a:xfrm flipH="1">
              <a:off x="8628599" y="49745"/>
              <a:ext cx="2611668" cy="54550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معادله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DGLAP</a:t>
              </a:r>
              <a:endParaRPr lang="en-US" sz="20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61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  <p:bldP spid="46" grpId="0" animBg="1"/>
      <p:bldP spid="63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750" y="313703"/>
            <a:ext cx="10350500" cy="61563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0D5C5-E7D2-4D48-B4E4-46F0D7FC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700" y="6337896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CFF23E-4FA2-4AA8-B06D-B5ABB20EBE9E}"/>
              </a:ext>
            </a:extLst>
          </p:cNvPr>
          <p:cNvSpPr txBox="1"/>
          <p:nvPr/>
        </p:nvSpPr>
        <p:spPr>
          <a:xfrm>
            <a:off x="1714487" y="6482093"/>
            <a:ext cx="920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aseline="30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J. J. Aubert </a:t>
            </a:r>
            <a:r>
              <a:rPr lang="en-US" sz="1800" b="0" i="1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et al. </a:t>
            </a:r>
            <a:r>
              <a:rPr lang="en-US" sz="1800" b="0" i="0" u="none" strike="noStrike" baseline="0" dirty="0">
                <a:solidFill>
                  <a:srgbClr val="FFC000"/>
                </a:solidFill>
                <a:latin typeface="TimesNewRomanPSMT"/>
              </a:rPr>
              <a:t>[European Muon Collaboration], </a:t>
            </a:r>
            <a:r>
              <a:rPr lang="en-US" sz="1800" b="0" i="1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Phys. Lett. B </a:t>
            </a:r>
            <a:r>
              <a:rPr lang="en-US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123</a:t>
            </a:r>
            <a:r>
              <a:rPr lang="en-US" sz="1800" b="0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, 275-278, 1983.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3DE61A-C8E3-4F21-881F-60B922065F14}"/>
              </a:ext>
            </a:extLst>
          </p:cNvPr>
          <p:cNvGrpSpPr/>
          <p:nvPr/>
        </p:nvGrpSpPr>
        <p:grpSpPr>
          <a:xfrm>
            <a:off x="769676" y="35791"/>
            <a:ext cx="10470591" cy="559462"/>
            <a:chOff x="769676" y="35791"/>
            <a:chExt cx="10470591" cy="559462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2113D73F-2EFF-468B-9FD4-7A44ADD47779}"/>
                </a:ext>
              </a:extLst>
            </p:cNvPr>
            <p:cNvSpPr/>
            <p:nvPr/>
          </p:nvSpPr>
          <p:spPr>
            <a:xfrm flipH="1">
              <a:off x="3061974" y="42807"/>
              <a:ext cx="3371482" cy="511231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ctr" rtl="1"/>
              <a:r>
                <a:rPr lang="fa-IR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ت</a:t>
              </a:r>
              <a:r>
                <a:rPr lang="ar-SA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ابع توزیع غیرخطی گلئون در هسته‌ها</a:t>
              </a:r>
              <a:endParaRPr lang="en-US" sz="1600" dirty="0">
                <a:solidFill>
                  <a:schemeClr val="tx1"/>
                </a:solidFill>
                <a:cs typeface="B Titr" panose="00000700000000000000" pitchFamily="2" charset="-78"/>
              </a:endParaRPr>
            </a:p>
            <a:p>
              <a:pPr algn="ctr" rtl="1"/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9811C976-6E4C-4157-8991-8340D28AC953}"/>
                </a:ext>
              </a:extLst>
            </p:cNvPr>
            <p:cNvSpPr/>
            <p:nvPr/>
          </p:nvSpPr>
          <p:spPr>
            <a:xfrm flipH="1">
              <a:off x="6223226" y="49202"/>
              <a:ext cx="2611667" cy="520532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معادله</a:t>
              </a:r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GLR-MQ</a:t>
              </a:r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7C67A096-AB67-41BD-A2A1-0A969644247F}"/>
                </a:ext>
              </a:extLst>
            </p:cNvPr>
            <p:cNvSpPr/>
            <p:nvPr/>
          </p:nvSpPr>
          <p:spPr>
            <a:xfrm flipH="1">
              <a:off x="769676" y="35791"/>
              <a:ext cx="2455898" cy="518177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Times New Roman" panose="02020603050405020304" pitchFamily="18" charset="0"/>
                  <a:cs typeface="B Titr" panose="00000700000000000000" pitchFamily="2" charset="-78"/>
                </a:rPr>
                <a:t>نمودار‌ها و نتایج</a:t>
              </a:r>
              <a:endParaRPr lang="en-US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5" name="Arrow: Chevron 34">
              <a:extLst>
                <a:ext uri="{FF2B5EF4-FFF2-40B4-BE49-F238E27FC236}">
                  <a16:creationId xmlns:a16="http://schemas.microsoft.com/office/drawing/2014/main" id="{B0863870-AFCE-4F5D-A8F0-4E85D152927E}"/>
                </a:ext>
              </a:extLst>
            </p:cNvPr>
            <p:cNvSpPr/>
            <p:nvPr/>
          </p:nvSpPr>
          <p:spPr>
            <a:xfrm flipH="1">
              <a:off x="8628599" y="49745"/>
              <a:ext cx="2611668" cy="54550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معادله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DGLAP</a:t>
              </a:r>
              <a:endParaRPr lang="en-US" sz="20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73BC765-A477-45E7-BBC4-0FE039E9B777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1" y="3481487"/>
            <a:ext cx="4114800" cy="290591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45727AF-D8DB-4F31-B2A7-5E589AE9F292}"/>
              </a:ext>
            </a:extLst>
          </p:cNvPr>
          <p:cNvSpPr txBox="1"/>
          <p:nvPr/>
        </p:nvSpPr>
        <p:spPr>
          <a:xfrm>
            <a:off x="1745460" y="1716812"/>
            <a:ext cx="9176540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در ناحیه‌ی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x </a:t>
            </a:r>
            <a:r>
              <a:rPr lang="ar-S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کوچک، سطح مقطع پراکندگی فوتون</a:t>
            </a:r>
            <a:r>
              <a:rPr lang="ar-SA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B Titr" panose="00000700000000000000" pitchFamily="2" charset="-78"/>
              </a:rPr>
              <a:t>- </a:t>
            </a:r>
            <a:r>
              <a:rPr lang="ar-S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هسته نسبت به مجموع سطح مقطع‌های پراکندگی فوتون </a:t>
            </a:r>
            <a:r>
              <a:rPr lang="ar-SA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B Titr" panose="00000700000000000000" pitchFamily="2" charset="-78"/>
              </a:rPr>
              <a:t>- </a:t>
            </a:r>
            <a:r>
              <a:rPr lang="ar-S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نوکلئون آزاد کاهش می‌یابد. این پدیده به اثر سایه‌</a:t>
            </a:r>
            <a:r>
              <a:rPr lang="ar-SA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معروف است</a:t>
            </a:r>
            <a:r>
              <a:rPr lang="fa-IR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.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8FBEB8-D77D-4032-B92B-115F946DDF94}"/>
              </a:ext>
            </a:extLst>
          </p:cNvPr>
          <p:cNvSpPr txBox="1"/>
          <p:nvPr/>
        </p:nvSpPr>
        <p:spPr>
          <a:xfrm>
            <a:off x="5224230" y="3463432"/>
            <a:ext cx="5707266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در چنین شرایطی، نوکلئون‌های لایه‌ی سطحی هسته، بخشی از شار ورودی را جذب یا پراکنده می‌کنند و در نتیجه، نوکلئون‌های داخلی هسته تحت «</a:t>
            </a:r>
            <a:r>
              <a:rPr lang="ar-SA" sz="1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سایه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» قرار می‌گیرند</a:t>
            </a:r>
            <a:r>
              <a:rPr lang="fa-I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.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9079B5-37B4-4FA9-9CB0-1202D0E19A7B}"/>
              </a:ext>
            </a:extLst>
          </p:cNvPr>
          <p:cNvSpPr txBox="1"/>
          <p:nvPr/>
        </p:nvSpPr>
        <p:spPr>
          <a:xfrm>
            <a:off x="1517744" y="719600"/>
            <a:ext cx="9410963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در سال 1983 گروه اروپایی</a:t>
            </a:r>
            <a:r>
              <a:rPr lang="ar-SA" sz="1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1800" b="1" baseline="5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EMC </a:t>
            </a:r>
            <a:r>
              <a:rPr lang="fa-IR" sz="18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ar-S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طی مطالعه‌ای بر پراکندگی ناکشسان ژرف میون‌ها از هسته‌های دوتریم و آهن، نتایج غیرمنتظره‌ای به دست آورد.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90697627-A0C0-44AE-8B77-29011EB1D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566749"/>
              </p:ext>
            </p:extLst>
          </p:nvPr>
        </p:nvGraphicFramePr>
        <p:xfrm>
          <a:off x="5735774" y="5298613"/>
          <a:ext cx="26638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444240" progId="Equation.DSMT4">
                  <p:embed/>
                </p:oleObj>
              </mc:Choice>
              <mc:Fallback>
                <p:oleObj name="Equation" r:id="rId5" imgW="1409400" imgH="4442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33544C-CDAF-4F78-8A08-D38770314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5774" y="5298613"/>
                        <a:ext cx="2663825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73CF9E33-2BB2-4270-9C85-5B14F7701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269206"/>
              </p:ext>
            </p:extLst>
          </p:nvPr>
        </p:nvGraphicFramePr>
        <p:xfrm>
          <a:off x="1714487" y="2545961"/>
          <a:ext cx="2246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44520" imgH="444240" progId="Equation.DSMT4">
                  <p:embed/>
                </p:oleObj>
              </mc:Choice>
              <mc:Fallback>
                <p:oleObj name="Equation" r:id="rId7" imgW="124452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9A29FCF-51C2-4D50-AAC8-891AD5877F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4487" y="2545961"/>
                        <a:ext cx="2246313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453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750" y="313703"/>
            <a:ext cx="10350500" cy="61563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0D5C5-E7D2-4D48-B4E4-46F0D7FC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700" y="6337896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D56EA8A4-BFC5-47E9-B12D-8E24FAA016B0}"/>
              </a:ext>
            </a:extLst>
          </p:cNvPr>
          <p:cNvSpPr/>
          <p:nvPr/>
        </p:nvSpPr>
        <p:spPr>
          <a:xfrm flipV="1">
            <a:off x="6115559" y="1412617"/>
            <a:ext cx="1800664" cy="253094"/>
          </a:xfrm>
          <a:prstGeom prst="bentArrow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2C793C4-D6DF-4BA8-B043-403E4E455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57675"/>
              </p:ext>
            </p:extLst>
          </p:nvPr>
        </p:nvGraphicFramePr>
        <p:xfrm>
          <a:off x="1102688" y="1010246"/>
          <a:ext cx="55276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480" imgH="444240" progId="Equation.DSMT4">
                  <p:embed/>
                </p:oleObj>
              </mc:Choice>
              <mc:Fallback>
                <p:oleObj name="Equation" r:id="rId3" imgW="3111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2688" y="1010246"/>
                        <a:ext cx="5527675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B4C21FA-B5D3-4D17-B681-7C372F4C34AD}"/>
              </a:ext>
            </a:extLst>
          </p:cNvPr>
          <p:cNvSpPr txBox="1"/>
          <p:nvPr/>
        </p:nvSpPr>
        <p:spPr>
          <a:xfrm>
            <a:off x="5901019" y="744639"/>
            <a:ext cx="463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پارامتری کردن تابع توزیع گلئون</a:t>
            </a:r>
            <a:r>
              <a:rPr lang="en-US" b="1" baseline="30000" dirty="0">
                <a:solidFill>
                  <a:schemeClr val="bg1"/>
                </a:solidFill>
                <a:cs typeface="B Titr" panose="00000700000000000000" pitchFamily="2" charset="-78"/>
              </a:rPr>
              <a:t>4</a:t>
            </a:r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 در پروتون آزاد: 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447D336-9455-43FF-97B1-71EEF3AF9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16080"/>
              </p:ext>
            </p:extLst>
          </p:nvPr>
        </p:nvGraphicFramePr>
        <p:xfrm>
          <a:off x="8200400" y="1305521"/>
          <a:ext cx="18288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406080" progId="Equation.DSMT4">
                  <p:embed/>
                </p:oleObj>
              </mc:Choice>
              <mc:Fallback>
                <p:oleObj name="Equation" r:id="rId5" imgW="11556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0400" y="1305521"/>
                        <a:ext cx="1828800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09E7868-6D93-4E9E-A922-D7E2E8747C0E}"/>
              </a:ext>
            </a:extLst>
          </p:cNvPr>
          <p:cNvSpPr txBox="1"/>
          <p:nvPr/>
        </p:nvSpPr>
        <p:spPr>
          <a:xfrm>
            <a:off x="831248" y="2479986"/>
            <a:ext cx="139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در هسته‌ها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A21EAFE-A3C3-414D-AD49-F5C0353ED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94295"/>
              </p:ext>
            </p:extLst>
          </p:nvPr>
        </p:nvGraphicFramePr>
        <p:xfrm>
          <a:off x="2740988" y="2408834"/>
          <a:ext cx="16954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41200" progId="Equation.DSMT4">
                  <p:embed/>
                </p:oleObj>
              </mc:Choice>
              <mc:Fallback>
                <p:oleObj name="Equation" r:id="rId7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0988" y="2408834"/>
                        <a:ext cx="1695450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06C1BD8-7362-4E50-8730-1B26C1485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84753"/>
              </p:ext>
            </p:extLst>
          </p:nvPr>
        </p:nvGraphicFramePr>
        <p:xfrm>
          <a:off x="4898400" y="2207221"/>
          <a:ext cx="12192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571320" progId="Equation.DSMT4">
                  <p:embed/>
                </p:oleObj>
              </mc:Choice>
              <mc:Fallback>
                <p:oleObj name="Equation" r:id="rId9" imgW="10285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8400" y="2207221"/>
                        <a:ext cx="121920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E27D0D8-22C5-4089-A8F5-5E2B51EC2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61283"/>
              </p:ext>
            </p:extLst>
          </p:nvPr>
        </p:nvGraphicFramePr>
        <p:xfrm>
          <a:off x="6111250" y="2480271"/>
          <a:ext cx="23955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55600" imgH="228600" progId="Equation.DSMT4">
                  <p:embed/>
                </p:oleObj>
              </mc:Choice>
              <mc:Fallback>
                <p:oleObj name="Equation" r:id="rId11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11250" y="2480271"/>
                        <a:ext cx="2395538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E09C6D9A-D998-47C0-8F96-0653B2DE1E36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82915" y="3164511"/>
            <a:ext cx="2814056" cy="1791944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8F1BAC-5D9E-402B-A8B1-7249432FD2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6810" y="3326587"/>
            <a:ext cx="2814056" cy="1705751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22565B0-A3E0-4C8E-98DD-213B6FB5F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66554"/>
              </p:ext>
            </p:extLst>
          </p:nvPr>
        </p:nvGraphicFramePr>
        <p:xfrm>
          <a:off x="7624138" y="4023321"/>
          <a:ext cx="21939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54080" imgH="228600" progId="Equation.DSMT4">
                  <p:embed/>
                </p:oleObj>
              </mc:Choice>
              <mc:Fallback>
                <p:oleObj name="Equation" r:id="rId15" imgW="1054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24138" y="4023321"/>
                        <a:ext cx="21939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980086C-A069-4193-A58B-01BD2F7BA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429325"/>
              </p:ext>
            </p:extLst>
          </p:nvPr>
        </p:nvGraphicFramePr>
        <p:xfrm>
          <a:off x="1026488" y="5210771"/>
          <a:ext cx="66309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27120" imgH="457200" progId="Equation.DSMT4">
                  <p:embed/>
                </p:oleObj>
              </mc:Choice>
              <mc:Fallback>
                <p:oleObj name="Equation" r:id="rId17" imgW="33271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26488" y="5210771"/>
                        <a:ext cx="6630987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F4CBE82-CDD4-4304-B69A-66C506128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22196"/>
              </p:ext>
            </p:extLst>
          </p:nvPr>
        </p:nvGraphicFramePr>
        <p:xfrm>
          <a:off x="8998913" y="2115146"/>
          <a:ext cx="16271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44520" imgH="279360" progId="Equation.DSMT4">
                  <p:embed/>
                </p:oleObj>
              </mc:Choice>
              <mc:Fallback>
                <p:oleObj name="Equation" r:id="rId19" imgW="1244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98913" y="2115146"/>
                        <a:ext cx="1627187" cy="365125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F805EC-BE47-4A89-9E70-B5FB63B5B0C6}"/>
              </a:ext>
            </a:extLst>
          </p:cNvPr>
          <p:cNvCxnSpPr/>
          <p:nvPr/>
        </p:nvCxnSpPr>
        <p:spPr>
          <a:xfrm>
            <a:off x="9613102" y="1539164"/>
            <a:ext cx="385873" cy="5211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9CFF23E-4FA2-4AA8-B06D-B5ABB20EBE9E}"/>
              </a:ext>
            </a:extLst>
          </p:cNvPr>
          <p:cNvSpPr txBox="1"/>
          <p:nvPr/>
        </p:nvSpPr>
        <p:spPr>
          <a:xfrm>
            <a:off x="2621650" y="6482093"/>
            <a:ext cx="574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R. S. Thorne, Phys. Rev. D </a:t>
            </a:r>
            <a:r>
              <a:rPr lang="en-US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71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054024 (2005).</a:t>
            </a:r>
            <a:endParaRPr lang="en-US" sz="1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3DE61A-C8E3-4F21-881F-60B922065F14}"/>
              </a:ext>
            </a:extLst>
          </p:cNvPr>
          <p:cNvGrpSpPr/>
          <p:nvPr/>
        </p:nvGrpSpPr>
        <p:grpSpPr>
          <a:xfrm>
            <a:off x="769676" y="35791"/>
            <a:ext cx="10470591" cy="559462"/>
            <a:chOff x="769676" y="35791"/>
            <a:chExt cx="10470591" cy="559462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2113D73F-2EFF-468B-9FD4-7A44ADD47779}"/>
                </a:ext>
              </a:extLst>
            </p:cNvPr>
            <p:cNvSpPr/>
            <p:nvPr/>
          </p:nvSpPr>
          <p:spPr>
            <a:xfrm flipH="1">
              <a:off x="3061974" y="42807"/>
              <a:ext cx="3371482" cy="511231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ctr" rtl="1"/>
              <a:r>
                <a:rPr lang="fa-IR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ت</a:t>
              </a:r>
              <a:r>
                <a:rPr lang="ar-SA" sz="1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ابع توزیع غیرخطی گلئون در هسته‌ها</a:t>
              </a:r>
              <a:endParaRPr lang="en-US" sz="1600" dirty="0">
                <a:solidFill>
                  <a:schemeClr val="tx1"/>
                </a:solidFill>
                <a:cs typeface="B Titr" panose="00000700000000000000" pitchFamily="2" charset="-78"/>
              </a:endParaRPr>
            </a:p>
            <a:p>
              <a:pPr algn="ctr" rtl="1"/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9811C976-6E4C-4157-8991-8340D28AC953}"/>
                </a:ext>
              </a:extLst>
            </p:cNvPr>
            <p:cNvSpPr/>
            <p:nvPr/>
          </p:nvSpPr>
          <p:spPr>
            <a:xfrm flipH="1">
              <a:off x="6223226" y="49202"/>
              <a:ext cx="2611667" cy="520532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معادله</a:t>
              </a:r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GLR-MQ</a:t>
              </a:r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7C67A096-AB67-41BD-A2A1-0A969644247F}"/>
                </a:ext>
              </a:extLst>
            </p:cNvPr>
            <p:cNvSpPr/>
            <p:nvPr/>
          </p:nvSpPr>
          <p:spPr>
            <a:xfrm flipH="1">
              <a:off x="769676" y="35791"/>
              <a:ext cx="2455898" cy="518177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Times New Roman" panose="02020603050405020304" pitchFamily="18" charset="0"/>
                  <a:cs typeface="B Titr" panose="00000700000000000000" pitchFamily="2" charset="-78"/>
                </a:rPr>
                <a:t>نمودار‌ها و نتایج</a:t>
              </a:r>
              <a:endParaRPr lang="en-US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5" name="Arrow: Chevron 34">
              <a:extLst>
                <a:ext uri="{FF2B5EF4-FFF2-40B4-BE49-F238E27FC236}">
                  <a16:creationId xmlns:a16="http://schemas.microsoft.com/office/drawing/2014/main" id="{B0863870-AFCE-4F5D-A8F0-4E85D152927E}"/>
                </a:ext>
              </a:extLst>
            </p:cNvPr>
            <p:cNvSpPr/>
            <p:nvPr/>
          </p:nvSpPr>
          <p:spPr>
            <a:xfrm flipH="1">
              <a:off x="8628599" y="49745"/>
              <a:ext cx="2611668" cy="54550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معادله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DGLAP</a:t>
              </a:r>
              <a:endParaRPr lang="en-US" sz="20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57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5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538" y="330813"/>
            <a:ext cx="10350500" cy="61563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7B1D1-C278-48AA-8338-530E56F2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471" y="6304625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602F72-9BD4-41FC-9C6E-9B9B08041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48" y="1045470"/>
            <a:ext cx="9483390" cy="474226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FDC8BC-180A-439A-8AD0-53B1C65FA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159330"/>
              </p:ext>
            </p:extLst>
          </p:nvPr>
        </p:nvGraphicFramePr>
        <p:xfrm>
          <a:off x="3278225" y="5736300"/>
          <a:ext cx="5773246" cy="79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27120" imgH="457200" progId="Equation.DSMT4">
                  <p:embed/>
                </p:oleObj>
              </mc:Choice>
              <mc:Fallback>
                <p:oleObj name="Equation" r:id="rId3" imgW="33271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8225" y="5736300"/>
                        <a:ext cx="5773246" cy="79399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1DBB16A-1303-4F78-823B-1E53788557FD}"/>
              </a:ext>
            </a:extLst>
          </p:cNvPr>
          <p:cNvSpPr txBox="1"/>
          <p:nvPr/>
        </p:nvSpPr>
        <p:spPr>
          <a:xfrm>
            <a:off x="3135272" y="725701"/>
            <a:ext cx="55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تابع توزیع گلئون هسته ای به ازای هر نوکلئون برای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Au-197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EBD92F-D3C9-4C61-A9F9-DDEFFB39F09B}"/>
              </a:ext>
            </a:extLst>
          </p:cNvPr>
          <p:cNvGrpSpPr/>
          <p:nvPr/>
        </p:nvGrpSpPr>
        <p:grpSpPr>
          <a:xfrm>
            <a:off x="769676" y="35791"/>
            <a:ext cx="10470591" cy="559462"/>
            <a:chOff x="769676" y="35791"/>
            <a:chExt cx="10470591" cy="55946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04F2ACE2-2A84-4A72-A54F-E2B5277DFEE6}"/>
                </a:ext>
              </a:extLst>
            </p:cNvPr>
            <p:cNvSpPr/>
            <p:nvPr/>
          </p:nvSpPr>
          <p:spPr>
            <a:xfrm flipH="1">
              <a:off x="3061974" y="42807"/>
              <a:ext cx="3371482" cy="511231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ctr" rtl="1"/>
              <a:r>
                <a:rPr lang="fa-IR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ت</a:t>
              </a:r>
              <a:r>
                <a:rPr lang="ar-SA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ابع توزیع غیرخطی گلئون در هسته‌ها</a:t>
              </a:r>
              <a:endParaRPr lang="en-US" sz="16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  <a:p>
              <a:pPr algn="ctr" rtl="1"/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A7F0D89D-9D61-4C9A-93B4-CBDAE776AFD9}"/>
                </a:ext>
              </a:extLst>
            </p:cNvPr>
            <p:cNvSpPr/>
            <p:nvPr/>
          </p:nvSpPr>
          <p:spPr>
            <a:xfrm flipH="1">
              <a:off x="6223226" y="49202"/>
              <a:ext cx="2611667" cy="520532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معادله</a:t>
              </a:r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GLR-MQ</a:t>
              </a:r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EA43E5FA-8E63-4110-9670-7B2E61EE7E43}"/>
                </a:ext>
              </a:extLst>
            </p:cNvPr>
            <p:cNvSpPr/>
            <p:nvPr/>
          </p:nvSpPr>
          <p:spPr>
            <a:xfrm flipH="1">
              <a:off x="769676" y="35791"/>
              <a:ext cx="2455898" cy="51817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Times New Roman" panose="02020603050405020304" pitchFamily="18" charset="0"/>
                  <a:cs typeface="B Titr" panose="00000700000000000000" pitchFamily="2" charset="-78"/>
                </a:rPr>
                <a:t>نمودار‌ها و نتایج</a:t>
              </a:r>
              <a:endParaRPr lang="en-US" dirty="0">
                <a:solidFill>
                  <a:schemeClr val="tx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269A25A8-C4B2-44F9-8838-DFED7F8B00AA}"/>
                </a:ext>
              </a:extLst>
            </p:cNvPr>
            <p:cNvSpPr/>
            <p:nvPr/>
          </p:nvSpPr>
          <p:spPr>
            <a:xfrm flipH="1">
              <a:off x="8628599" y="49745"/>
              <a:ext cx="2611668" cy="54550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معادله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DGLAP</a:t>
              </a:r>
              <a:endParaRPr lang="en-US" sz="20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94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829" y="342900"/>
            <a:ext cx="10350500" cy="61563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7B1D1-C278-48AA-8338-530E56F2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829" y="6356350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438F19-3E68-4FEE-8167-00427CA96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5" t="2886" r="6700"/>
          <a:stretch/>
        </p:blipFill>
        <p:spPr>
          <a:xfrm>
            <a:off x="1071601" y="1186527"/>
            <a:ext cx="9185528" cy="5510085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33544C-CDAF-4F78-8A08-D38770314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91958"/>
              </p:ext>
            </p:extLst>
          </p:nvPr>
        </p:nvGraphicFramePr>
        <p:xfrm>
          <a:off x="6174242" y="4656138"/>
          <a:ext cx="26638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400" imgH="444240" progId="Equation.DSMT4">
                  <p:embed/>
                </p:oleObj>
              </mc:Choice>
              <mc:Fallback>
                <p:oleObj name="Equation" r:id="rId3" imgW="1409400" imgH="4442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33544C-CDAF-4F78-8A08-D38770314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4242" y="4656138"/>
                        <a:ext cx="2663825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D3EBE64-4328-4A88-8083-488360D67576}"/>
              </a:ext>
            </a:extLst>
          </p:cNvPr>
          <p:cNvSpPr txBox="1"/>
          <p:nvPr/>
        </p:nvSpPr>
        <p:spPr>
          <a:xfrm>
            <a:off x="2782116" y="682774"/>
            <a:ext cx="566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نتایج مربوط به اثرات سایه در نسبت تابع توزیع گلئون هسته‌ای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F4DB80-C4AE-4C38-BFC1-5E95374F85A3}"/>
              </a:ext>
            </a:extLst>
          </p:cNvPr>
          <p:cNvGrpSpPr/>
          <p:nvPr/>
        </p:nvGrpSpPr>
        <p:grpSpPr>
          <a:xfrm>
            <a:off x="769676" y="35791"/>
            <a:ext cx="10470591" cy="559462"/>
            <a:chOff x="769676" y="35791"/>
            <a:chExt cx="10470591" cy="55946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FDAECA5A-D47A-4DCB-8CDF-F46FA91CC44F}"/>
                </a:ext>
              </a:extLst>
            </p:cNvPr>
            <p:cNvSpPr/>
            <p:nvPr/>
          </p:nvSpPr>
          <p:spPr>
            <a:xfrm flipH="1">
              <a:off x="3061974" y="42807"/>
              <a:ext cx="3371482" cy="511231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ctr" rtl="1"/>
              <a:r>
                <a:rPr lang="fa-IR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ت</a:t>
              </a:r>
              <a:r>
                <a:rPr lang="ar-SA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ابع توزیع غیرخطی گلئون در هسته‌ها</a:t>
              </a:r>
              <a:endParaRPr lang="en-US" sz="16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  <a:p>
              <a:pPr algn="ctr" rtl="1"/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82CC2B80-7A78-4F4C-A9DF-E5EE9FACB513}"/>
                </a:ext>
              </a:extLst>
            </p:cNvPr>
            <p:cNvSpPr/>
            <p:nvPr/>
          </p:nvSpPr>
          <p:spPr>
            <a:xfrm flipH="1">
              <a:off x="6223226" y="49202"/>
              <a:ext cx="2611667" cy="520532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معادله</a:t>
              </a:r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GLR-MQ</a:t>
              </a:r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1F356D67-A46C-4CED-82DE-7AC32383A980}"/>
                </a:ext>
              </a:extLst>
            </p:cNvPr>
            <p:cNvSpPr/>
            <p:nvPr/>
          </p:nvSpPr>
          <p:spPr>
            <a:xfrm flipH="1">
              <a:off x="769676" y="35791"/>
              <a:ext cx="2455898" cy="51817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Times New Roman" panose="02020603050405020304" pitchFamily="18" charset="0"/>
                  <a:cs typeface="B Titr" panose="00000700000000000000" pitchFamily="2" charset="-78"/>
                </a:rPr>
                <a:t>نمودار‌ها و نتایج</a:t>
              </a:r>
              <a:endParaRPr lang="en-US" dirty="0">
                <a:solidFill>
                  <a:schemeClr val="tx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C942F33-F8B8-4DFC-BA75-2DD6AD1D37C0}"/>
                </a:ext>
              </a:extLst>
            </p:cNvPr>
            <p:cNvSpPr/>
            <p:nvPr/>
          </p:nvSpPr>
          <p:spPr>
            <a:xfrm flipH="1">
              <a:off x="8628599" y="49745"/>
              <a:ext cx="2611668" cy="54550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معادله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DGLAP</a:t>
              </a:r>
              <a:endParaRPr lang="en-US" sz="20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093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0750" y="342899"/>
            <a:ext cx="10350500" cy="6156374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  <a:p>
            <a:pPr algn="ctr"/>
            <a:endParaRPr lang="fa-I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7B1D1-C278-48AA-8338-530E56F2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750" y="6356349"/>
            <a:ext cx="2743200" cy="365125"/>
          </a:xfrm>
        </p:spPr>
        <p:txBody>
          <a:bodyPr/>
          <a:lstStyle/>
          <a:p>
            <a:fld id="{C57F696D-8670-471F-A059-9F0C3821854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EC25C7-E102-43C9-B7E8-AC48681D3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9" t="-768" r="7693" b="1712"/>
          <a:stretch/>
        </p:blipFill>
        <p:spPr>
          <a:xfrm>
            <a:off x="2051050" y="952414"/>
            <a:ext cx="8076848" cy="4968799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903B1B9-6C53-475C-B43B-11FA52EBD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09641"/>
              </p:ext>
            </p:extLst>
          </p:nvPr>
        </p:nvGraphicFramePr>
        <p:xfrm>
          <a:off x="2928938" y="5849937"/>
          <a:ext cx="70231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81480" imgH="444240" progId="Equation.DSMT4">
                  <p:embed/>
                </p:oleObj>
              </mc:Choice>
              <mc:Fallback>
                <p:oleObj name="Equation" r:id="rId3" imgW="5181480" imgH="4442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903B1B9-6C53-475C-B43B-11FA52EBD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8938" y="5849937"/>
                        <a:ext cx="7023100" cy="601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D8B67F-26F9-4693-863A-A52A3D4C9653}"/>
              </a:ext>
            </a:extLst>
          </p:cNvPr>
          <p:cNvSpPr txBox="1"/>
          <p:nvPr/>
        </p:nvSpPr>
        <p:spPr>
          <a:xfrm>
            <a:off x="4590668" y="682773"/>
            <a:ext cx="4017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ترم غیر خطی مربوط به تابع توزیع گلئون</a:t>
            </a:r>
            <a:endParaRPr 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C9F111-C33C-417F-9A1E-4BA82D0A781C}"/>
              </a:ext>
            </a:extLst>
          </p:cNvPr>
          <p:cNvGrpSpPr/>
          <p:nvPr/>
        </p:nvGrpSpPr>
        <p:grpSpPr>
          <a:xfrm>
            <a:off x="769676" y="35791"/>
            <a:ext cx="10470591" cy="559462"/>
            <a:chOff x="769676" y="35791"/>
            <a:chExt cx="10470591" cy="559462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B6F239-61AB-4966-92FD-00FEB23241B0}"/>
                </a:ext>
              </a:extLst>
            </p:cNvPr>
            <p:cNvSpPr/>
            <p:nvPr/>
          </p:nvSpPr>
          <p:spPr>
            <a:xfrm flipH="1">
              <a:off x="3061974" y="42807"/>
              <a:ext cx="3371482" cy="511231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endParaRPr>
            </a:p>
            <a:p>
              <a:pPr algn="ctr" rtl="1"/>
              <a:r>
                <a:rPr lang="fa-IR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ت</a:t>
              </a:r>
              <a:r>
                <a:rPr lang="ar-SA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ابع توزیع غیرخطی گلئون در هسته‌ها</a:t>
              </a:r>
              <a:endParaRPr lang="en-US" sz="16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  <a:p>
              <a:pPr algn="ctr" rtl="1"/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1B348A57-AD57-4B30-9A5A-A04D7CB0CD05}"/>
                </a:ext>
              </a:extLst>
            </p:cNvPr>
            <p:cNvSpPr/>
            <p:nvPr/>
          </p:nvSpPr>
          <p:spPr>
            <a:xfrm flipH="1">
              <a:off x="6223226" y="49202"/>
              <a:ext cx="2611667" cy="520532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معادله</a:t>
              </a:r>
              <a:r>
                <a:rPr lang="ar-SA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Zar" panose="00000400000000000000" pitchFamily="2" charset="-78"/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GLR-MQ</a:t>
              </a:r>
              <a:endParaRPr lang="en-US" sz="2000" b="1" dirty="0">
                <a:solidFill>
                  <a:schemeClr val="bg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8F85DD55-B76A-4644-B34E-DC3D213DC2B3}"/>
                </a:ext>
              </a:extLst>
            </p:cNvPr>
            <p:cNvSpPr/>
            <p:nvPr/>
          </p:nvSpPr>
          <p:spPr>
            <a:xfrm flipH="1">
              <a:off x="769676" y="35791"/>
              <a:ext cx="2455898" cy="51817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>
                  <a:solidFill>
                    <a:schemeClr val="bg1"/>
                  </a:solidFill>
                  <a:latin typeface="Times New Roman" panose="02020603050405020304" pitchFamily="18" charset="0"/>
                  <a:cs typeface="B Titr" panose="00000700000000000000" pitchFamily="2" charset="-78"/>
                </a:rPr>
                <a:t>نمودار‌ها و نتایج</a:t>
              </a:r>
              <a:endParaRPr lang="en-US" dirty="0">
                <a:solidFill>
                  <a:schemeClr val="tx1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82245F78-CE71-4FAF-8562-94548E4C069D}"/>
                </a:ext>
              </a:extLst>
            </p:cNvPr>
            <p:cNvSpPr/>
            <p:nvPr/>
          </p:nvSpPr>
          <p:spPr>
            <a:xfrm flipH="1">
              <a:off x="8628599" y="49745"/>
              <a:ext cx="2611668" cy="545508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a-IR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معادله </a:t>
              </a:r>
              <a:r>
                <a:rPr lang="en-US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Titr" panose="00000700000000000000" pitchFamily="2" charset="-78"/>
                </a:rPr>
                <a:t>DGLAP</a:t>
              </a:r>
              <a:endParaRPr lang="en-US" sz="20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654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19157</TotalTime>
  <Words>644</Words>
  <Application>Microsoft Office PowerPoint</Application>
  <PresentationFormat>Widescreen</PresentationFormat>
  <Paragraphs>276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 </vt:lpstr>
      <vt:lpstr>B Zar</vt:lpstr>
      <vt:lpstr>Calibri</vt:lpstr>
      <vt:lpstr>Cambria Math</vt:lpstr>
      <vt:lpstr>Corbel</vt:lpstr>
      <vt:lpstr>Times New Roman</vt:lpstr>
      <vt:lpstr>TimesNewRomanPSMT</vt:lpstr>
      <vt:lpstr>Depth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madsg.com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@greatpowerpoint</dc:title>
  <dc:creator>fariba</dc:creator>
  <cp:keywords>www.greatpowerpoint.com</cp:keywords>
  <dc:description>madsg.com</dc:description>
  <cp:lastModifiedBy>fariba</cp:lastModifiedBy>
  <cp:revision>82</cp:revision>
  <dcterms:created xsi:type="dcterms:W3CDTF">2014-03-10T21:13:16Z</dcterms:created>
  <dcterms:modified xsi:type="dcterms:W3CDTF">2026-01-25T16:29:59Z</dcterms:modified>
  <cp:category>www.greatpowerpoint.ir</cp:category>
</cp:coreProperties>
</file>