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4" r:id="rId1"/>
  </p:sldMasterIdLst>
  <p:notesMasterIdLst>
    <p:notesMasterId r:id="rId27"/>
  </p:notesMasterIdLst>
  <p:sldIdLst>
    <p:sldId id="256" r:id="rId2"/>
    <p:sldId id="291" r:id="rId3"/>
    <p:sldId id="258" r:id="rId4"/>
    <p:sldId id="259" r:id="rId5"/>
    <p:sldId id="260" r:id="rId6"/>
    <p:sldId id="263" r:id="rId7"/>
    <p:sldId id="292" r:id="rId8"/>
    <p:sldId id="293" r:id="rId9"/>
    <p:sldId id="294" r:id="rId10"/>
    <p:sldId id="295" r:id="rId11"/>
    <p:sldId id="296" r:id="rId12"/>
    <p:sldId id="297" r:id="rId13"/>
    <p:sldId id="298" r:id="rId14"/>
    <p:sldId id="299" r:id="rId15"/>
    <p:sldId id="300" r:id="rId16"/>
    <p:sldId id="301" r:id="rId17"/>
    <p:sldId id="302" r:id="rId18"/>
    <p:sldId id="287" r:id="rId19"/>
    <p:sldId id="272" r:id="rId20"/>
    <p:sldId id="288" r:id="rId21"/>
    <p:sldId id="273" r:id="rId22"/>
    <p:sldId id="274" r:id="rId23"/>
    <p:sldId id="275" r:id="rId24"/>
    <p:sldId id="278" r:id="rId25"/>
    <p:sldId id="29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CC99"/>
    <a:srgbClr val="FF66FF"/>
    <a:srgbClr val="009999"/>
    <a:srgbClr val="33CCCC"/>
    <a:srgbClr val="FFCC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88" autoAdjust="0"/>
    <p:restoredTop sz="94660"/>
  </p:normalViewPr>
  <p:slideViewPr>
    <p:cSldViewPr snapToGrid="0">
      <p:cViewPr varScale="1">
        <p:scale>
          <a:sx n="67" d="100"/>
          <a:sy n="67"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AC27F-51A0-460B-A19B-2B8AEC782D6B}" type="datetimeFigureOut">
              <a:rPr lang="en-US" smtClean="0"/>
              <a:t>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4805A-EC9D-4B78-BD93-FD52E9B03685}" type="slidenum">
              <a:rPr lang="en-US" smtClean="0"/>
              <a:t>‹#›</a:t>
            </a:fld>
            <a:endParaRPr lang="en-US"/>
          </a:p>
        </p:txBody>
      </p:sp>
    </p:spTree>
    <p:extLst>
      <p:ext uri="{BB962C8B-B14F-4D97-AF65-F5344CB8AC3E}">
        <p14:creationId xmlns:p14="http://schemas.microsoft.com/office/powerpoint/2010/main" val="2773349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AEEDAAC8-0C14-4903-8B5E-9490EA0316F1}" type="datetime1">
              <a:rPr lang="en-US" smtClean="0"/>
              <a:t>1/3/2026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3430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521120-D40A-437E-BC64-730346A0609B}" type="datetime1">
              <a:rPr lang="en-US" smtClean="0"/>
              <a:t>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52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9E17A02-15FE-4F12-A72C-288FEE01CC88}" type="datetime1">
              <a:rPr lang="en-US" smtClean="0"/>
              <a:t>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843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54549D6-AE2A-464D-B657-0A5755706B3D}" type="datetime1">
              <a:rPr lang="en-US" smtClean="0"/>
              <a:t>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61620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0427BA-2B10-4B26-857D-8156BEB79B10}" type="datetime1">
              <a:rPr lang="en-US" smtClean="0"/>
              <a:t>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3619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135B7B11-CC24-4685-83E0-5AD5006C0A85}" type="datetime1">
              <a:rPr lang="en-US" smtClean="0"/>
              <a:t>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038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9F77832-DB06-4EFC-BE40-499DDF9F0DA7}" type="datetime1">
              <a:rPr lang="en-US" smtClean="0"/>
              <a:t>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908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A264CF-C81E-4A11-B6E0-568C042F0E94}" type="datetime1">
              <a:rPr lang="en-US" smtClean="0"/>
              <a:t>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2414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162F19-8EAC-4E08-81FE-0656FB18ED8E}" type="datetime1">
              <a:rPr lang="en-US" smtClean="0"/>
              <a:t>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787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A7E515-0531-40B3-B8D3-5A7971A19FC1}" type="datetime1">
              <a:rPr lang="en-US" smtClean="0"/>
              <a:t>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396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7A76D61-BC3C-465D-8DC1-8CF5E01E299A}" type="datetime1">
              <a:rPr lang="en-US" smtClean="0"/>
              <a:t>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9090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8BA254-F060-427B-BBB4-09A538D24473}" type="datetime1">
              <a:rPr lang="en-US" smtClean="0"/>
              <a:t>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388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6D77172-AA86-491F-8D40-A58A508B31C7}" type="datetime1">
              <a:rPr lang="en-US" smtClean="0"/>
              <a:t>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1882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8CF62AF-F930-493A-9CFE-D0F8095CE6B9}" type="datetime1">
              <a:rPr lang="en-US" smtClean="0"/>
              <a:t>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1087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6F396-A394-4EA7-93CF-D275F395DC57}" type="datetime1">
              <a:rPr lang="en-US" smtClean="0"/>
              <a:t>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6740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A6380A-FD85-47B1-8781-87A2524E2D33}" type="datetime1">
              <a:rPr lang="en-US" smtClean="0"/>
              <a:t>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7280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476D3B-790A-4432-A9EA-A6690930564C}" type="datetime1">
              <a:rPr lang="en-US" smtClean="0"/>
              <a:t>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7104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6E1F955-14AB-49A3-8267-F2841EA179A0}" type="datetime1">
              <a:rPr lang="en-US" smtClean="0"/>
              <a:t>1/3/2026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8773717"/>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6.emf"/><Relationship Id="rId5" Type="http://schemas.openxmlformats.org/officeDocument/2006/relationships/oleObject" Target="../embeddings/oleObject5.bin"/><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emf"/><Relationship Id="rId5" Type="http://schemas.openxmlformats.org/officeDocument/2006/relationships/oleObject" Target="../embeddings/oleObject8.bin"/><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0.emf"/><Relationship Id="rId5" Type="http://schemas.openxmlformats.org/officeDocument/2006/relationships/oleObject" Target="../embeddings/oleObject11.bin"/><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0.png"/><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22.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4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0.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0.png"/><Relationship Id="rId4" Type="http://schemas.openxmlformats.org/officeDocument/2006/relationships/image" Target="../media/image441.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p:cNvSpPr/>
          <p:nvPr/>
        </p:nvSpPr>
        <p:spPr>
          <a:xfrm>
            <a:off x="10175873" y="0"/>
            <a:ext cx="1496308" cy="2879387"/>
          </a:xfrm>
          <a:prstGeom prst="downArrow">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175873" y="3760336"/>
            <a:ext cx="1496308" cy="149630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Rectangle 8"/>
          <p:cNvSpPr/>
          <p:nvPr/>
        </p:nvSpPr>
        <p:spPr>
          <a:xfrm>
            <a:off x="1604821" y="2098343"/>
            <a:ext cx="7928007" cy="1661993"/>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The </a:t>
            </a:r>
            <a:r>
              <a:rPr lang="en-US" sz="2800" b="1" dirty="0">
                <a:latin typeface="Times New Roman" panose="02020603050405020304" pitchFamily="18" charset="0"/>
                <a:cs typeface="Times New Roman" panose="02020603050405020304" pitchFamily="18" charset="0"/>
              </a:rPr>
              <a:t>nuclear transverse momentum dependent parton distribution functions of the MRW </a:t>
            </a:r>
            <a:r>
              <a:rPr lang="en-US" sz="2800" b="1" dirty="0" smtClean="0">
                <a:latin typeface="Times New Roman" panose="02020603050405020304" pitchFamily="18" charset="0"/>
                <a:cs typeface="Times New Roman" panose="02020603050405020304" pitchFamily="18" charset="0"/>
              </a:rPr>
              <a:t>method</a:t>
            </a:r>
          </a:p>
          <a:p>
            <a:endParaRPr lang="en-US" sz="2800"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16th </a:t>
            </a:r>
            <a:r>
              <a:rPr lang="en-US" b="1" dirty="0">
                <a:latin typeface="Times New Roman" panose="02020603050405020304" pitchFamily="18" charset="0"/>
                <a:cs typeface="Times New Roman" panose="02020603050405020304" pitchFamily="18" charset="0"/>
              </a:rPr>
              <a:t>Conference on Particle and Field Physics</a:t>
            </a:r>
          </a:p>
        </p:txBody>
      </p:sp>
      <p:cxnSp>
        <p:nvCxnSpPr>
          <p:cNvPr id="10" name="Google Shape;89;p13"/>
          <p:cNvCxnSpPr/>
          <p:nvPr/>
        </p:nvCxnSpPr>
        <p:spPr>
          <a:xfrm flipV="1">
            <a:off x="1604821" y="3349522"/>
            <a:ext cx="7256834" cy="1"/>
          </a:xfrm>
          <a:prstGeom prst="straightConnector1">
            <a:avLst/>
          </a:prstGeom>
          <a:noFill/>
          <a:ln w="25400" cap="flat" cmpd="sng">
            <a:solidFill>
              <a:srgbClr val="FFFFFF"/>
            </a:solidFill>
            <a:prstDash val="solid"/>
            <a:round/>
            <a:headEnd type="none" w="sm" len="sm"/>
            <a:tailEnd type="none" w="sm" len="sm"/>
          </a:ln>
        </p:spPr>
      </p:cxnSp>
      <p:sp>
        <p:nvSpPr>
          <p:cNvPr id="13" name="Slide Number Placeholder 12"/>
          <p:cNvSpPr>
            <a:spLocks noGrp="1"/>
          </p:cNvSpPr>
          <p:nvPr>
            <p:ph type="sldNum" sz="quarter" idx="12"/>
          </p:nvPr>
        </p:nvSpPr>
        <p:spPr/>
        <p:txBody>
          <a:bodyPr/>
          <a:lstStyle/>
          <a:p>
            <a:fld id="{D57F1E4F-1CFF-5643-939E-217C01CDF565}" type="slidenum">
              <a:rPr lang="en-US" smtClean="0">
                <a:solidFill>
                  <a:schemeClr val="bg2">
                    <a:lumMod val="75000"/>
                  </a:schemeClr>
                </a:solidFill>
              </a:rPr>
              <a:pPr/>
              <a:t>1</a:t>
            </a:fld>
            <a:endParaRPr lang="en-US" dirty="0">
              <a:solidFill>
                <a:schemeClr val="bg2">
                  <a:lumMod val="75000"/>
                </a:schemeClr>
              </a:solidFill>
            </a:endParaRPr>
          </a:p>
        </p:txBody>
      </p:sp>
      <p:pic>
        <p:nvPicPr>
          <p:cNvPr id="2" name="Picture 1"/>
          <p:cNvPicPr>
            <a:picLocks noChangeAspect="1"/>
          </p:cNvPicPr>
          <p:nvPr/>
        </p:nvPicPr>
        <p:blipFill rotWithShape="1">
          <a:blip r:embed="rId3"/>
          <a:srcRect l="12214" t="10083" r="11349" b="10925"/>
          <a:stretch/>
        </p:blipFill>
        <p:spPr>
          <a:xfrm>
            <a:off x="9949974" y="1520723"/>
            <a:ext cx="1948107" cy="1828800"/>
          </a:xfrm>
          <a:prstGeom prst="ellipse">
            <a:avLst/>
          </a:prstGeom>
        </p:spPr>
      </p:pic>
      <p:sp>
        <p:nvSpPr>
          <p:cNvPr id="14" name="Oval 13"/>
          <p:cNvSpPr/>
          <p:nvPr/>
        </p:nvSpPr>
        <p:spPr>
          <a:xfrm>
            <a:off x="10130154" y="272374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Google Shape;86;p13"/>
              <p:cNvSpPr txBox="1"/>
              <p:nvPr/>
            </p:nvSpPr>
            <p:spPr>
              <a:xfrm>
                <a:off x="1744610" y="3760336"/>
                <a:ext cx="5926667" cy="1832425"/>
              </a:xfrm>
              <a:prstGeom prst="rect">
                <a:avLst/>
              </a:prstGeom>
              <a:noFill/>
              <a:ln>
                <a:noFill/>
              </a:ln>
            </p:spPr>
            <p:txBody>
              <a:bodyPr spcFirstLastPara="1" wrap="square" lIns="0" tIns="0" rIns="0" bIns="0" anchor="t" anchorCtr="0">
                <a:spAutoFit/>
              </a:bodyPr>
              <a:lstStyle/>
              <a:p>
                <a:pPr marL="0" marR="0" lvl="0" indent="0" rtl="0">
                  <a:lnSpc>
                    <a:spcPct val="140000"/>
                  </a:lnSpc>
                  <a:spcBef>
                    <a:spcPts val="0"/>
                  </a:spcBef>
                  <a:spcAft>
                    <a:spcPts val="0"/>
                  </a:spcAft>
                  <a:buNone/>
                </a:pPr>
                <a:r>
                  <a:rPr lang="en-US" sz="2800" b="1" dirty="0" smtClean="0">
                    <a:solidFill>
                      <a:srgbClr val="FFFDFC"/>
                    </a:solidFill>
                    <a:latin typeface="Times New Roman" panose="02020603050405020304" pitchFamily="18" charset="0"/>
                    <a:cs typeface="Times New Roman" panose="02020603050405020304" pitchFamily="18" charset="0"/>
                    <a:sym typeface="Arimo"/>
                  </a:rPr>
                  <a:t> Somayeh Rezaie</a:t>
                </a:r>
              </a:p>
              <a:p>
                <a:pPr marL="0" marR="0" lvl="0" indent="0" rtl="0">
                  <a:lnSpc>
                    <a:spcPct val="140000"/>
                  </a:lnSpc>
                  <a:spcBef>
                    <a:spcPts val="0"/>
                  </a:spcBef>
                  <a:spcAft>
                    <a:spcPts val="0"/>
                  </a:spcAft>
                  <a:buNone/>
                </a:pPr>
                <a:r>
                  <a:rPr lang="en-US" sz="2800" b="1" dirty="0" smtClean="0">
                    <a:solidFill>
                      <a:srgbClr val="FFFDFC"/>
                    </a:solidFill>
                    <a:latin typeface="Times New Roman" panose="02020603050405020304" pitchFamily="18" charset="0"/>
                    <a:cs typeface="Times New Roman" panose="02020603050405020304" pitchFamily="18" charset="0"/>
                    <a:sym typeface="Arimo"/>
                  </a:rPr>
                  <a:t>  kazem Azizi</a:t>
                </a:r>
              </a:p>
              <a:p>
                <a:pPr lvl="0">
                  <a:lnSpc>
                    <a:spcPct val="140000"/>
                  </a:lnSpc>
                </a:pPr>
                <a:r>
                  <a:rPr lang="en-US" sz="2800" b="1" dirty="0">
                    <a:solidFill>
                      <a:srgbClr val="FFFDFC"/>
                    </a:solidFill>
                    <a:latin typeface="Times New Roman" panose="02020603050405020304" pitchFamily="18" charset="0"/>
                    <a:cs typeface="Times New Roman" panose="02020603050405020304" pitchFamily="18" charset="0"/>
                    <a:sym typeface="Arimo"/>
                  </a:rPr>
                  <a:t> </a:t>
                </a:r>
                <a14:m>
                  <m:oMath xmlns:m="http://schemas.openxmlformats.org/officeDocument/2006/math">
                    <m:sSup>
                      <m:sSupPr>
                        <m:ctrlPr>
                          <a:rPr lang="en-US" sz="2800" b="1" i="1">
                            <a:solidFill>
                              <a:srgbClr val="FFFDFC"/>
                            </a:solidFill>
                            <a:latin typeface="Cambria Math" panose="02040503050406030204" pitchFamily="18" charset="0"/>
                            <a:cs typeface="Times New Roman" panose="02020603050405020304" pitchFamily="18" charset="0"/>
                            <a:sym typeface="Arimo"/>
                          </a:rPr>
                        </m:ctrlPr>
                      </m:sSupPr>
                      <m:e>
                        <m:r>
                          <a:rPr lang="en-US" sz="2800" b="1" i="1" smtClean="0">
                            <a:solidFill>
                              <a:srgbClr val="FFFDFC"/>
                            </a:solidFill>
                            <a:latin typeface="Cambria Math" panose="02040503050406030204" pitchFamily="18" charset="0"/>
                            <a:cs typeface="Times New Roman" panose="02020603050405020304" pitchFamily="18" charset="0"/>
                            <a:sym typeface="Arimo"/>
                          </a:rPr>
                          <m:t> </m:t>
                        </m:r>
                        <m:r>
                          <a:rPr lang="en-US" sz="2800" b="1" i="1" smtClean="0">
                            <a:solidFill>
                              <a:srgbClr val="FFFDFC"/>
                            </a:solidFill>
                            <a:latin typeface="Cambria Math" panose="02040503050406030204" pitchFamily="18" charset="0"/>
                            <a:cs typeface="Times New Roman" panose="02020603050405020304" pitchFamily="18" charset="0"/>
                            <a:sym typeface="Arimo"/>
                          </a:rPr>
                          <m:t>𝟐𝟖</m:t>
                        </m:r>
                      </m:e>
                      <m:sup>
                        <m:r>
                          <a:rPr lang="en-US" sz="2800" b="1" i="1">
                            <a:solidFill>
                              <a:srgbClr val="FFFDFC"/>
                            </a:solidFill>
                            <a:latin typeface="Cambria Math" panose="02040503050406030204" pitchFamily="18" charset="0"/>
                            <a:cs typeface="Times New Roman" panose="02020603050405020304" pitchFamily="18" charset="0"/>
                            <a:sym typeface="Arimo"/>
                          </a:rPr>
                          <m:t>𝒕𝒉</m:t>
                        </m:r>
                      </m:sup>
                    </m:sSup>
                  </m:oMath>
                </a14:m>
                <a:r>
                  <a:rPr lang="en-US" sz="2800" b="1" dirty="0">
                    <a:solidFill>
                      <a:srgbClr val="FFFDFC"/>
                    </a:solidFill>
                    <a:latin typeface="Times New Roman" panose="02020603050405020304" pitchFamily="18" charset="0"/>
                    <a:cs typeface="Times New Roman" panose="02020603050405020304" pitchFamily="18" charset="0"/>
                    <a:sym typeface="Arimo"/>
                  </a:rPr>
                  <a:t>January 2026</a:t>
                </a:r>
                <a:endParaRPr sz="2800" b="1" dirty="0">
                  <a:latin typeface="Times New Roman" panose="02020603050405020304" pitchFamily="18" charset="0"/>
                  <a:cs typeface="Times New Roman" panose="02020603050405020304" pitchFamily="18" charset="0"/>
                </a:endParaRPr>
              </a:p>
            </p:txBody>
          </p:sp>
        </mc:Choice>
        <mc:Fallback xmlns="">
          <p:sp>
            <p:nvSpPr>
              <p:cNvPr id="11" name="Google Shape;86;p13"/>
              <p:cNvSpPr txBox="1">
                <a:spLocks noRot="1" noChangeAspect="1" noMove="1" noResize="1" noEditPoints="1" noAdjustHandles="1" noChangeArrowheads="1" noChangeShapeType="1" noTextEdit="1"/>
              </p:cNvSpPr>
              <p:nvPr/>
            </p:nvSpPr>
            <p:spPr>
              <a:xfrm>
                <a:off x="1744610" y="3760336"/>
                <a:ext cx="5926667" cy="1832425"/>
              </a:xfrm>
              <a:prstGeom prst="rect">
                <a:avLst/>
              </a:prstGeom>
              <a:blipFill>
                <a:blip r:embed="rId4"/>
                <a:stretch>
                  <a:fillRect l="-2058" b="-7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97638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1619876" y="973741"/>
                <a:ext cx="1606465" cy="395621"/>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60 &lt; </a:t>
                </a:r>
                <a14:m>
                  <m:oMath xmlns:m="http://schemas.openxmlformats.org/officeDocument/2006/math">
                    <m:sSub>
                      <m:sSubPr>
                        <m:ctrlPr>
                          <a:rPr lang="en-US" b="1" i="1" smtClean="0">
                            <a:latin typeface="Cambria Math" panose="02040503050406030204" pitchFamily="18" charset="0"/>
                            <a:cs typeface="Times New Roman" panose="02020603050405020304" pitchFamily="18" charset="0"/>
                          </a:rPr>
                        </m:ctrlPr>
                      </m:sSubPr>
                      <m:e>
                        <m:r>
                          <a:rPr lang="en-US" b="1" i="1" smtClean="0">
                            <a:latin typeface="Cambria Math" panose="02040503050406030204" pitchFamily="18" charset="0"/>
                            <a:cs typeface="Times New Roman" panose="02020603050405020304" pitchFamily="18" charset="0"/>
                          </a:rPr>
                          <m:t>𝑴</m:t>
                        </m:r>
                      </m:e>
                      <m:sub>
                        <m:r>
                          <a:rPr lang="en-US" b="1" i="1" smtClean="0">
                            <a:latin typeface="Cambria Math" panose="02040503050406030204" pitchFamily="18" charset="0"/>
                            <a:cs typeface="Times New Roman" panose="02020603050405020304" pitchFamily="18" charset="0"/>
                          </a:rPr>
                          <m:t>𝒋𝒋</m:t>
                        </m:r>
                      </m:sub>
                    </m:sSub>
                  </m:oMath>
                </a14:m>
                <a:r>
                  <a:rPr lang="en-US" b="1" dirty="0" smtClean="0">
                    <a:latin typeface="Times New Roman" panose="02020603050405020304" pitchFamily="18" charset="0"/>
                    <a:cs typeface="Times New Roman" panose="02020603050405020304" pitchFamily="18" charset="0"/>
                  </a:rPr>
                  <a:t> &lt; 120</a:t>
                </a:r>
                <a:endParaRPr lang="en-US" b="1" dirty="0">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619876" y="973741"/>
                <a:ext cx="1606465" cy="395621"/>
              </a:xfrm>
              <a:prstGeom prst="rect">
                <a:avLst/>
              </a:prstGeom>
              <a:blipFill>
                <a:blip r:embed="rId2"/>
                <a:stretch>
                  <a:fillRect l="-3422" t="-9231" r="-2662" b="-16923"/>
                </a:stretch>
              </a:blipFill>
            </p:spPr>
            <p:txBody>
              <a:bodyPr/>
              <a:lstStyle/>
              <a:p>
                <a:r>
                  <a:rPr lang="en-US">
                    <a:noFill/>
                  </a:rPr>
                  <a:t> </a:t>
                </a:r>
              </a:p>
            </p:txBody>
          </p:sp>
        </mc:Fallback>
      </mc:AlternateContent>
      <p:cxnSp>
        <p:nvCxnSpPr>
          <p:cNvPr id="6" name="Straight Connector 5"/>
          <p:cNvCxnSpPr/>
          <p:nvPr/>
        </p:nvCxnSpPr>
        <p:spPr>
          <a:xfrm flipV="1">
            <a:off x="1308849" y="1394751"/>
            <a:ext cx="2301370" cy="23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987779" y="1716419"/>
                <a:ext cx="5101736" cy="279429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In this slide, different subprocess contributions for both the LO-MRW and NLO-MRW TMD models are compared with respect to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𝑃</m:t>
                        </m:r>
                      </m:e>
                      <m:sub>
                        <m:r>
                          <a:rPr lang="en-US" i="1" dirty="0">
                            <a:latin typeface="Cambria Math" panose="02040503050406030204" pitchFamily="18" charset="0"/>
                          </a:rPr>
                          <m:t>𝑡</m:t>
                        </m:r>
                      </m:sub>
                      <m:sup>
                        <m:r>
                          <a:rPr lang="en-US" i="1" dirty="0">
                            <a:latin typeface="Cambria Math" panose="02040503050406030204" pitchFamily="18" charset="0"/>
                          </a:rPr>
                          <m:t>𝑙𝑙</m:t>
                        </m:r>
                      </m:sup>
                    </m:sSubSup>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Sup>
                      <m:sSubSupPr>
                        <m:ctrlPr>
                          <a:rPr lang="en-US" i="1" dirty="0">
                            <a:latin typeface="Cambria Math" panose="02040503050406030204" pitchFamily="18" charset="0"/>
                          </a:rPr>
                        </m:ctrlPr>
                      </m:sSubSupPr>
                      <m:e>
                        <m:r>
                          <m:rPr>
                            <m:nor/>
                          </m:rPr>
                          <a:rPr lang="el-GR" dirty="0">
                            <a:latin typeface="Times New Roman" panose="02020603050405020304" pitchFamily="18" charset="0"/>
                            <a:cs typeface="Times New Roman" panose="02020603050405020304" pitchFamily="18" charset="0"/>
                          </a:rPr>
                          <m:t>ϕ</m:t>
                        </m:r>
                      </m:e>
                      <m:sub>
                        <m:r>
                          <m:rPr>
                            <m:nor/>
                          </m:rPr>
                          <a:rPr lang="el-GR" dirty="0">
                            <a:latin typeface="Times New Roman" panose="02020603050405020304" pitchFamily="18" charset="0"/>
                            <a:cs typeface="Times New Roman" panose="02020603050405020304" pitchFamily="18" charset="0"/>
                          </a:rPr>
                          <m:t>η</m:t>
                        </m:r>
                      </m:sub>
                      <m:sup>
                        <m:r>
                          <m:rPr>
                            <m:nor/>
                          </m:rPr>
                          <a:rPr lang="en-US" dirty="0">
                            <a:latin typeface="Times New Roman" panose="02020603050405020304" pitchFamily="18" charset="0"/>
                            <a:cs typeface="Times New Roman" panose="02020603050405020304" pitchFamily="18" charset="0"/>
                          </a:rPr>
                          <m:t>∗</m:t>
                        </m:r>
                      </m:sup>
                    </m:sSubSup>
                  </m:oMath>
                </a14:m>
                <a:r>
                  <a:rPr lang="el-GR"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i="1">
                            <a:latin typeface="Cambria Math" panose="02040503050406030204" pitchFamily="18" charset="0"/>
                          </a:rPr>
                        </m:ctrlPr>
                      </m:sSubPr>
                      <m:e>
                        <m:r>
                          <m:rPr>
                            <m:nor/>
                          </m:rPr>
                          <a:rPr lang="en-US" dirty="0">
                            <a:latin typeface="Times New Roman" panose="02020603050405020304" pitchFamily="18" charset="0"/>
                            <a:cs typeface="Times New Roman" panose="02020603050405020304" pitchFamily="18" charset="0"/>
                          </a:rPr>
                          <m:t>y</m:t>
                        </m:r>
                      </m:e>
                      <m:sub>
                        <m:r>
                          <m:rPr>
                            <m:nor/>
                          </m:rPr>
                          <a:rPr lang="en-US" dirty="0">
                            <a:latin typeface="Times New Roman" panose="02020603050405020304" pitchFamily="18" charset="0"/>
                            <a:cs typeface="Times New Roman" panose="02020603050405020304" pitchFamily="18" charset="0"/>
                          </a:rPr>
                          <m:t>CM</m:t>
                        </m:r>
                      </m:sub>
                    </m:sSub>
                  </m:oMath>
                </a14:m>
                <a:r>
                  <a:rPr lang="en-US" dirty="0">
                    <a:latin typeface="Times New Roman" panose="02020603050405020304" pitchFamily="18" charset="0"/>
                    <a:cs typeface="Times New Roman" panose="02020603050405020304" pitchFamily="18" charset="0"/>
                  </a:rPr>
                  <a:t> kinematic variables in the 60 &lt; </a:t>
                </a:r>
                <a14:m>
                  <m:oMath xmlns:m="http://schemas.openxmlformats.org/officeDocument/2006/math">
                    <m:sSub>
                      <m:sSubPr>
                        <m:ctrlPr>
                          <a:rPr lang="en-US" i="1">
                            <a:latin typeface="Cambria Math" panose="02040503050406030204" pitchFamily="18" charset="0"/>
                          </a:rPr>
                        </m:ctrlPr>
                      </m:sSubPr>
                      <m:e>
                        <m:r>
                          <m:rPr>
                            <m:nor/>
                          </m:rPr>
                          <a:rPr lang="en-US" dirty="0">
                            <a:latin typeface="Times New Roman" panose="02020603050405020304" pitchFamily="18" charset="0"/>
                            <a:cs typeface="Times New Roman" panose="02020603050405020304" pitchFamily="18" charset="0"/>
                          </a:rPr>
                          <m:t>m</m:t>
                        </m:r>
                      </m:e>
                      <m:sub>
                        <m:r>
                          <m:rPr>
                            <m:nor/>
                          </m:rPr>
                          <a:rPr lang="en-US" dirty="0">
                            <a:latin typeface="Times New Roman" panose="02020603050405020304" pitchFamily="18" charset="0"/>
                            <a:cs typeface="Times New Roman" panose="02020603050405020304" pitchFamily="18" charset="0"/>
                          </a:rPr>
                          <m:t>µµ</m:t>
                        </m:r>
                      </m:sub>
                    </m:sSub>
                  </m:oMath>
                </a14:m>
                <a:r>
                  <a:rPr lang="en-US" dirty="0">
                    <a:latin typeface="Times New Roman" panose="02020603050405020304" pitchFamily="18" charset="0"/>
                    <a:cs typeface="Times New Roman" panose="02020603050405020304" pitchFamily="18" charset="0"/>
                  </a:rPr>
                  <a:t> &lt; 120 GeV limit. The qq → </a:t>
                </a:r>
                <a14:m>
                  <m:oMath xmlns:m="http://schemas.openxmlformats.org/officeDocument/2006/math">
                    <m:sSup>
                      <m:sSupPr>
                        <m:ctrlPr>
                          <a:rPr lang="en-US" i="1">
                            <a:latin typeface="Cambria Math" panose="02040503050406030204" pitchFamily="18" charset="0"/>
                          </a:rPr>
                        </m:ctrlPr>
                      </m:sSupPr>
                      <m:e>
                        <m:r>
                          <m:rPr>
                            <m:nor/>
                          </m:rPr>
                          <a:rPr lang="en-US" dirty="0">
                            <a:latin typeface="Times New Roman" panose="02020603050405020304" pitchFamily="18" charset="0"/>
                            <a:cs typeface="Times New Roman" panose="02020603050405020304" pitchFamily="18" charset="0"/>
                          </a:rPr>
                          <m:t>ℓ</m:t>
                        </m:r>
                      </m:e>
                      <m:sup>
                        <m:r>
                          <m:rPr>
                            <m:nor/>
                          </m:rPr>
                          <a:rPr lang="en-US" dirty="0">
                            <a:latin typeface="Times New Roman" panose="02020603050405020304" pitchFamily="18" charset="0"/>
                            <a:cs typeface="Times New Roman" panose="02020603050405020304" pitchFamily="18" charset="0"/>
                          </a:rPr>
                          <m:t>+</m:t>
                        </m:r>
                      </m:sup>
                    </m:sSup>
                  </m:oMath>
                </a14:m>
                <a:r>
                  <a:rPr lang="en-US" dirty="0">
                    <a:latin typeface="Times New Roman" panose="02020603050405020304" pitchFamily="18" charset="0"/>
                    <a:cs typeface="Times New Roman" panose="02020603050405020304" pitchFamily="18" charset="0"/>
                  </a:rPr>
                  <a:t> + </a:t>
                </a:r>
                <a14:m>
                  <m:oMath xmlns:m="http://schemas.openxmlformats.org/officeDocument/2006/math">
                    <m:sSup>
                      <m:sSupPr>
                        <m:ctrlPr>
                          <a:rPr lang="en-US" i="1">
                            <a:latin typeface="Cambria Math" panose="02040503050406030204" pitchFamily="18" charset="0"/>
                          </a:rPr>
                        </m:ctrlPr>
                      </m:sSupPr>
                      <m:e>
                        <m:r>
                          <m:rPr>
                            <m:nor/>
                          </m:rPr>
                          <a:rPr lang="en-US" dirty="0">
                            <a:latin typeface="Times New Roman" panose="02020603050405020304" pitchFamily="18" charset="0"/>
                            <a:cs typeface="Times New Roman" panose="02020603050405020304" pitchFamily="18" charset="0"/>
                          </a:rPr>
                          <m:t>ℓ</m:t>
                        </m:r>
                      </m:e>
                      <m:sup>
                        <m:r>
                          <m:rPr>
                            <m:nor/>
                          </m:rPr>
                          <a:rPr lang="en-US" dirty="0">
                            <a:latin typeface="Times New Roman" panose="02020603050405020304" pitchFamily="18" charset="0"/>
                            <a:cs typeface="Times New Roman" panose="02020603050405020304" pitchFamily="18" charset="0"/>
                          </a:rPr>
                          <m:t>−</m:t>
                        </m:r>
                      </m:sup>
                    </m:sSup>
                  </m:oMath>
                </a14:m>
                <a:r>
                  <a:rPr lang="en-US" dirty="0">
                    <a:latin typeface="Times New Roman" panose="02020603050405020304" pitchFamily="18" charset="0"/>
                    <a:cs typeface="Times New Roman" panose="02020603050405020304" pitchFamily="18" charset="0"/>
                  </a:rPr>
                  <a:t> subprocess has a much larger contribution compared to q + g → </a:t>
                </a:r>
                <a14:m>
                  <m:oMath xmlns:m="http://schemas.openxmlformats.org/officeDocument/2006/math">
                    <m:sSup>
                      <m:sSupPr>
                        <m:ctrlPr>
                          <a:rPr lang="en-US" i="1">
                            <a:latin typeface="Cambria Math" panose="02040503050406030204" pitchFamily="18" charset="0"/>
                          </a:rPr>
                        </m:ctrlPr>
                      </m:sSupPr>
                      <m:e>
                        <m:r>
                          <m:rPr>
                            <m:nor/>
                          </m:rPr>
                          <a:rPr lang="en-US" dirty="0">
                            <a:latin typeface="Times New Roman" panose="02020603050405020304" pitchFamily="18" charset="0"/>
                            <a:cs typeface="Times New Roman" panose="02020603050405020304" pitchFamily="18" charset="0"/>
                          </a:rPr>
                          <m:t>ℓ</m:t>
                        </m:r>
                      </m:e>
                      <m:sup>
                        <m:r>
                          <m:rPr>
                            <m:nor/>
                          </m:rPr>
                          <a:rPr lang="en-US" dirty="0">
                            <a:latin typeface="Times New Roman" panose="02020603050405020304" pitchFamily="18" charset="0"/>
                            <a:cs typeface="Times New Roman" panose="02020603050405020304" pitchFamily="18" charset="0"/>
                          </a:rPr>
                          <m:t>+</m:t>
                        </m:r>
                      </m:sup>
                    </m:sSup>
                  </m:oMath>
                </a14:m>
                <a:r>
                  <a:rPr lang="en-US" dirty="0">
                    <a:latin typeface="Times New Roman" panose="02020603050405020304" pitchFamily="18" charset="0"/>
                    <a:cs typeface="Times New Roman" panose="02020603050405020304" pitchFamily="18" charset="0"/>
                  </a:rPr>
                  <a:t> + </a:t>
                </a:r>
                <a14:m>
                  <m:oMath xmlns:m="http://schemas.openxmlformats.org/officeDocument/2006/math">
                    <m:sSup>
                      <m:sSupPr>
                        <m:ctrlPr>
                          <a:rPr lang="en-US" i="1">
                            <a:latin typeface="Cambria Math" panose="02040503050406030204" pitchFamily="18" charset="0"/>
                          </a:rPr>
                        </m:ctrlPr>
                      </m:sSupPr>
                      <m:e>
                        <m:r>
                          <m:rPr>
                            <m:nor/>
                          </m:rPr>
                          <a:rPr lang="en-US" dirty="0">
                            <a:latin typeface="Times New Roman" panose="02020603050405020304" pitchFamily="18" charset="0"/>
                            <a:cs typeface="Times New Roman" panose="02020603050405020304" pitchFamily="18" charset="0"/>
                          </a:rPr>
                          <m:t>ℓ</m:t>
                        </m:r>
                      </m:e>
                      <m:sup>
                        <m:r>
                          <m:rPr>
                            <m:nor/>
                          </m:rPr>
                          <a:rPr lang="en-US" dirty="0">
                            <a:latin typeface="Times New Roman" panose="02020603050405020304" pitchFamily="18" charset="0"/>
                            <a:cs typeface="Times New Roman" panose="02020603050405020304" pitchFamily="18" charset="0"/>
                          </a:rPr>
                          <m:t>−</m:t>
                        </m:r>
                      </m:sup>
                    </m:sSup>
                  </m:oMath>
                </a14:m>
                <a:r>
                  <a:rPr lang="en-US" dirty="0">
                    <a:latin typeface="Times New Roman" panose="02020603050405020304" pitchFamily="18" charset="0"/>
                    <a:cs typeface="Times New Roman" panose="02020603050405020304" pitchFamily="18" charset="0"/>
                  </a:rPr>
                  <a:t>+ q. In large </a:t>
                </a:r>
                <a14:m>
                  <m:oMath xmlns:m="http://schemas.openxmlformats.org/officeDocument/2006/math">
                    <m:sSubSup>
                      <m:sSubSupPr>
                        <m:ctrlPr>
                          <a:rPr lang="en-US" i="1" dirty="0">
                            <a:latin typeface="Cambria Math" panose="02040503050406030204" pitchFamily="18" charset="0"/>
                          </a:rPr>
                        </m:ctrlPr>
                      </m:sSubSupPr>
                      <m:e>
                        <m:r>
                          <m:rPr>
                            <m:nor/>
                          </m:rPr>
                          <a:rPr lang="el-GR" dirty="0">
                            <a:latin typeface="Times New Roman" panose="02020603050405020304" pitchFamily="18" charset="0"/>
                            <a:cs typeface="Times New Roman" panose="02020603050405020304" pitchFamily="18" charset="0"/>
                          </a:rPr>
                          <m:t>ϕ</m:t>
                        </m:r>
                      </m:e>
                      <m:sub>
                        <m:r>
                          <m:rPr>
                            <m:nor/>
                          </m:rPr>
                          <a:rPr lang="el-GR" dirty="0">
                            <a:latin typeface="Times New Roman" panose="02020603050405020304" pitchFamily="18" charset="0"/>
                            <a:cs typeface="Times New Roman" panose="02020603050405020304" pitchFamily="18" charset="0"/>
                          </a:rPr>
                          <m:t>η</m:t>
                        </m:r>
                      </m:sub>
                      <m:sup>
                        <m:r>
                          <m:rPr>
                            <m:nor/>
                          </m:rPr>
                          <a:rPr lang="en-US" dirty="0">
                            <a:latin typeface="Times New Roman" panose="02020603050405020304" pitchFamily="18" charset="0"/>
                            <a:cs typeface="Times New Roman" panose="02020603050405020304" pitchFamily="18" charset="0"/>
                          </a:rPr>
                          <m:t>∗</m:t>
                        </m:r>
                      </m:sup>
                    </m:sSubSup>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𝑃</m:t>
                        </m:r>
                      </m:e>
                      <m:sub>
                        <m:r>
                          <a:rPr lang="en-US" i="1" dirty="0">
                            <a:latin typeface="Cambria Math" panose="02040503050406030204" pitchFamily="18" charset="0"/>
                          </a:rPr>
                          <m:t>𝑡</m:t>
                        </m:r>
                      </m:sub>
                      <m:sup>
                        <m:r>
                          <a:rPr lang="en-US" i="1" dirty="0">
                            <a:latin typeface="Cambria Math" panose="02040503050406030204" pitchFamily="18" charset="0"/>
                          </a:rPr>
                          <m:t>𝑙𝑙</m:t>
                        </m:r>
                      </m:sup>
                    </m:sSubSup>
                  </m:oMath>
                </a14:m>
                <a:r>
                  <a:rPr lang="en-US" dirty="0">
                    <a:latin typeface="Times New Roman" panose="02020603050405020304" pitchFamily="18" charset="0"/>
                    <a:cs typeface="Times New Roman" panose="02020603050405020304" pitchFamily="18" charset="0"/>
                  </a:rPr>
                  <a:t>, the LO-MRW TMD model has larger contributions relative to the NLO-MRW model.</a:t>
                </a:r>
              </a:p>
            </p:txBody>
          </p:sp>
        </mc:Choice>
        <mc:Fallback xmlns="">
          <p:sp>
            <p:nvSpPr>
              <p:cNvPr id="7" name="Rectangle 6"/>
              <p:cNvSpPr>
                <a:spLocks noRot="1" noChangeAspect="1" noMove="1" noResize="1" noEditPoints="1" noAdjustHandles="1" noChangeArrowheads="1" noChangeShapeType="1" noTextEdit="1"/>
              </p:cNvSpPr>
              <p:nvPr/>
            </p:nvSpPr>
            <p:spPr>
              <a:xfrm>
                <a:off x="987779" y="1716419"/>
                <a:ext cx="5101736" cy="2794291"/>
              </a:xfrm>
              <a:prstGeom prst="rect">
                <a:avLst/>
              </a:prstGeom>
              <a:blipFill>
                <a:blip r:embed="rId3"/>
                <a:stretch>
                  <a:fillRect l="-956" t="-1310" r="-1792" b="-2620"/>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8082" y="587549"/>
            <a:ext cx="2667372" cy="2257740"/>
          </a:xfrm>
          <a:prstGeom prst="round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3602" y="2497464"/>
            <a:ext cx="2753109" cy="2267266"/>
          </a:xfrm>
          <a:prstGeom prst="round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1495" y="4432547"/>
            <a:ext cx="2710734" cy="2242098"/>
          </a:xfrm>
          <a:prstGeom prst="roundRect">
            <a:avLst/>
          </a:prstGeom>
        </p:spPr>
      </p:pic>
    </p:spTree>
    <p:extLst>
      <p:ext uri="{BB962C8B-B14F-4D97-AF65-F5344CB8AC3E}">
        <p14:creationId xmlns:p14="http://schemas.microsoft.com/office/powerpoint/2010/main" val="99077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4144696748"/>
              </p:ext>
            </p:extLst>
          </p:nvPr>
        </p:nvGraphicFramePr>
        <p:xfrm>
          <a:off x="6975132" y="0"/>
          <a:ext cx="5216868" cy="4000500"/>
        </p:xfrm>
        <a:graphic>
          <a:graphicData uri="http://schemas.openxmlformats.org/presentationml/2006/ole">
            <mc:AlternateContent xmlns:mc="http://schemas.openxmlformats.org/markup-compatibility/2006">
              <mc:Choice xmlns:v="urn:schemas-microsoft-com:vml" Requires="v">
                <p:oleObj spid="_x0000_s2059" name="Acrobat Document" r:id="rId3" imgW="7353213" imgH="5638479" progId="AcroExch.Document.11">
                  <p:embed/>
                </p:oleObj>
              </mc:Choice>
              <mc:Fallback>
                <p:oleObj name="Acrobat Document" r:id="rId3" imgW="7353213" imgH="5638479" progId="AcroExch.Document.11">
                  <p:embed/>
                  <p:pic>
                    <p:nvPicPr>
                      <p:cNvPr id="0" name=""/>
                      <p:cNvPicPr/>
                      <p:nvPr/>
                    </p:nvPicPr>
                    <p:blipFill>
                      <a:blip r:embed="rId4"/>
                      <a:stretch>
                        <a:fillRect/>
                      </a:stretch>
                    </p:blipFill>
                    <p:spPr>
                      <a:xfrm>
                        <a:off x="6975132" y="0"/>
                        <a:ext cx="5216868" cy="40005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134669384"/>
              </p:ext>
            </p:extLst>
          </p:nvPr>
        </p:nvGraphicFramePr>
        <p:xfrm>
          <a:off x="0" y="0"/>
          <a:ext cx="5216868" cy="4000500"/>
        </p:xfrm>
        <a:graphic>
          <a:graphicData uri="http://schemas.openxmlformats.org/presentationml/2006/ole">
            <mc:AlternateContent xmlns:mc="http://schemas.openxmlformats.org/markup-compatibility/2006">
              <mc:Choice xmlns:v="urn:schemas-microsoft-com:vml" Requires="v">
                <p:oleObj spid="_x0000_s2060" name="Acrobat Document" r:id="rId5" imgW="7353213" imgH="5638479" progId="AcroExch.Document.11">
                  <p:embed/>
                </p:oleObj>
              </mc:Choice>
              <mc:Fallback>
                <p:oleObj name="Acrobat Document" r:id="rId5" imgW="7353213" imgH="5638479" progId="AcroExch.Document.11">
                  <p:embed/>
                  <p:pic>
                    <p:nvPicPr>
                      <p:cNvPr id="0" name=""/>
                      <p:cNvPicPr/>
                      <p:nvPr/>
                    </p:nvPicPr>
                    <p:blipFill>
                      <a:blip r:embed="rId6"/>
                      <a:stretch>
                        <a:fillRect/>
                      </a:stretch>
                    </p:blipFill>
                    <p:spPr>
                      <a:xfrm>
                        <a:off x="0" y="0"/>
                        <a:ext cx="5216868" cy="40005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88753257"/>
              </p:ext>
            </p:extLst>
          </p:nvPr>
        </p:nvGraphicFramePr>
        <p:xfrm>
          <a:off x="3781533" y="3443289"/>
          <a:ext cx="4452969" cy="3414712"/>
        </p:xfrm>
        <a:graphic>
          <a:graphicData uri="http://schemas.openxmlformats.org/presentationml/2006/ole">
            <mc:AlternateContent xmlns:mc="http://schemas.openxmlformats.org/markup-compatibility/2006">
              <mc:Choice xmlns:v="urn:schemas-microsoft-com:vml" Requires="v">
                <p:oleObj spid="_x0000_s2061" name="Acrobat Document" r:id="rId7" imgW="7353213" imgH="5638479" progId="AcroExch.Document.11">
                  <p:embed/>
                </p:oleObj>
              </mc:Choice>
              <mc:Fallback>
                <p:oleObj name="Acrobat Document" r:id="rId7" imgW="7353213" imgH="5638479" progId="AcroExch.Document.11">
                  <p:embed/>
                  <p:pic>
                    <p:nvPicPr>
                      <p:cNvPr id="0" name=""/>
                      <p:cNvPicPr/>
                      <p:nvPr/>
                    </p:nvPicPr>
                    <p:blipFill>
                      <a:blip r:embed="rId8"/>
                      <a:stretch>
                        <a:fillRect/>
                      </a:stretch>
                    </p:blipFill>
                    <p:spPr>
                      <a:xfrm>
                        <a:off x="3781533" y="3443289"/>
                        <a:ext cx="4452969" cy="3414712"/>
                      </a:xfrm>
                      <a:prstGeom prst="rect">
                        <a:avLst/>
                      </a:prstGeom>
                    </p:spPr>
                  </p:pic>
                </p:oleObj>
              </mc:Fallback>
            </mc:AlternateContent>
          </a:graphicData>
        </a:graphic>
      </p:graphicFrame>
    </p:spTree>
    <p:extLst>
      <p:ext uri="{BB962C8B-B14F-4D97-AF65-F5344CB8AC3E}">
        <p14:creationId xmlns:p14="http://schemas.microsoft.com/office/powerpoint/2010/main" val="2236197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1381588" y="891969"/>
                <a:ext cx="1491049" cy="395621"/>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15 &lt; </a:t>
                </a:r>
                <a14:m>
                  <m:oMath xmlns:m="http://schemas.openxmlformats.org/officeDocument/2006/math">
                    <m:sSub>
                      <m:sSubPr>
                        <m:ctrlPr>
                          <a:rPr lang="en-US" b="1" i="1">
                            <a:latin typeface="Cambria Math" panose="02040503050406030204" pitchFamily="18" charset="0"/>
                            <a:cs typeface="Times New Roman" panose="02020603050405020304" pitchFamily="18" charset="0"/>
                          </a:rPr>
                        </m:ctrlPr>
                      </m:sSubPr>
                      <m:e>
                        <m:r>
                          <a:rPr lang="en-US" b="1" i="1">
                            <a:latin typeface="Cambria Math" panose="02040503050406030204" pitchFamily="18" charset="0"/>
                            <a:cs typeface="Times New Roman" panose="02020603050405020304" pitchFamily="18" charset="0"/>
                          </a:rPr>
                          <m:t>𝑴</m:t>
                        </m:r>
                      </m:e>
                      <m:sub>
                        <m:r>
                          <a:rPr lang="en-US" b="1" i="1">
                            <a:latin typeface="Cambria Math" panose="02040503050406030204" pitchFamily="18" charset="0"/>
                            <a:cs typeface="Times New Roman" panose="02020603050405020304" pitchFamily="18" charset="0"/>
                          </a:rPr>
                          <m:t>𝒋𝒋</m:t>
                        </m:r>
                      </m:sub>
                    </m:sSub>
                  </m:oMath>
                </a14:m>
                <a:r>
                  <a:rPr lang="en-US" b="1" dirty="0">
                    <a:latin typeface="Times New Roman" panose="02020603050405020304" pitchFamily="18" charset="0"/>
                    <a:cs typeface="Times New Roman" panose="02020603050405020304" pitchFamily="18" charset="0"/>
                  </a:rPr>
                  <a:t> &lt; 60</a:t>
                </a:r>
              </a:p>
            </p:txBody>
          </p:sp>
        </mc:Choice>
        <mc:Fallback xmlns="">
          <p:sp>
            <p:nvSpPr>
              <p:cNvPr id="5" name="Rectangle 4"/>
              <p:cNvSpPr>
                <a:spLocks noRot="1" noChangeAspect="1" noMove="1" noResize="1" noEditPoints="1" noAdjustHandles="1" noChangeArrowheads="1" noChangeShapeType="1" noTextEdit="1"/>
              </p:cNvSpPr>
              <p:nvPr/>
            </p:nvSpPr>
            <p:spPr>
              <a:xfrm>
                <a:off x="1381588" y="891969"/>
                <a:ext cx="1491049" cy="395621"/>
              </a:xfrm>
              <a:prstGeom prst="rect">
                <a:avLst/>
              </a:prstGeom>
              <a:blipFill>
                <a:blip r:embed="rId2"/>
                <a:stretch>
                  <a:fillRect l="-3689" t="-7692" r="-2869" b="-16923"/>
                </a:stretch>
              </a:blipFill>
            </p:spPr>
            <p:txBody>
              <a:bodyPr/>
              <a:lstStyle/>
              <a:p>
                <a:r>
                  <a:rPr lang="en-US">
                    <a:noFill/>
                  </a:rPr>
                  <a:t> </a:t>
                </a:r>
              </a:p>
            </p:txBody>
          </p:sp>
        </mc:Fallback>
      </mc:AlternateContent>
      <p:cxnSp>
        <p:nvCxnSpPr>
          <p:cNvPr id="6" name="Straight Connector 5"/>
          <p:cNvCxnSpPr/>
          <p:nvPr/>
        </p:nvCxnSpPr>
        <p:spPr>
          <a:xfrm>
            <a:off x="1032912" y="1287590"/>
            <a:ext cx="2188403" cy="16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 name="Rectangle 6"/>
              <p:cNvSpPr/>
              <p:nvPr/>
            </p:nvSpPr>
            <p:spPr>
              <a:xfrm>
                <a:off x="795946" y="1858673"/>
                <a:ext cx="5442858" cy="3787447"/>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In this slide, we present a comparison of the differential cross section predictions using LO-MRW, NLO-MRW, and PB TMD models with respect to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𝑃</m:t>
                        </m:r>
                      </m:e>
                      <m:sub>
                        <m:r>
                          <a:rPr lang="en-US" i="1" dirty="0">
                            <a:latin typeface="Cambria Math" panose="02040503050406030204" pitchFamily="18" charset="0"/>
                          </a:rPr>
                          <m:t>𝑡</m:t>
                        </m:r>
                      </m:sub>
                      <m:sup>
                        <m:r>
                          <a:rPr lang="en-US" i="1" dirty="0">
                            <a:latin typeface="Cambria Math" panose="02040503050406030204" pitchFamily="18" charset="0"/>
                          </a:rPr>
                          <m:t>𝑙𝑙</m:t>
                        </m:r>
                      </m:sup>
                    </m:sSubSup>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Sup>
                      <m:sSubSupPr>
                        <m:ctrlPr>
                          <a:rPr lang="en-US" i="1" dirty="0">
                            <a:latin typeface="Cambria Math" panose="02040503050406030204" pitchFamily="18" charset="0"/>
                          </a:rPr>
                        </m:ctrlPr>
                      </m:sSubSupPr>
                      <m:e>
                        <m:r>
                          <m:rPr>
                            <m:nor/>
                          </m:rPr>
                          <a:rPr lang="el-GR" dirty="0">
                            <a:latin typeface="Times New Roman" panose="02020603050405020304" pitchFamily="18" charset="0"/>
                            <a:cs typeface="Times New Roman" panose="02020603050405020304" pitchFamily="18" charset="0"/>
                          </a:rPr>
                          <m:t>ϕ</m:t>
                        </m:r>
                      </m:e>
                      <m:sub>
                        <m:r>
                          <m:rPr>
                            <m:nor/>
                          </m:rPr>
                          <a:rPr lang="el-GR" dirty="0">
                            <a:latin typeface="Times New Roman" panose="02020603050405020304" pitchFamily="18" charset="0"/>
                            <a:cs typeface="Times New Roman" panose="02020603050405020304" pitchFamily="18" charset="0"/>
                          </a:rPr>
                          <m:t>η</m:t>
                        </m:r>
                      </m:sub>
                      <m:sup>
                        <m:r>
                          <m:rPr>
                            <m:nor/>
                          </m:rPr>
                          <a:rPr lang="en-US" dirty="0">
                            <a:latin typeface="Times New Roman" panose="02020603050405020304" pitchFamily="18" charset="0"/>
                            <a:cs typeface="Times New Roman" panose="02020603050405020304" pitchFamily="18" charset="0"/>
                          </a:rPr>
                          <m:t>∗</m:t>
                        </m:r>
                      </m:sup>
                    </m:sSubSup>
                  </m:oMath>
                </a14:m>
                <a:r>
                  <a:rPr lang="el-GR"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i="1">
                            <a:latin typeface="Cambria Math" panose="02040503050406030204" pitchFamily="18" charset="0"/>
                          </a:rPr>
                        </m:ctrlPr>
                      </m:sSubPr>
                      <m:e>
                        <m:r>
                          <m:rPr>
                            <m:nor/>
                          </m:rPr>
                          <a:rPr lang="en-US" dirty="0">
                            <a:latin typeface="Times New Roman" panose="02020603050405020304" pitchFamily="18" charset="0"/>
                            <a:cs typeface="Times New Roman" panose="02020603050405020304" pitchFamily="18" charset="0"/>
                          </a:rPr>
                          <m:t>y</m:t>
                        </m:r>
                      </m:e>
                      <m:sub>
                        <m:r>
                          <m:rPr>
                            <m:nor/>
                          </m:rPr>
                          <a:rPr lang="en-US" dirty="0">
                            <a:latin typeface="Times New Roman" panose="02020603050405020304" pitchFamily="18" charset="0"/>
                            <a:cs typeface="Times New Roman" panose="02020603050405020304" pitchFamily="18" charset="0"/>
                          </a:rPr>
                          <m:t>CM</m:t>
                        </m:r>
                      </m:sub>
                    </m:sSub>
                  </m:oMath>
                </a14:m>
                <a:r>
                  <a:rPr lang="en-US" dirty="0">
                    <a:latin typeface="Times New Roman" panose="02020603050405020304" pitchFamily="18" charset="0"/>
                    <a:cs typeface="Times New Roman" panose="02020603050405020304" pitchFamily="18" charset="0"/>
                  </a:rPr>
                  <a:t> kinematic variables in the 15 &lt; </a:t>
                </a:r>
                <a14:m>
                  <m:oMath xmlns:m="http://schemas.openxmlformats.org/officeDocument/2006/math">
                    <m:sSub>
                      <m:sSubPr>
                        <m:ctrlPr>
                          <a:rPr lang="en-US" i="1">
                            <a:latin typeface="Cambria Math" panose="02040503050406030204" pitchFamily="18" charset="0"/>
                          </a:rPr>
                        </m:ctrlPr>
                      </m:sSubPr>
                      <m:e>
                        <m:r>
                          <m:rPr>
                            <m:nor/>
                          </m:rPr>
                          <a:rPr lang="en-US" dirty="0">
                            <a:latin typeface="Times New Roman" panose="02020603050405020304" pitchFamily="18" charset="0"/>
                            <a:cs typeface="Times New Roman" panose="02020603050405020304" pitchFamily="18" charset="0"/>
                          </a:rPr>
                          <m:t>m</m:t>
                        </m:r>
                      </m:e>
                      <m:sub>
                        <m:r>
                          <m:rPr>
                            <m:nor/>
                          </m:rPr>
                          <a:rPr lang="en-US" dirty="0">
                            <a:latin typeface="Times New Roman" panose="02020603050405020304" pitchFamily="18" charset="0"/>
                            <a:cs typeface="Times New Roman" panose="02020603050405020304" pitchFamily="18" charset="0"/>
                          </a:rPr>
                          <m:t>µµ</m:t>
                        </m:r>
                      </m:sub>
                    </m:sSub>
                  </m:oMath>
                </a14:m>
                <a:r>
                  <a:rPr lang="en-US" dirty="0">
                    <a:latin typeface="Times New Roman" panose="02020603050405020304" pitchFamily="18" charset="0"/>
                    <a:cs typeface="Times New Roman" panose="02020603050405020304" pitchFamily="18" charset="0"/>
                  </a:rPr>
                  <a:t> &lt; 60 GeV region. In the small dilepton mass region, higher order subprocesses are critical, but we only consider two lower order subprocesses, so we do not expect great results. It can be seen from these figures that the LO-MRW formalism prediction seems closer to the experimental data, while the NLO-MRW approach significantly undershoots it. Even the PB approach does not show good predictive power and undershoots experimental data, especially at low dilepton transverse momenta.</a:t>
                </a:r>
              </a:p>
            </p:txBody>
          </p:sp>
        </mc:Choice>
        <mc:Fallback>
          <p:sp>
            <p:nvSpPr>
              <p:cNvPr id="7" name="Rectangle 6"/>
              <p:cNvSpPr>
                <a:spLocks noRot="1" noChangeAspect="1" noMove="1" noResize="1" noEditPoints="1" noAdjustHandles="1" noChangeArrowheads="1" noChangeShapeType="1" noTextEdit="1"/>
              </p:cNvSpPr>
              <p:nvPr/>
            </p:nvSpPr>
            <p:spPr>
              <a:xfrm>
                <a:off x="795946" y="1858673"/>
                <a:ext cx="5442858" cy="3787447"/>
              </a:xfrm>
              <a:prstGeom prst="rect">
                <a:avLst/>
              </a:prstGeom>
              <a:blipFill rotWithShape="0">
                <a:blip r:embed="rId3"/>
                <a:stretch>
                  <a:fillRect l="-1009" t="-966" r="-1682" b="-1771"/>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053" y="710751"/>
            <a:ext cx="2791215" cy="2295845"/>
          </a:xfrm>
          <a:prstGeom prst="round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182" y="2349377"/>
            <a:ext cx="2619741" cy="2419688"/>
          </a:xfrm>
          <a:prstGeom prst="round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4488" y="4191443"/>
            <a:ext cx="2734057" cy="2381582"/>
          </a:xfrm>
          <a:prstGeom prst="roundRect">
            <a:avLst/>
          </a:prstGeom>
        </p:spPr>
      </p:pic>
    </p:spTree>
    <p:extLst>
      <p:ext uri="{BB962C8B-B14F-4D97-AF65-F5344CB8AC3E}">
        <p14:creationId xmlns:p14="http://schemas.microsoft.com/office/powerpoint/2010/main" val="1492070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1013222451"/>
              </p:ext>
            </p:extLst>
          </p:nvPr>
        </p:nvGraphicFramePr>
        <p:xfrm>
          <a:off x="0" y="-1"/>
          <a:ext cx="4872038" cy="3736071"/>
        </p:xfrm>
        <a:graphic>
          <a:graphicData uri="http://schemas.openxmlformats.org/presentationml/2006/ole">
            <mc:AlternateContent xmlns:mc="http://schemas.openxmlformats.org/markup-compatibility/2006">
              <mc:Choice xmlns:v="urn:schemas-microsoft-com:vml" Requires="v">
                <p:oleObj spid="_x0000_s3086" name="Acrobat Document" r:id="rId3" imgW="7353213" imgH="5638479" progId="AcroExch.Document.11">
                  <p:embed/>
                </p:oleObj>
              </mc:Choice>
              <mc:Fallback>
                <p:oleObj name="Acrobat Document" r:id="rId3" imgW="7353213" imgH="5638479" progId="AcroExch.Document.11">
                  <p:embed/>
                  <p:pic>
                    <p:nvPicPr>
                      <p:cNvPr id="0" name=""/>
                      <p:cNvPicPr/>
                      <p:nvPr/>
                    </p:nvPicPr>
                    <p:blipFill>
                      <a:blip r:embed="rId4"/>
                      <a:stretch>
                        <a:fillRect/>
                      </a:stretch>
                    </p:blipFill>
                    <p:spPr>
                      <a:xfrm>
                        <a:off x="0" y="-1"/>
                        <a:ext cx="4872038" cy="3736071"/>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37501621"/>
              </p:ext>
            </p:extLst>
          </p:nvPr>
        </p:nvGraphicFramePr>
        <p:xfrm>
          <a:off x="7319963" y="0"/>
          <a:ext cx="4872037" cy="3736070"/>
        </p:xfrm>
        <a:graphic>
          <a:graphicData uri="http://schemas.openxmlformats.org/presentationml/2006/ole">
            <mc:AlternateContent xmlns:mc="http://schemas.openxmlformats.org/markup-compatibility/2006">
              <mc:Choice xmlns:v="urn:schemas-microsoft-com:vml" Requires="v">
                <p:oleObj spid="_x0000_s3087" name="Acrobat Document" r:id="rId5" imgW="7353213" imgH="5638479" progId="AcroExch.Document.11">
                  <p:embed/>
                </p:oleObj>
              </mc:Choice>
              <mc:Fallback>
                <p:oleObj name="Acrobat Document" r:id="rId5" imgW="7353213" imgH="5638479" progId="AcroExch.Document.11">
                  <p:embed/>
                  <p:pic>
                    <p:nvPicPr>
                      <p:cNvPr id="0" name=""/>
                      <p:cNvPicPr/>
                      <p:nvPr/>
                    </p:nvPicPr>
                    <p:blipFill>
                      <a:blip r:embed="rId6"/>
                      <a:stretch>
                        <a:fillRect/>
                      </a:stretch>
                    </p:blipFill>
                    <p:spPr>
                      <a:xfrm>
                        <a:off x="7319963" y="0"/>
                        <a:ext cx="4872037" cy="373607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28172224"/>
              </p:ext>
            </p:extLst>
          </p:nvPr>
        </p:nvGraphicFramePr>
        <p:xfrm>
          <a:off x="3829050" y="3192537"/>
          <a:ext cx="4779962" cy="3665463"/>
        </p:xfrm>
        <a:graphic>
          <a:graphicData uri="http://schemas.openxmlformats.org/presentationml/2006/ole">
            <mc:AlternateContent xmlns:mc="http://schemas.openxmlformats.org/markup-compatibility/2006">
              <mc:Choice xmlns:v="urn:schemas-microsoft-com:vml" Requires="v">
                <p:oleObj spid="_x0000_s3088" name="Acrobat Document" r:id="rId7" imgW="7353213" imgH="5638479" progId="AcroExch.Document.11">
                  <p:embed/>
                </p:oleObj>
              </mc:Choice>
              <mc:Fallback>
                <p:oleObj name="Acrobat Document" r:id="rId7" imgW="7353213" imgH="5638479" progId="AcroExch.Document.11">
                  <p:embed/>
                  <p:pic>
                    <p:nvPicPr>
                      <p:cNvPr id="0" name=""/>
                      <p:cNvPicPr/>
                      <p:nvPr/>
                    </p:nvPicPr>
                    <p:blipFill>
                      <a:blip r:embed="rId8"/>
                      <a:stretch>
                        <a:fillRect/>
                      </a:stretch>
                    </p:blipFill>
                    <p:spPr>
                      <a:xfrm>
                        <a:off x="3829050" y="3192537"/>
                        <a:ext cx="4779962" cy="3665463"/>
                      </a:xfrm>
                      <a:prstGeom prst="rect">
                        <a:avLst/>
                      </a:prstGeom>
                    </p:spPr>
                  </p:pic>
                </p:oleObj>
              </mc:Fallback>
            </mc:AlternateContent>
          </a:graphicData>
        </a:graphic>
      </p:graphicFrame>
    </p:spTree>
    <p:extLst>
      <p:ext uri="{BB962C8B-B14F-4D97-AF65-F5344CB8AC3E}">
        <p14:creationId xmlns:p14="http://schemas.microsoft.com/office/powerpoint/2010/main" val="2544631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1323223" y="1062736"/>
                <a:ext cx="1491049" cy="395621"/>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15 &lt; </a:t>
                </a:r>
                <a14:m>
                  <m:oMath xmlns:m="http://schemas.openxmlformats.org/officeDocument/2006/math">
                    <m:sSub>
                      <m:sSubPr>
                        <m:ctrlPr>
                          <a:rPr lang="en-US" b="1" i="1">
                            <a:latin typeface="Cambria Math" panose="02040503050406030204" pitchFamily="18" charset="0"/>
                            <a:cs typeface="Times New Roman" panose="02020603050405020304" pitchFamily="18" charset="0"/>
                          </a:rPr>
                        </m:ctrlPr>
                      </m:sSubPr>
                      <m:e>
                        <m:r>
                          <a:rPr lang="en-US" b="1" i="1">
                            <a:latin typeface="Cambria Math" panose="02040503050406030204" pitchFamily="18" charset="0"/>
                            <a:cs typeface="Times New Roman" panose="02020603050405020304" pitchFamily="18" charset="0"/>
                          </a:rPr>
                          <m:t>𝑴</m:t>
                        </m:r>
                      </m:e>
                      <m:sub>
                        <m:r>
                          <a:rPr lang="en-US" b="1" i="1">
                            <a:latin typeface="Cambria Math" panose="02040503050406030204" pitchFamily="18" charset="0"/>
                            <a:cs typeface="Times New Roman" panose="02020603050405020304" pitchFamily="18" charset="0"/>
                          </a:rPr>
                          <m:t>𝒋𝒋</m:t>
                        </m:r>
                      </m:sub>
                    </m:sSub>
                  </m:oMath>
                </a14:m>
                <a:r>
                  <a:rPr lang="en-US" b="1" dirty="0">
                    <a:latin typeface="Times New Roman" panose="02020603050405020304" pitchFamily="18" charset="0"/>
                    <a:cs typeface="Times New Roman" panose="02020603050405020304" pitchFamily="18" charset="0"/>
                  </a:rPr>
                  <a:t> &lt; 60</a:t>
                </a:r>
              </a:p>
            </p:txBody>
          </p:sp>
        </mc:Choice>
        <mc:Fallback xmlns="">
          <p:sp>
            <p:nvSpPr>
              <p:cNvPr id="5" name="Rectangle 4"/>
              <p:cNvSpPr>
                <a:spLocks noRot="1" noChangeAspect="1" noMove="1" noResize="1" noEditPoints="1" noAdjustHandles="1" noChangeArrowheads="1" noChangeShapeType="1" noTextEdit="1"/>
              </p:cNvSpPr>
              <p:nvPr/>
            </p:nvSpPr>
            <p:spPr>
              <a:xfrm>
                <a:off x="1323223" y="1062736"/>
                <a:ext cx="1491049" cy="395621"/>
              </a:xfrm>
              <a:prstGeom prst="rect">
                <a:avLst/>
              </a:prstGeom>
              <a:blipFill>
                <a:blip r:embed="rId2"/>
                <a:stretch>
                  <a:fillRect l="-3265" t="-7692" r="-2857" b="-16923"/>
                </a:stretch>
              </a:blipFill>
            </p:spPr>
            <p:txBody>
              <a:bodyPr/>
              <a:lstStyle/>
              <a:p>
                <a:r>
                  <a:rPr lang="en-US">
                    <a:noFill/>
                  </a:rPr>
                  <a:t> </a:t>
                </a:r>
              </a:p>
            </p:txBody>
          </p:sp>
        </mc:Fallback>
      </mc:AlternateContent>
      <p:cxnSp>
        <p:nvCxnSpPr>
          <p:cNvPr id="6" name="Straight Connector 5"/>
          <p:cNvCxnSpPr/>
          <p:nvPr/>
        </p:nvCxnSpPr>
        <p:spPr>
          <a:xfrm>
            <a:off x="978197" y="1458357"/>
            <a:ext cx="21811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641761" y="1984790"/>
                <a:ext cx="4345022" cy="2125454"/>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in this slide, where subprocesses of LO-MRW and NLO-MRW TMDs models are compared with respect to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𝑃</m:t>
                        </m:r>
                      </m:e>
                      <m:sub>
                        <m:r>
                          <a:rPr lang="en-US" i="1" dirty="0">
                            <a:latin typeface="Cambria Math" panose="02040503050406030204" pitchFamily="18" charset="0"/>
                          </a:rPr>
                          <m:t>𝑡</m:t>
                        </m:r>
                      </m:sub>
                      <m:sup>
                        <m:r>
                          <a:rPr lang="en-US" i="1" dirty="0">
                            <a:latin typeface="Cambria Math" panose="02040503050406030204" pitchFamily="18" charset="0"/>
                          </a:rPr>
                          <m:t>𝑙𝑙</m:t>
                        </m:r>
                      </m:sup>
                    </m:sSubSup>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Sup>
                      <m:sSubSupPr>
                        <m:ctrlPr>
                          <a:rPr lang="en-US" i="1" dirty="0">
                            <a:latin typeface="Cambria Math" panose="02040503050406030204" pitchFamily="18" charset="0"/>
                          </a:rPr>
                        </m:ctrlPr>
                      </m:sSubSupPr>
                      <m:e>
                        <m:r>
                          <m:rPr>
                            <m:nor/>
                          </m:rPr>
                          <a:rPr lang="el-GR" dirty="0">
                            <a:latin typeface="Times New Roman" panose="02020603050405020304" pitchFamily="18" charset="0"/>
                            <a:cs typeface="Times New Roman" panose="02020603050405020304" pitchFamily="18" charset="0"/>
                          </a:rPr>
                          <m:t>ϕ</m:t>
                        </m:r>
                      </m:e>
                      <m:sub>
                        <m:r>
                          <m:rPr>
                            <m:nor/>
                          </m:rPr>
                          <a:rPr lang="el-GR" dirty="0">
                            <a:latin typeface="Times New Roman" panose="02020603050405020304" pitchFamily="18" charset="0"/>
                            <a:cs typeface="Times New Roman" panose="02020603050405020304" pitchFamily="18" charset="0"/>
                          </a:rPr>
                          <m:t>η</m:t>
                        </m:r>
                      </m:sub>
                      <m:sup>
                        <m:r>
                          <m:rPr>
                            <m:nor/>
                          </m:rPr>
                          <a:rPr lang="en-US" dirty="0">
                            <a:latin typeface="Times New Roman" panose="02020603050405020304" pitchFamily="18" charset="0"/>
                            <a:cs typeface="Times New Roman" panose="02020603050405020304" pitchFamily="18" charset="0"/>
                          </a:rPr>
                          <m:t>∗</m:t>
                        </m:r>
                      </m:sup>
                    </m:sSubSup>
                  </m:oMath>
                </a14:m>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i="1">
                            <a:latin typeface="Cambria Math" panose="02040503050406030204" pitchFamily="18" charset="0"/>
                          </a:rPr>
                        </m:ctrlPr>
                      </m:sSubPr>
                      <m:e>
                        <m:r>
                          <m:rPr>
                            <m:nor/>
                          </m:rPr>
                          <a:rPr lang="en-US" dirty="0">
                            <a:latin typeface="Times New Roman" panose="02020603050405020304" pitchFamily="18" charset="0"/>
                            <a:cs typeface="Times New Roman" panose="02020603050405020304" pitchFamily="18" charset="0"/>
                          </a:rPr>
                          <m:t>y</m:t>
                        </m:r>
                      </m:e>
                      <m:sub>
                        <m:r>
                          <m:rPr>
                            <m:nor/>
                          </m:rPr>
                          <a:rPr lang="en-US" dirty="0">
                            <a:latin typeface="Times New Roman" panose="02020603050405020304" pitchFamily="18" charset="0"/>
                            <a:cs typeface="Times New Roman" panose="02020603050405020304" pitchFamily="18" charset="0"/>
                          </a:rPr>
                          <m:t>CM</m:t>
                        </m:r>
                      </m:sub>
                    </m:sSub>
                  </m:oMath>
                </a14:m>
                <a:r>
                  <a:rPr lang="en-US" dirty="0">
                    <a:latin typeface="Times New Roman" panose="02020603050405020304" pitchFamily="18" charset="0"/>
                    <a:cs typeface="Times New Roman" panose="02020603050405020304" pitchFamily="18" charset="0"/>
                  </a:rPr>
                  <a:t> kinematic variables in the 15 &lt; </a:t>
                </a:r>
                <a14:m>
                  <m:oMath xmlns:m="http://schemas.openxmlformats.org/officeDocument/2006/math">
                    <m:sSub>
                      <m:sSubPr>
                        <m:ctrlPr>
                          <a:rPr lang="en-US" i="1">
                            <a:latin typeface="Cambria Math" panose="02040503050406030204" pitchFamily="18" charset="0"/>
                          </a:rPr>
                        </m:ctrlPr>
                      </m:sSubPr>
                      <m:e>
                        <m:r>
                          <m:rPr>
                            <m:nor/>
                          </m:rPr>
                          <a:rPr lang="en-US" dirty="0">
                            <a:latin typeface="Times New Roman" panose="02020603050405020304" pitchFamily="18" charset="0"/>
                            <a:cs typeface="Times New Roman" panose="02020603050405020304" pitchFamily="18" charset="0"/>
                          </a:rPr>
                          <m:t>m</m:t>
                        </m:r>
                      </m:e>
                      <m:sub>
                        <m:r>
                          <m:rPr>
                            <m:nor/>
                          </m:rPr>
                          <a:rPr lang="en-US" dirty="0">
                            <a:latin typeface="Times New Roman" panose="02020603050405020304" pitchFamily="18" charset="0"/>
                            <a:cs typeface="Times New Roman" panose="02020603050405020304" pitchFamily="18" charset="0"/>
                          </a:rPr>
                          <m:t>µµ</m:t>
                        </m:r>
                      </m:sub>
                    </m:sSub>
                  </m:oMath>
                </a14:m>
                <a:r>
                  <a:rPr lang="en-US" dirty="0">
                    <a:latin typeface="Times New Roman" panose="02020603050405020304" pitchFamily="18" charset="0"/>
                    <a:cs typeface="Times New Roman" panose="02020603050405020304" pitchFamily="18" charset="0"/>
                  </a:rPr>
                  <a:t> &lt; 60 GeV limit, a similar behavior for the TMD models predictions like what we discussed for the 10 slide are observed.</a:t>
                </a:r>
              </a:p>
            </p:txBody>
          </p:sp>
        </mc:Choice>
        <mc:Fallback xmlns="">
          <p:sp>
            <p:nvSpPr>
              <p:cNvPr id="7" name="Rectangle 6"/>
              <p:cNvSpPr>
                <a:spLocks noRot="1" noChangeAspect="1" noMove="1" noResize="1" noEditPoints="1" noAdjustHandles="1" noChangeArrowheads="1" noChangeShapeType="1" noTextEdit="1"/>
              </p:cNvSpPr>
              <p:nvPr/>
            </p:nvSpPr>
            <p:spPr>
              <a:xfrm>
                <a:off x="641761" y="1984790"/>
                <a:ext cx="4345022" cy="2125454"/>
              </a:xfrm>
              <a:prstGeom prst="rect">
                <a:avLst/>
              </a:prstGeom>
              <a:blipFill>
                <a:blip r:embed="rId3"/>
                <a:stretch>
                  <a:fillRect l="-1122" t="-1724" b="-4023"/>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3307" y="742145"/>
            <a:ext cx="2648320" cy="2305372"/>
          </a:xfrm>
          <a:prstGeom prst="roundRect">
            <a:avLst/>
          </a:prstGeom>
        </p:spPr>
      </p:pic>
      <p:pic>
        <p:nvPicPr>
          <p:cNvPr id="9" name="Picture 8"/>
          <p:cNvPicPr>
            <a:picLocks noChangeAspect="1"/>
          </p:cNvPicPr>
          <p:nvPr/>
        </p:nvPicPr>
        <p:blipFill>
          <a:blip r:embed="rId5"/>
          <a:stretch>
            <a:fillRect/>
          </a:stretch>
        </p:blipFill>
        <p:spPr>
          <a:xfrm>
            <a:off x="6398025" y="2572132"/>
            <a:ext cx="2752725" cy="2352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7148" y="4420843"/>
            <a:ext cx="2705478" cy="2333951"/>
          </a:xfrm>
          <a:prstGeom prst="roundRect">
            <a:avLst/>
          </a:prstGeom>
        </p:spPr>
      </p:pic>
    </p:spTree>
    <p:extLst>
      <p:ext uri="{BB962C8B-B14F-4D97-AF65-F5344CB8AC3E}">
        <p14:creationId xmlns:p14="http://schemas.microsoft.com/office/powerpoint/2010/main" val="3838696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1094187273"/>
              </p:ext>
            </p:extLst>
          </p:nvPr>
        </p:nvGraphicFramePr>
        <p:xfrm>
          <a:off x="1" y="1"/>
          <a:ext cx="5039928" cy="3864815"/>
        </p:xfrm>
        <a:graphic>
          <a:graphicData uri="http://schemas.openxmlformats.org/presentationml/2006/ole">
            <mc:AlternateContent xmlns:mc="http://schemas.openxmlformats.org/markup-compatibility/2006">
              <mc:Choice xmlns:v="urn:schemas-microsoft-com:vml" Requires="v">
                <p:oleObj spid="_x0000_s4107" name="Acrobat Document" r:id="rId3" imgW="7353213" imgH="5638479" progId="AcroExch.Document.11">
                  <p:embed/>
                </p:oleObj>
              </mc:Choice>
              <mc:Fallback>
                <p:oleObj name="Acrobat Document" r:id="rId3" imgW="7353213" imgH="5638479" progId="AcroExch.Document.11">
                  <p:embed/>
                  <p:pic>
                    <p:nvPicPr>
                      <p:cNvPr id="0" name=""/>
                      <p:cNvPicPr/>
                      <p:nvPr/>
                    </p:nvPicPr>
                    <p:blipFill>
                      <a:blip r:embed="rId4"/>
                      <a:stretch>
                        <a:fillRect/>
                      </a:stretch>
                    </p:blipFill>
                    <p:spPr>
                      <a:xfrm>
                        <a:off x="1" y="1"/>
                        <a:ext cx="5039928" cy="386481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74265673"/>
              </p:ext>
            </p:extLst>
          </p:nvPr>
        </p:nvGraphicFramePr>
        <p:xfrm>
          <a:off x="7152070" y="1"/>
          <a:ext cx="5039929" cy="3864816"/>
        </p:xfrm>
        <a:graphic>
          <a:graphicData uri="http://schemas.openxmlformats.org/presentationml/2006/ole">
            <mc:AlternateContent xmlns:mc="http://schemas.openxmlformats.org/markup-compatibility/2006">
              <mc:Choice xmlns:v="urn:schemas-microsoft-com:vml" Requires="v">
                <p:oleObj spid="_x0000_s4108" name="Acrobat Document" r:id="rId5" imgW="7353213" imgH="5638479" progId="AcroExch.Document.11">
                  <p:embed/>
                </p:oleObj>
              </mc:Choice>
              <mc:Fallback>
                <p:oleObj name="Acrobat Document" r:id="rId5" imgW="7353213" imgH="5638479" progId="AcroExch.Document.11">
                  <p:embed/>
                  <p:pic>
                    <p:nvPicPr>
                      <p:cNvPr id="0" name=""/>
                      <p:cNvPicPr/>
                      <p:nvPr/>
                    </p:nvPicPr>
                    <p:blipFill>
                      <a:blip r:embed="rId6"/>
                      <a:stretch>
                        <a:fillRect/>
                      </a:stretch>
                    </p:blipFill>
                    <p:spPr>
                      <a:xfrm>
                        <a:off x="7152070" y="1"/>
                        <a:ext cx="5039929" cy="386481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59087995"/>
              </p:ext>
            </p:extLst>
          </p:nvPr>
        </p:nvGraphicFramePr>
        <p:xfrm>
          <a:off x="3786188" y="3225407"/>
          <a:ext cx="4737098" cy="3632593"/>
        </p:xfrm>
        <a:graphic>
          <a:graphicData uri="http://schemas.openxmlformats.org/presentationml/2006/ole">
            <mc:AlternateContent xmlns:mc="http://schemas.openxmlformats.org/markup-compatibility/2006">
              <mc:Choice xmlns:v="urn:schemas-microsoft-com:vml" Requires="v">
                <p:oleObj spid="_x0000_s4109" name="Acrobat Document" r:id="rId7" imgW="7353213" imgH="5638479" progId="AcroExch.Document.11">
                  <p:embed/>
                </p:oleObj>
              </mc:Choice>
              <mc:Fallback>
                <p:oleObj name="Acrobat Document" r:id="rId7" imgW="7353213" imgH="5638479" progId="AcroExch.Document.11">
                  <p:embed/>
                  <p:pic>
                    <p:nvPicPr>
                      <p:cNvPr id="0" name=""/>
                      <p:cNvPicPr/>
                      <p:nvPr/>
                    </p:nvPicPr>
                    <p:blipFill>
                      <a:blip r:embed="rId8"/>
                      <a:stretch>
                        <a:fillRect/>
                      </a:stretch>
                    </p:blipFill>
                    <p:spPr>
                      <a:xfrm>
                        <a:off x="3786188" y="3225407"/>
                        <a:ext cx="4737098" cy="3632593"/>
                      </a:xfrm>
                      <a:prstGeom prst="rect">
                        <a:avLst/>
                      </a:prstGeom>
                    </p:spPr>
                  </p:pic>
                </p:oleObj>
              </mc:Fallback>
            </mc:AlternateContent>
          </a:graphicData>
        </a:graphic>
      </p:graphicFrame>
    </p:spTree>
    <p:extLst>
      <p:ext uri="{BB962C8B-B14F-4D97-AF65-F5344CB8AC3E}">
        <p14:creationId xmlns:p14="http://schemas.microsoft.com/office/powerpoint/2010/main" val="1833897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sp>
        <p:nvSpPr>
          <p:cNvPr id="5" name="TextBox 4"/>
          <p:cNvSpPr txBox="1"/>
          <p:nvPr/>
        </p:nvSpPr>
        <p:spPr>
          <a:xfrm>
            <a:off x="1000534" y="917141"/>
            <a:ext cx="2145139"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Conclusion</a:t>
            </a:r>
            <a:endParaRPr lang="en-US" sz="3200" b="1"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V="1">
            <a:off x="1000534" y="1501916"/>
            <a:ext cx="5268686" cy="90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409164" y="2193811"/>
            <a:ext cx="5943438" cy="3693319"/>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Overall, our study underscores the effectiveness of the MRW approach in describing Z boson production in proton-lead collisions, while also highlighting the need for further refinement in TMD modeling, particularly in the low mass region.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my future research, I will focus on lead-lead collisions, specifically examining nuclear MRW TMDs method.  Utilizing the MRW method, I will analyze how the nuclear TMDs </a:t>
            </a:r>
            <a:r>
              <a:rPr lang="fa-I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evolve in the context of  lead-lead  collisions and how these distribution influence key observables.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7380883" y="5813957"/>
            <a:ext cx="2701381" cy="461665"/>
          </a:xfrm>
          <a:prstGeom prst="rect">
            <a:avLst/>
          </a:prstGeom>
        </p:spPr>
        <p:txBody>
          <a:bodyPr wrap="none">
            <a:spAutoFit/>
          </a:bodyPr>
          <a:lstStyle/>
          <a:p>
            <a:r>
              <a:rPr lang="en-US" sz="2400" dirty="0">
                <a:latin typeface="Segoe Print" panose="02000600000000000000" pitchFamily="2" charset="0"/>
              </a:rPr>
              <a:t>somayeh@ipm.ir</a:t>
            </a:r>
          </a:p>
        </p:txBody>
      </p:sp>
      <p:pic>
        <p:nvPicPr>
          <p:cNvPr id="10" name="Picture Placeholder 4"/>
          <p:cNvPicPr>
            <a:picLocks noChangeAspect="1"/>
          </p:cNvPicPr>
          <p:nvPr/>
        </p:nvPicPr>
        <p:blipFill>
          <a:blip r:embed="rId2">
            <a:extLst>
              <a:ext uri="{28A0092B-C50C-407E-A947-70E740481C1C}">
                <a14:useLocalDpi xmlns:a14="http://schemas.microsoft.com/office/drawing/2010/main" val="0"/>
              </a:ext>
            </a:extLst>
          </a:blip>
          <a:srcRect l="14137" r="14137"/>
          <a:stretch>
            <a:fillRect/>
          </a:stretch>
        </p:blipFill>
        <p:spPr>
          <a:xfrm>
            <a:off x="1409599" y="2193811"/>
            <a:ext cx="1999633" cy="2786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76732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sp>
        <p:nvSpPr>
          <p:cNvPr id="5" name="TextBox 4"/>
          <p:cNvSpPr txBox="1"/>
          <p:nvPr/>
        </p:nvSpPr>
        <p:spPr>
          <a:xfrm>
            <a:off x="2871446" y="602907"/>
            <a:ext cx="5498900"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https://doi.org/10.1016/j.physletb.2025.139787</a:t>
            </a:r>
          </a:p>
        </p:txBody>
      </p:sp>
      <p:pic>
        <p:nvPicPr>
          <p:cNvPr id="6" name="Picture 5"/>
          <p:cNvPicPr>
            <a:picLocks noChangeAspect="1"/>
          </p:cNvPicPr>
          <p:nvPr/>
        </p:nvPicPr>
        <p:blipFill>
          <a:blip r:embed="rId2"/>
          <a:stretch>
            <a:fillRect/>
          </a:stretch>
        </p:blipFill>
        <p:spPr>
          <a:xfrm>
            <a:off x="912397" y="787573"/>
            <a:ext cx="1745040" cy="1922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446" y="1335931"/>
            <a:ext cx="8433229" cy="5048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8557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p:cNvSpPr/>
          <p:nvPr/>
        </p:nvSpPr>
        <p:spPr>
          <a:xfrm>
            <a:off x="9375773" y="-36513"/>
            <a:ext cx="1496308" cy="3752850"/>
          </a:xfrm>
          <a:prstGeom prst="downArrow">
            <a:avLst/>
          </a:prstGeom>
          <a:solidFill>
            <a:srgbClr val="33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8499298" y="1314010"/>
            <a:ext cx="3249258" cy="3249258"/>
          </a:xfrm>
          <a:prstGeom prst="ellipse">
            <a:avLst/>
          </a:prstGeom>
          <a:ln>
            <a:noFill/>
          </a:ln>
          <a:effectLst>
            <a:softEdge rad="112500"/>
          </a:effectLst>
        </p:spPr>
      </p:pic>
      <p:sp>
        <p:nvSpPr>
          <p:cNvPr id="12" name="Slide Number Placeholder 11"/>
          <p:cNvSpPr>
            <a:spLocks noGrp="1"/>
          </p:cNvSpPr>
          <p:nvPr>
            <p:ph type="sldNum" sz="quarter" idx="12"/>
          </p:nvPr>
        </p:nvSpPr>
        <p:spPr/>
        <p:txBody>
          <a:bodyPr/>
          <a:lstStyle/>
          <a:p>
            <a:fld id="{D57F1E4F-1CFF-5643-939E-217C01CDF565}" type="slidenum">
              <a:rPr lang="en-US" smtClean="0">
                <a:solidFill>
                  <a:schemeClr val="bg2">
                    <a:lumMod val="75000"/>
                  </a:schemeClr>
                </a:solidFill>
              </a:rPr>
              <a:pPr/>
              <a:t>18</a:t>
            </a:fld>
            <a:endParaRPr lang="en-US" dirty="0">
              <a:solidFill>
                <a:schemeClr val="bg2">
                  <a:lumMod val="75000"/>
                </a:schemeClr>
              </a:solidFill>
            </a:endParaRPr>
          </a:p>
        </p:txBody>
      </p:sp>
    </p:spTree>
    <p:extLst>
      <p:ext uri="{BB962C8B-B14F-4D97-AF65-F5344CB8AC3E}">
        <p14:creationId xmlns:p14="http://schemas.microsoft.com/office/powerpoint/2010/main" val="3979467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duotone>
              <a:schemeClr val="bg2">
                <a:shade val="88000"/>
                <a:hueMod val="106000"/>
                <a:satMod val="140000"/>
                <a:lumMod val="54000"/>
              </a:schemeClr>
              <a:schemeClr val="bg2">
                <a:tint val="98000"/>
                <a:hueMod val="90000"/>
                <a:satMod val="150000"/>
                <a:lumMod val="160000"/>
              </a:schemeClr>
            </a:duotone>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562100" y="1159014"/>
            <a:ext cx="1866217" cy="707886"/>
          </a:xfrm>
          <a:prstGeom prst="rect">
            <a:avLst/>
          </a:prstGeom>
          <a:noFill/>
        </p:spPr>
        <p:txBody>
          <a:bodyPr wrap="non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Backup</a:t>
            </a:r>
          </a:p>
        </p:txBody>
      </p:sp>
      <p:pic>
        <p:nvPicPr>
          <p:cNvPr id="1026" name="Picture 2" descr="Transformers Prime Cyberverse Commander Class Series Megatron Optimu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1159014"/>
            <a:ext cx="4326842" cy="5538358"/>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4111762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25524"/>
          </a:xfrm>
          <a:prstGeom prst="rect">
            <a:avLst/>
          </a:prstGeom>
        </p:spPr>
      </p:pic>
      <p:sp>
        <p:nvSpPr>
          <p:cNvPr id="16" name="TextBox 15"/>
          <p:cNvSpPr txBox="1"/>
          <p:nvPr/>
        </p:nvSpPr>
        <p:spPr>
          <a:xfrm>
            <a:off x="2588043" y="2927868"/>
            <a:ext cx="2467342"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Introduction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1737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03172" y="2747309"/>
            <a:ext cx="1790876" cy="872868"/>
          </a:xfrm>
          <a:prstGeom prst="rect">
            <a:avLst/>
          </a:prstGeom>
        </p:spPr>
        <p:txBody>
          <a:bodyPr wrap="none">
            <a:spAutoFit/>
          </a:bodyPr>
          <a:lstStyle/>
          <a:p>
            <a:pPr lvl="0" algn="r">
              <a:lnSpc>
                <a:spcPct val="115000"/>
              </a:lnSpc>
            </a:pPr>
            <a:r>
              <a:rPr lang="en-US" sz="4800" dirty="0">
                <a:latin typeface="Times New Roman" panose="02020603050405020304" pitchFamily="18" charset="0"/>
                <a:cs typeface="Times New Roman" panose="02020603050405020304" pitchFamily="18" charset="0"/>
              </a:rPr>
              <a:t>TMDs</a:t>
            </a:r>
            <a:endParaRPr lang="en-US" sz="4800" dirty="0"/>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chemeClr val="bg2">
                    <a:lumMod val="75000"/>
                  </a:schemeClr>
                </a:solidFill>
              </a:rPr>
              <a:pPr/>
              <a:t>20</a:t>
            </a:fld>
            <a:endParaRPr lang="en-US" dirty="0">
              <a:solidFill>
                <a:schemeClr val="bg2">
                  <a:lumMod val="75000"/>
                </a:schemeClr>
              </a:solidFill>
            </a:endParaRPr>
          </a:p>
        </p:txBody>
      </p:sp>
    </p:spTree>
    <p:extLst>
      <p:ext uri="{BB962C8B-B14F-4D97-AF65-F5344CB8AC3E}">
        <p14:creationId xmlns:p14="http://schemas.microsoft.com/office/powerpoint/2010/main" val="38074029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85900" y="231455"/>
            <a:ext cx="1002197"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KMR</a:t>
            </a:r>
          </a:p>
        </p:txBody>
      </p:sp>
      <p:sp>
        <p:nvSpPr>
          <p:cNvPr id="7" name="TextBox 6"/>
          <p:cNvSpPr txBox="1"/>
          <p:nvPr/>
        </p:nvSpPr>
        <p:spPr>
          <a:xfrm>
            <a:off x="895350" y="801635"/>
            <a:ext cx="9429750" cy="646331"/>
          </a:xfrm>
          <a:prstGeom prst="rect">
            <a:avLst/>
          </a:prstGeom>
          <a:noFill/>
        </p:spPr>
        <p:txBody>
          <a:bodyPr wrap="square" rtlCol="0">
            <a:spAutoFit/>
          </a:bodyPr>
          <a:lstStyle/>
          <a:p>
            <a:pPr>
              <a:buClr>
                <a:schemeClr val="accent2">
                  <a:lumMod val="75000"/>
                </a:schemeClr>
              </a:buClr>
            </a:pPr>
            <a:r>
              <a:rPr lang="en-US" dirty="0">
                <a:latin typeface="Times New Roman" panose="02020603050405020304" pitchFamily="18" charset="0"/>
                <a:cs typeface="Times New Roman" panose="02020603050405020304" pitchFamily="18" charset="0"/>
              </a:rPr>
              <a:t>KMR is based on LO DGLAP evolution equation. The main assumption of the DGLAP evolution (Strong Ordering) has been altered on the “last step emission”, i.e.</a:t>
            </a:r>
          </a:p>
        </p:txBody>
      </p:sp>
      <mc:AlternateContent xmlns:mc="http://schemas.openxmlformats.org/markup-compatibility/2006" xmlns:a14="http://schemas.microsoft.com/office/drawing/2010/main">
        <mc:Choice Requires="a14">
          <p:sp>
            <p:nvSpPr>
              <p:cNvPr id="8" name="TextBox 7"/>
              <p:cNvSpPr txBox="1"/>
              <p:nvPr/>
            </p:nvSpPr>
            <p:spPr>
              <a:xfrm>
                <a:off x="-1522880" y="1593726"/>
                <a:ext cx="10838330" cy="1571520"/>
              </a:xfrm>
              <a:prstGeom prst="rect">
                <a:avLst/>
              </a:prstGeom>
              <a:noFill/>
            </p:spPr>
            <p:txBody>
              <a:bodyPr wrap="square" rtlCol="0">
                <a:spAutoFit/>
              </a:bodyPr>
              <a:lstStyle/>
              <a:p>
                <a:pPr algn="justLow" rtl="1">
                  <a:lnSpc>
                    <a:spcPct val="115000"/>
                  </a:lnSpc>
                  <a:spcAft>
                    <a:spcPts val="1000"/>
                  </a:spcAft>
                </a:pPr>
                <a14:m>
                  <m:oMathPara xmlns:m="http://schemas.openxmlformats.org/officeDocument/2006/math">
                    <m:oMathParaPr>
                      <m:jc m:val="centerGroup"/>
                    </m:oMathParaPr>
                    <m:oMath xmlns:m="http://schemas.openxmlformats.org/officeDocument/2006/math">
                      <m:sSubSup>
                        <m:sSubSupPr>
                          <m:ctrlPr>
                            <a:rPr lang="en-US" sz="2000" i="1" smtClean="0">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𝐟</m:t>
                          </m:r>
                        </m:e>
                        <m:sub>
                          <m:r>
                            <a:rPr lang="en-US" sz="2000" smtClean="0">
                              <a:solidFill>
                                <a:schemeClr val="tx1"/>
                              </a:solidFill>
                              <a:latin typeface="Cambria Math" panose="02040503050406030204" pitchFamily="18" charset="0"/>
                            </a:rPr>
                            <m:t>𝐪</m:t>
                          </m:r>
                        </m:sub>
                        <m:sup>
                          <m:r>
                            <a:rPr lang="en-US" sz="2000">
                              <a:solidFill>
                                <a:schemeClr val="tx1"/>
                              </a:solidFill>
                              <a:latin typeface="Cambria Math" panose="02040503050406030204" pitchFamily="18" charset="0"/>
                            </a:rPr>
                            <m:t>𝐊𝐌𝐑</m:t>
                          </m:r>
                        </m:sup>
                      </m:sSubSup>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𝐱</m:t>
                          </m:r>
                          <m:r>
                            <a:rPr lang="en-US" sz="2000">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𝐤</m:t>
                              </m:r>
                            </m:e>
                            <m:sub>
                              <m:r>
                                <a:rPr lang="en-US" sz="2000">
                                  <a:solidFill>
                                    <a:schemeClr val="tx1"/>
                                  </a:solidFill>
                                  <a:latin typeface="Cambria Math" panose="02040503050406030204" pitchFamily="18" charset="0"/>
                                </a:rPr>
                                <m:t>𝐭</m:t>
                              </m:r>
                            </m:sub>
                            <m:sup>
                              <m:r>
                                <a:rPr lang="en-US" sz="2000">
                                  <a:solidFill>
                                    <a:schemeClr val="tx1"/>
                                  </a:solidFill>
                                  <a:latin typeface="Cambria Math" panose="02040503050406030204" pitchFamily="18" charset="0"/>
                                </a:rPr>
                                <m:t>𝟐</m:t>
                              </m:r>
                            </m:sup>
                          </m:sSubSup>
                          <m:r>
                            <a:rPr lang="en-US" sz="200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𝛍</m:t>
                              </m:r>
                            </m:e>
                            <m:sup>
                              <m:r>
                                <a:rPr lang="en-US" sz="2000">
                                  <a:solidFill>
                                    <a:schemeClr val="tx1"/>
                                  </a:solidFill>
                                  <a:latin typeface="Cambria Math" panose="02040503050406030204" pitchFamily="18" charset="0"/>
                                </a:rPr>
                                <m:t>𝟐</m:t>
                              </m:r>
                            </m:sup>
                          </m:sSup>
                        </m:e>
                      </m:d>
                      <m:r>
                        <a:rPr lang="en-US" sz="2000">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𝑻</m:t>
                          </m:r>
                        </m:e>
                        <m:sub>
                          <m:r>
                            <a:rPr lang="en-US" sz="2000">
                              <a:solidFill>
                                <a:schemeClr val="tx1"/>
                              </a:solidFill>
                              <a:latin typeface="Cambria Math" panose="02040503050406030204" pitchFamily="18" charset="0"/>
                            </a:rPr>
                            <m:t>𝒒</m:t>
                          </m:r>
                        </m:sub>
                        <m:sup>
                          <m:r>
                            <a:rPr lang="en-US" sz="2000">
                              <a:solidFill>
                                <a:schemeClr val="tx1"/>
                              </a:solidFill>
                              <a:latin typeface="Cambria Math" panose="02040503050406030204" pitchFamily="18" charset="0"/>
                            </a:rPr>
                            <m:t>𝑲𝑴𝑹</m:t>
                          </m:r>
                        </m:sup>
                      </m:sSubSup>
                      <m:d>
                        <m:dPr>
                          <m:ctrlPr>
                            <a:rPr lang="en-US" sz="2000" i="1">
                              <a:solidFill>
                                <a:schemeClr val="tx1"/>
                              </a:solidFill>
                              <a:latin typeface="Cambria Math" panose="02040503050406030204" pitchFamily="18" charset="0"/>
                            </a:rPr>
                          </m:ctrlPr>
                        </m:dPr>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𝒌</m:t>
                              </m:r>
                            </m:e>
                            <m:sub>
                              <m:r>
                                <a:rPr lang="en-US" sz="2000">
                                  <a:solidFill>
                                    <a:schemeClr val="tx1"/>
                                  </a:solidFill>
                                  <a:latin typeface="Cambria Math" panose="02040503050406030204" pitchFamily="18" charset="0"/>
                                </a:rPr>
                                <m:t>𝒕</m:t>
                              </m:r>
                            </m:sub>
                            <m:sup>
                              <m:r>
                                <a:rPr lang="en-US" sz="2000">
                                  <a:solidFill>
                                    <a:schemeClr val="tx1"/>
                                  </a:solidFill>
                                  <a:latin typeface="Cambria Math" panose="02040503050406030204" pitchFamily="18" charset="0"/>
                                </a:rPr>
                                <m:t>2</m:t>
                              </m:r>
                            </m:sup>
                          </m:sSubSup>
                          <m:r>
                            <a:rPr lang="en-US" sz="200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𝝁</m:t>
                              </m:r>
                            </m:e>
                            <m:sup>
                              <m:r>
                                <a:rPr lang="en-US" sz="2000">
                                  <a:solidFill>
                                    <a:schemeClr val="tx1"/>
                                  </a:solidFill>
                                  <a:latin typeface="Cambria Math" panose="02040503050406030204" pitchFamily="18" charset="0"/>
                                </a:rPr>
                                <m:t>2</m:t>
                              </m:r>
                            </m:sup>
                          </m:sSup>
                        </m:e>
                      </m:d>
                    </m:oMath>
                  </m:oMathPara>
                </a14:m>
                <a:endParaRPr lang="en-US" sz="2000" dirty="0">
                  <a:solidFill>
                    <a:schemeClr val="tx1"/>
                  </a:solidFill>
                </a:endParaRPr>
              </a:p>
              <a:p>
                <a:pPr algn="justLow" rtl="1">
                  <a:lnSpc>
                    <a:spcPct val="115000"/>
                  </a:lnSpc>
                  <a:spcAft>
                    <a:spcPts val="1000"/>
                  </a:spcAft>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sSub>
                            <m:sSubPr>
                              <m:ctrlPr>
                                <a:rPr lang="en-US" sz="2000" i="1">
                                  <a:solidFill>
                                    <a:schemeClr val="tx1"/>
                                  </a:solidFill>
                                  <a:latin typeface="Cambria Math" panose="02040503050406030204" pitchFamily="18" charset="0"/>
                                </a:rPr>
                              </m:ctrlPr>
                            </m:sSubPr>
                            <m:e>
                              <m:r>
                                <a:rPr lang="en-US" sz="2000">
                                  <a:solidFill>
                                    <a:schemeClr val="tx1"/>
                                  </a:solidFill>
                                  <a:latin typeface="Cambria Math" panose="02040503050406030204" pitchFamily="18" charset="0"/>
                                </a:rPr>
                                <m:t>𝜶</m:t>
                              </m:r>
                            </m:e>
                            <m:sub>
                              <m:r>
                                <a:rPr lang="en-US" sz="2000">
                                  <a:solidFill>
                                    <a:schemeClr val="tx1"/>
                                  </a:solidFill>
                                  <a:latin typeface="Cambria Math" panose="02040503050406030204" pitchFamily="18" charset="0"/>
                                </a:rPr>
                                <m:t>𝒔</m:t>
                              </m:r>
                            </m:sub>
                          </m:sSub>
                          <m:d>
                            <m:dPr>
                              <m:ctrlPr>
                                <a:rPr lang="en-US" sz="2000" i="1">
                                  <a:solidFill>
                                    <a:schemeClr val="tx1"/>
                                  </a:solidFill>
                                  <a:latin typeface="Cambria Math" panose="02040503050406030204" pitchFamily="18" charset="0"/>
                                </a:rPr>
                              </m:ctrlPr>
                            </m:dPr>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𝒌</m:t>
                                  </m:r>
                                </m:e>
                                <m:sub>
                                  <m:r>
                                    <a:rPr lang="en-US" sz="2000">
                                      <a:solidFill>
                                        <a:schemeClr val="tx1"/>
                                      </a:solidFill>
                                      <a:latin typeface="Cambria Math" panose="02040503050406030204" pitchFamily="18" charset="0"/>
                                    </a:rPr>
                                    <m:t>𝒕</m:t>
                                  </m:r>
                                </m:sub>
                                <m:sup>
                                  <m:r>
                                    <a:rPr lang="en-US" sz="2000">
                                      <a:solidFill>
                                        <a:schemeClr val="tx1"/>
                                      </a:solidFill>
                                      <a:latin typeface="Cambria Math" panose="02040503050406030204" pitchFamily="18" charset="0"/>
                                    </a:rPr>
                                    <m:t>𝟐</m:t>
                                  </m:r>
                                </m:sup>
                              </m:sSubSup>
                            </m:e>
                          </m:d>
                        </m:num>
                        <m:den>
                          <m:r>
                            <a:rPr lang="en-US" sz="2000">
                              <a:solidFill>
                                <a:schemeClr val="tx1"/>
                              </a:solidFill>
                              <a:latin typeface="Cambria Math" panose="02040503050406030204" pitchFamily="18" charset="0"/>
                            </a:rPr>
                            <m:t>𝟐</m:t>
                          </m:r>
                          <m:r>
                            <a:rPr lang="en-US" sz="2000">
                              <a:solidFill>
                                <a:schemeClr val="tx1"/>
                              </a:solidFill>
                              <a:latin typeface="Cambria Math" panose="02040503050406030204" pitchFamily="18" charset="0"/>
                            </a:rPr>
                            <m:t>𝝅</m:t>
                          </m:r>
                        </m:den>
                      </m:f>
                      <m:nary>
                        <m:naryPr>
                          <m:ctrlPr>
                            <a:rPr lang="en-US" sz="2000" i="1">
                              <a:solidFill>
                                <a:schemeClr val="tx1"/>
                              </a:solidFill>
                              <a:latin typeface="Cambria Math" panose="02040503050406030204" pitchFamily="18" charset="0"/>
                            </a:rPr>
                          </m:ctrlPr>
                        </m:naryPr>
                        <m:sub>
                          <m:r>
                            <a:rPr lang="en-US" sz="2000">
                              <a:solidFill>
                                <a:schemeClr val="tx1"/>
                              </a:solidFill>
                              <a:latin typeface="Cambria Math" panose="02040503050406030204" pitchFamily="18" charset="0"/>
                            </a:rPr>
                            <m:t>𝒙</m:t>
                          </m:r>
                        </m:sub>
                        <m:sup>
                          <m:r>
                            <a:rPr lang="en-US" sz="2000">
                              <a:solidFill>
                                <a:schemeClr val="tx1"/>
                              </a:solidFill>
                              <a:latin typeface="Cambria Math" panose="02040503050406030204" pitchFamily="18" charset="0"/>
                            </a:rPr>
                            <m:t>𝟏</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𝚫</m:t>
                          </m:r>
                        </m:sup>
                        <m:e>
                          <m:d>
                            <m:dPr>
                              <m:begChr m:val="["/>
                              <m:endChr m:val="]"/>
                              <m:ctrlPr>
                                <a:rPr lang="en-US" sz="2000" i="1">
                                  <a:solidFill>
                                    <a:schemeClr val="tx1"/>
                                  </a:solidFill>
                                  <a:latin typeface="Cambria Math" panose="02040503050406030204" pitchFamily="18" charset="0"/>
                                </a:rPr>
                              </m:ctrlPr>
                            </m:dPr>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𝑷</m:t>
                                  </m:r>
                                </m:e>
                                <m:sub>
                                  <m:r>
                                    <a:rPr lang="en-US" sz="2000">
                                      <a:solidFill>
                                        <a:schemeClr val="tx1"/>
                                      </a:solidFill>
                                      <a:latin typeface="Cambria Math" panose="02040503050406030204" pitchFamily="18" charset="0"/>
                                    </a:rPr>
                                    <m:t>𝒒𝒒</m:t>
                                  </m:r>
                                </m:sub>
                                <m:sup>
                                  <m:r>
                                    <a:rPr lang="en-US" sz="2000">
                                      <a:solidFill>
                                        <a:schemeClr val="tx1"/>
                                      </a:solidFill>
                                      <a:latin typeface="Cambria Math" panose="02040503050406030204" pitchFamily="18" charset="0"/>
                                    </a:rPr>
                                    <m:t>𝑳𝑶</m:t>
                                  </m:r>
                                </m:sup>
                              </m:sSubSup>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𝒛</m:t>
                                  </m:r>
                                </m:e>
                              </m:d>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𝒙</m:t>
                                  </m:r>
                                </m:num>
                                <m:den>
                                  <m:r>
                                    <a:rPr lang="en-US" sz="2000">
                                      <a:solidFill>
                                        <a:schemeClr val="tx1"/>
                                      </a:solidFill>
                                      <a:latin typeface="Cambria Math" panose="02040503050406030204" pitchFamily="18" charset="0"/>
                                    </a:rPr>
                                    <m:t>𝒛</m:t>
                                  </m:r>
                                </m:den>
                              </m:f>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𝒒</m:t>
                                  </m:r>
                                </m:e>
                                <m:sup>
                                  <m:r>
                                    <a:rPr lang="en-US" sz="2000">
                                      <a:solidFill>
                                        <a:schemeClr val="tx1"/>
                                      </a:solidFill>
                                      <a:latin typeface="Cambria Math" panose="02040503050406030204" pitchFamily="18" charset="0"/>
                                    </a:rPr>
                                    <m:t>𝑳𝑶</m:t>
                                  </m:r>
                                </m:sup>
                              </m:sSup>
                              <m:d>
                                <m:dPr>
                                  <m:ctrlPr>
                                    <a:rPr lang="en-US" sz="20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𝒙</m:t>
                                      </m:r>
                                    </m:num>
                                    <m:den>
                                      <m:r>
                                        <a:rPr lang="en-US" sz="2000">
                                          <a:solidFill>
                                            <a:schemeClr val="tx1"/>
                                          </a:solidFill>
                                          <a:latin typeface="Cambria Math" panose="02040503050406030204" pitchFamily="18" charset="0"/>
                                        </a:rPr>
                                        <m:t>𝒛</m:t>
                                      </m:r>
                                    </m:den>
                                  </m:f>
                                  <m:r>
                                    <a:rPr lang="en-US" sz="2000">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𝒌</m:t>
                                      </m:r>
                                    </m:e>
                                    <m:sub>
                                      <m:r>
                                        <a:rPr lang="en-US" sz="2000">
                                          <a:solidFill>
                                            <a:schemeClr val="tx1"/>
                                          </a:solidFill>
                                          <a:latin typeface="Cambria Math" panose="02040503050406030204" pitchFamily="18" charset="0"/>
                                        </a:rPr>
                                        <m:t>𝒕</m:t>
                                      </m:r>
                                    </m:sub>
                                    <m:sup>
                                      <m:r>
                                        <a:rPr lang="en-US" sz="2000">
                                          <a:solidFill>
                                            <a:schemeClr val="tx1"/>
                                          </a:solidFill>
                                          <a:latin typeface="Cambria Math" panose="02040503050406030204" pitchFamily="18" charset="0"/>
                                        </a:rPr>
                                        <m:t>𝟐</m:t>
                                      </m:r>
                                    </m:sup>
                                  </m:sSubSup>
                                </m:e>
                              </m:d>
                              <m:r>
                                <a:rPr lang="en-US" sz="2000">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𝑷</m:t>
                                  </m:r>
                                </m:e>
                                <m:sub>
                                  <m:r>
                                    <a:rPr lang="en-US" sz="2000">
                                      <a:solidFill>
                                        <a:schemeClr val="tx1"/>
                                      </a:solidFill>
                                      <a:latin typeface="Cambria Math" panose="02040503050406030204" pitchFamily="18" charset="0"/>
                                    </a:rPr>
                                    <m:t>𝒒𝒈</m:t>
                                  </m:r>
                                </m:sub>
                                <m:sup>
                                  <m:r>
                                    <a:rPr lang="en-US" sz="2000">
                                      <a:solidFill>
                                        <a:schemeClr val="tx1"/>
                                      </a:solidFill>
                                      <a:latin typeface="Cambria Math" panose="02040503050406030204" pitchFamily="18" charset="0"/>
                                    </a:rPr>
                                    <m:t>𝑳𝑶</m:t>
                                  </m:r>
                                </m:sup>
                              </m:sSubSup>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𝒛</m:t>
                                  </m:r>
                                </m:e>
                              </m:d>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𝒙</m:t>
                                  </m:r>
                                </m:num>
                                <m:den>
                                  <m:r>
                                    <a:rPr lang="en-US" sz="2000">
                                      <a:solidFill>
                                        <a:schemeClr val="tx1"/>
                                      </a:solidFill>
                                      <a:latin typeface="Cambria Math" panose="02040503050406030204" pitchFamily="18" charset="0"/>
                                    </a:rPr>
                                    <m:t>𝒛</m:t>
                                  </m:r>
                                </m:den>
                              </m:f>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𝒈</m:t>
                                  </m:r>
                                </m:e>
                                <m:sup>
                                  <m:r>
                                    <a:rPr lang="en-US" sz="2000">
                                      <a:solidFill>
                                        <a:schemeClr val="tx1"/>
                                      </a:solidFill>
                                      <a:latin typeface="Cambria Math" panose="02040503050406030204" pitchFamily="18" charset="0"/>
                                    </a:rPr>
                                    <m:t>𝑳𝑶</m:t>
                                  </m:r>
                                </m:sup>
                              </m:sSup>
                              <m:d>
                                <m:dPr>
                                  <m:ctrlPr>
                                    <a:rPr lang="en-US" sz="20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𝒙</m:t>
                                      </m:r>
                                    </m:num>
                                    <m:den>
                                      <m:r>
                                        <a:rPr lang="en-US" sz="2000">
                                          <a:solidFill>
                                            <a:schemeClr val="tx1"/>
                                          </a:solidFill>
                                          <a:latin typeface="Cambria Math" panose="02040503050406030204" pitchFamily="18" charset="0"/>
                                        </a:rPr>
                                        <m:t>𝒛</m:t>
                                      </m:r>
                                    </m:den>
                                  </m:f>
                                  <m:r>
                                    <a:rPr lang="en-US" sz="2000">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𝒌</m:t>
                                      </m:r>
                                    </m:e>
                                    <m:sub>
                                      <m:r>
                                        <a:rPr lang="en-US" sz="2000">
                                          <a:solidFill>
                                            <a:schemeClr val="tx1"/>
                                          </a:solidFill>
                                          <a:latin typeface="Cambria Math" panose="02040503050406030204" pitchFamily="18" charset="0"/>
                                        </a:rPr>
                                        <m:t>𝒕</m:t>
                                      </m:r>
                                    </m:sub>
                                    <m:sup>
                                      <m:r>
                                        <a:rPr lang="en-US" sz="2000">
                                          <a:solidFill>
                                            <a:schemeClr val="tx1"/>
                                          </a:solidFill>
                                          <a:latin typeface="Cambria Math" panose="02040503050406030204" pitchFamily="18" charset="0"/>
                                        </a:rPr>
                                        <m:t>𝟐</m:t>
                                      </m:r>
                                    </m:sup>
                                  </m:sSubSup>
                                </m:e>
                              </m:d>
                            </m:e>
                          </m:d>
                        </m:e>
                      </m:nary>
                      <m:r>
                        <a:rPr lang="en-US" sz="2000">
                          <a:solidFill>
                            <a:schemeClr val="tx1"/>
                          </a:solidFill>
                          <a:latin typeface="Cambria Math" panose="02040503050406030204" pitchFamily="18" charset="0"/>
                        </a:rPr>
                        <m:t> </m:t>
                      </m:r>
                      <m:r>
                        <a:rPr lang="en-US" sz="2000">
                          <a:solidFill>
                            <a:schemeClr val="tx1"/>
                          </a:solidFill>
                          <a:latin typeface="Cambria Math" panose="02040503050406030204" pitchFamily="18" charset="0"/>
                        </a:rPr>
                        <m:t>𝒅𝒛</m:t>
                      </m:r>
                    </m:oMath>
                  </m:oMathPara>
                </a14:m>
                <a:endParaRPr lang="en-US" sz="20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522880" y="1593726"/>
                <a:ext cx="10838330" cy="15715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46941" y="3126069"/>
                <a:ext cx="12114331" cy="1722844"/>
              </a:xfrm>
              <a:prstGeom prst="rect">
                <a:avLst/>
              </a:prstGeom>
              <a:noFill/>
            </p:spPr>
            <p:txBody>
              <a:bodyPr wrap="square" rtlCol="0">
                <a:spAutoFit/>
              </a:bodyPr>
              <a:lstStyle/>
              <a:p>
                <a:pPr algn="justLow" rtl="1">
                  <a:lnSpc>
                    <a:spcPct val="115000"/>
                  </a:lnSpc>
                  <a:spcAft>
                    <a:spcPts val="1000"/>
                  </a:spcAft>
                </a:pPr>
                <a14:m>
                  <m:oMathPara xmlns:m="http://schemas.openxmlformats.org/officeDocument/2006/math">
                    <m:oMathParaPr>
                      <m:jc m:val="centerGroup"/>
                    </m:oMathParaPr>
                    <m:oMath xmlns:m="http://schemas.openxmlformats.org/officeDocument/2006/math">
                      <m:sSubSup>
                        <m:sSubSupPr>
                          <m:ctrlPr>
                            <a:rPr lang="en-US" sz="2000" i="1" smtClean="0">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𝒇</m:t>
                          </m:r>
                        </m:e>
                        <m:sub>
                          <m:r>
                            <a:rPr lang="en-US" sz="2000" smtClean="0">
                              <a:solidFill>
                                <a:schemeClr val="tx1"/>
                              </a:solidFill>
                              <a:latin typeface="Cambria Math" panose="02040503050406030204" pitchFamily="18" charset="0"/>
                            </a:rPr>
                            <m:t>𝒈</m:t>
                          </m:r>
                        </m:sub>
                        <m:sup>
                          <m:r>
                            <a:rPr lang="en-US" sz="2000">
                              <a:solidFill>
                                <a:schemeClr val="tx1"/>
                              </a:solidFill>
                              <a:latin typeface="Cambria Math" panose="02040503050406030204" pitchFamily="18" charset="0"/>
                            </a:rPr>
                            <m:t>𝑲𝑴𝑹</m:t>
                          </m:r>
                        </m:sup>
                      </m:sSubSup>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𝒙</m:t>
                          </m:r>
                          <m:r>
                            <a:rPr lang="en-US" sz="2000">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𝒌</m:t>
                              </m:r>
                            </m:e>
                            <m:sub>
                              <m:r>
                                <a:rPr lang="en-US" sz="2000">
                                  <a:solidFill>
                                    <a:schemeClr val="tx1"/>
                                  </a:solidFill>
                                  <a:latin typeface="Cambria Math" panose="02040503050406030204" pitchFamily="18" charset="0"/>
                                </a:rPr>
                                <m:t>𝒕</m:t>
                              </m:r>
                            </m:sub>
                            <m:sup>
                              <m:r>
                                <a:rPr lang="en-US" sz="2000">
                                  <a:solidFill>
                                    <a:schemeClr val="tx1"/>
                                  </a:solidFill>
                                  <a:latin typeface="Cambria Math" panose="02040503050406030204" pitchFamily="18" charset="0"/>
                                </a:rPr>
                                <m:t>𝟐</m:t>
                              </m:r>
                            </m:sup>
                          </m:sSubSup>
                          <m:r>
                            <a:rPr lang="en-US" sz="200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𝝁</m:t>
                              </m:r>
                            </m:e>
                            <m:sup>
                              <m:r>
                                <a:rPr lang="en-US" sz="2000">
                                  <a:solidFill>
                                    <a:schemeClr val="tx1"/>
                                  </a:solidFill>
                                  <a:latin typeface="Cambria Math" panose="02040503050406030204" pitchFamily="18" charset="0"/>
                                </a:rPr>
                                <m:t>𝟐</m:t>
                              </m:r>
                            </m:sup>
                          </m:sSup>
                        </m:e>
                      </m:d>
                      <m:r>
                        <a:rPr lang="en-US" sz="2000">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𝑻</m:t>
                          </m:r>
                        </m:e>
                        <m:sub>
                          <m:r>
                            <a:rPr lang="en-US" sz="2000">
                              <a:solidFill>
                                <a:schemeClr val="tx1"/>
                              </a:solidFill>
                              <a:latin typeface="Cambria Math" panose="02040503050406030204" pitchFamily="18" charset="0"/>
                            </a:rPr>
                            <m:t>𝒈</m:t>
                          </m:r>
                        </m:sub>
                        <m:sup>
                          <m:r>
                            <a:rPr lang="en-US" sz="2000">
                              <a:solidFill>
                                <a:schemeClr val="tx1"/>
                              </a:solidFill>
                              <a:latin typeface="Cambria Math" panose="02040503050406030204" pitchFamily="18" charset="0"/>
                            </a:rPr>
                            <m:t>𝑲𝑴𝑹</m:t>
                          </m:r>
                        </m:sup>
                      </m:sSubSup>
                      <m:d>
                        <m:dPr>
                          <m:ctrlPr>
                            <a:rPr lang="en-US" sz="2000" i="1">
                              <a:solidFill>
                                <a:schemeClr val="tx1"/>
                              </a:solidFill>
                              <a:latin typeface="Cambria Math" panose="02040503050406030204" pitchFamily="18" charset="0"/>
                            </a:rPr>
                          </m:ctrlPr>
                        </m:dPr>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𝒌</m:t>
                              </m:r>
                            </m:e>
                            <m:sub>
                              <m:r>
                                <a:rPr lang="en-US" sz="2000">
                                  <a:solidFill>
                                    <a:schemeClr val="tx1"/>
                                  </a:solidFill>
                                  <a:latin typeface="Cambria Math" panose="02040503050406030204" pitchFamily="18" charset="0"/>
                                </a:rPr>
                                <m:t>𝒕</m:t>
                              </m:r>
                            </m:sub>
                            <m:sup>
                              <m:r>
                                <a:rPr lang="en-US" sz="2000">
                                  <a:solidFill>
                                    <a:schemeClr val="tx1"/>
                                  </a:solidFill>
                                  <a:latin typeface="Cambria Math" panose="02040503050406030204" pitchFamily="18" charset="0"/>
                                </a:rPr>
                                <m:t>2</m:t>
                              </m:r>
                            </m:sup>
                          </m:sSubSup>
                          <m:r>
                            <a:rPr lang="en-US" sz="200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𝝁</m:t>
                              </m:r>
                            </m:e>
                            <m:sup>
                              <m:r>
                                <a:rPr lang="en-US" sz="2000">
                                  <a:solidFill>
                                    <a:schemeClr val="tx1"/>
                                  </a:solidFill>
                                  <a:latin typeface="Cambria Math" panose="02040503050406030204" pitchFamily="18" charset="0"/>
                                </a:rPr>
                                <m:t>2</m:t>
                              </m:r>
                            </m:sup>
                          </m:sSup>
                        </m:e>
                      </m:d>
                    </m:oMath>
                  </m:oMathPara>
                </a14:m>
                <a:endParaRPr lang="en-US" sz="2000" dirty="0">
                  <a:solidFill>
                    <a:schemeClr val="tx1"/>
                  </a:solidFill>
                </a:endParaRPr>
              </a:p>
              <a:p>
                <a:pPr algn="justLow" rtl="1">
                  <a:lnSpc>
                    <a:spcPct val="115000"/>
                  </a:lnSpc>
                  <a:spcAft>
                    <a:spcPts val="1000"/>
                  </a:spcAft>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sSub>
                            <m:sSubPr>
                              <m:ctrlPr>
                                <a:rPr lang="en-US" sz="2000" i="1">
                                  <a:solidFill>
                                    <a:schemeClr val="tx1"/>
                                  </a:solidFill>
                                  <a:latin typeface="Cambria Math" panose="02040503050406030204" pitchFamily="18" charset="0"/>
                                </a:rPr>
                              </m:ctrlPr>
                            </m:sSubPr>
                            <m:e>
                              <m:r>
                                <a:rPr lang="en-US" sz="2000">
                                  <a:solidFill>
                                    <a:schemeClr val="tx1"/>
                                  </a:solidFill>
                                  <a:latin typeface="Cambria Math" panose="02040503050406030204" pitchFamily="18" charset="0"/>
                                </a:rPr>
                                <m:t>𝜶</m:t>
                              </m:r>
                            </m:e>
                            <m:sub>
                              <m:r>
                                <a:rPr lang="en-US" sz="2000">
                                  <a:solidFill>
                                    <a:schemeClr val="tx1"/>
                                  </a:solidFill>
                                  <a:latin typeface="Cambria Math" panose="02040503050406030204" pitchFamily="18" charset="0"/>
                                </a:rPr>
                                <m:t>𝒔</m:t>
                              </m:r>
                            </m:sub>
                          </m:sSub>
                          <m:d>
                            <m:dPr>
                              <m:ctrlPr>
                                <a:rPr lang="en-US" sz="2000" i="1">
                                  <a:solidFill>
                                    <a:schemeClr val="tx1"/>
                                  </a:solidFill>
                                  <a:latin typeface="Cambria Math" panose="02040503050406030204" pitchFamily="18" charset="0"/>
                                </a:rPr>
                              </m:ctrlPr>
                            </m:dPr>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𝒌</m:t>
                                  </m:r>
                                </m:e>
                                <m:sub>
                                  <m:r>
                                    <a:rPr lang="en-US" sz="2000">
                                      <a:solidFill>
                                        <a:schemeClr val="tx1"/>
                                      </a:solidFill>
                                      <a:latin typeface="Cambria Math" panose="02040503050406030204" pitchFamily="18" charset="0"/>
                                    </a:rPr>
                                    <m:t>𝒕</m:t>
                                  </m:r>
                                </m:sub>
                                <m:sup>
                                  <m:r>
                                    <a:rPr lang="en-US" sz="2000">
                                      <a:solidFill>
                                        <a:schemeClr val="tx1"/>
                                      </a:solidFill>
                                      <a:latin typeface="Cambria Math" panose="02040503050406030204" pitchFamily="18" charset="0"/>
                                    </a:rPr>
                                    <m:t>𝟐</m:t>
                                  </m:r>
                                </m:sup>
                              </m:sSubSup>
                            </m:e>
                          </m:d>
                        </m:num>
                        <m:den>
                          <m:r>
                            <a:rPr lang="en-US" sz="2000">
                              <a:solidFill>
                                <a:schemeClr val="tx1"/>
                              </a:solidFill>
                              <a:latin typeface="Cambria Math" panose="02040503050406030204" pitchFamily="18" charset="0"/>
                            </a:rPr>
                            <m:t>𝟐</m:t>
                          </m:r>
                          <m:r>
                            <a:rPr lang="en-US" sz="2000">
                              <a:solidFill>
                                <a:schemeClr val="tx1"/>
                              </a:solidFill>
                              <a:latin typeface="Cambria Math" panose="02040503050406030204" pitchFamily="18" charset="0"/>
                            </a:rPr>
                            <m:t>𝝅</m:t>
                          </m:r>
                        </m:den>
                      </m:f>
                      <m:nary>
                        <m:naryPr>
                          <m:ctrlPr>
                            <a:rPr lang="en-US" sz="2000" i="1">
                              <a:solidFill>
                                <a:schemeClr val="tx1"/>
                              </a:solidFill>
                              <a:latin typeface="Cambria Math" panose="02040503050406030204" pitchFamily="18" charset="0"/>
                            </a:rPr>
                          </m:ctrlPr>
                        </m:naryPr>
                        <m:sub>
                          <m:r>
                            <a:rPr lang="en-US" sz="2000">
                              <a:solidFill>
                                <a:schemeClr val="tx1"/>
                              </a:solidFill>
                              <a:latin typeface="Cambria Math" panose="02040503050406030204" pitchFamily="18" charset="0"/>
                            </a:rPr>
                            <m:t>𝒙</m:t>
                          </m:r>
                        </m:sub>
                        <m:sup>
                          <m:r>
                            <a:rPr lang="en-US" sz="2000">
                              <a:solidFill>
                                <a:schemeClr val="tx1"/>
                              </a:solidFill>
                              <a:latin typeface="Cambria Math" panose="02040503050406030204" pitchFamily="18" charset="0"/>
                            </a:rPr>
                            <m:t>𝟏</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𝚫</m:t>
                          </m:r>
                        </m:sup>
                        <m:e>
                          <m:d>
                            <m:dPr>
                              <m:begChr m:val="["/>
                              <m:endChr m:val="]"/>
                              <m:ctrlPr>
                                <a:rPr lang="en-US" sz="2000" i="1">
                                  <a:solidFill>
                                    <a:schemeClr val="tx1"/>
                                  </a:solidFill>
                                  <a:latin typeface="Cambria Math" panose="02040503050406030204" pitchFamily="18" charset="0"/>
                                </a:rPr>
                              </m:ctrlPr>
                            </m:dPr>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𝑷</m:t>
                                  </m:r>
                                </m:e>
                                <m:sub>
                                  <m:r>
                                    <a:rPr lang="en-US" sz="2000">
                                      <a:solidFill>
                                        <a:schemeClr val="tx1"/>
                                      </a:solidFill>
                                      <a:latin typeface="Cambria Math" panose="02040503050406030204" pitchFamily="18" charset="0"/>
                                    </a:rPr>
                                    <m:t>𝒈𝒈</m:t>
                                  </m:r>
                                </m:sub>
                                <m:sup>
                                  <m:r>
                                    <a:rPr lang="en-US" sz="2000">
                                      <a:solidFill>
                                        <a:schemeClr val="tx1"/>
                                      </a:solidFill>
                                      <a:latin typeface="Cambria Math" panose="02040503050406030204" pitchFamily="18" charset="0"/>
                                    </a:rPr>
                                    <m:t>𝑳𝑶</m:t>
                                  </m:r>
                                </m:sup>
                              </m:sSubSup>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𝒛</m:t>
                                  </m:r>
                                </m:e>
                              </m:d>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𝒙</m:t>
                                  </m:r>
                                </m:num>
                                <m:den>
                                  <m:r>
                                    <a:rPr lang="en-US" sz="2000">
                                      <a:solidFill>
                                        <a:schemeClr val="tx1"/>
                                      </a:solidFill>
                                      <a:latin typeface="Cambria Math" panose="02040503050406030204" pitchFamily="18" charset="0"/>
                                    </a:rPr>
                                    <m:t>𝒛</m:t>
                                  </m:r>
                                </m:den>
                              </m:f>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𝒈</m:t>
                                  </m:r>
                                </m:e>
                                <m:sup>
                                  <m:r>
                                    <a:rPr lang="en-US" sz="2000">
                                      <a:solidFill>
                                        <a:schemeClr val="tx1"/>
                                      </a:solidFill>
                                      <a:latin typeface="Cambria Math" panose="02040503050406030204" pitchFamily="18" charset="0"/>
                                    </a:rPr>
                                    <m:t>𝑳𝑶</m:t>
                                  </m:r>
                                </m:sup>
                              </m:sSup>
                              <m:d>
                                <m:dPr>
                                  <m:ctrlPr>
                                    <a:rPr lang="en-US" sz="20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𝒙</m:t>
                                      </m:r>
                                    </m:num>
                                    <m:den>
                                      <m:r>
                                        <a:rPr lang="en-US" sz="2000">
                                          <a:solidFill>
                                            <a:schemeClr val="tx1"/>
                                          </a:solidFill>
                                          <a:latin typeface="Cambria Math" panose="02040503050406030204" pitchFamily="18" charset="0"/>
                                        </a:rPr>
                                        <m:t>𝒛</m:t>
                                      </m:r>
                                    </m:den>
                                  </m:f>
                                  <m:r>
                                    <a:rPr lang="en-US" sz="2000">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𝒌</m:t>
                                      </m:r>
                                    </m:e>
                                    <m:sub>
                                      <m:r>
                                        <a:rPr lang="en-US" sz="2000">
                                          <a:solidFill>
                                            <a:schemeClr val="tx1"/>
                                          </a:solidFill>
                                          <a:latin typeface="Cambria Math" panose="02040503050406030204" pitchFamily="18" charset="0"/>
                                        </a:rPr>
                                        <m:t>𝒕</m:t>
                                      </m:r>
                                    </m:sub>
                                    <m:sup>
                                      <m:r>
                                        <a:rPr lang="en-US" sz="2000">
                                          <a:solidFill>
                                            <a:schemeClr val="tx1"/>
                                          </a:solidFill>
                                          <a:latin typeface="Cambria Math" panose="02040503050406030204" pitchFamily="18" charset="0"/>
                                        </a:rPr>
                                        <m:t>𝟐</m:t>
                                      </m:r>
                                    </m:sup>
                                  </m:sSubSup>
                                </m:e>
                              </m:d>
                              <m:r>
                                <a:rPr lang="en-US" sz="2000">
                                  <a:solidFill>
                                    <a:schemeClr val="tx1"/>
                                  </a:solidFill>
                                  <a:latin typeface="Cambria Math" panose="02040503050406030204" pitchFamily="18" charset="0"/>
                                </a:rPr>
                                <m:t>+</m:t>
                              </m:r>
                              <m:nary>
                                <m:naryPr>
                                  <m:chr m:val="∑"/>
                                  <m:supHide m:val="on"/>
                                  <m:ctrlPr>
                                    <a:rPr lang="en-US" sz="2000" i="1">
                                      <a:solidFill>
                                        <a:schemeClr val="tx1"/>
                                      </a:solidFill>
                                      <a:latin typeface="Cambria Math" panose="02040503050406030204" pitchFamily="18" charset="0"/>
                                    </a:rPr>
                                  </m:ctrlPr>
                                </m:naryPr>
                                <m:sub>
                                  <m:r>
                                    <a:rPr lang="en-US" sz="2000">
                                      <a:solidFill>
                                        <a:schemeClr val="tx1"/>
                                      </a:solidFill>
                                      <a:latin typeface="Cambria Math" panose="02040503050406030204" pitchFamily="18" charset="0"/>
                                    </a:rPr>
                                    <m:t>𝐪</m:t>
                                  </m:r>
                                </m:sub>
                                <m:sup/>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 </m:t>
                                      </m:r>
                                      <m:r>
                                        <a:rPr lang="en-US" sz="2000">
                                          <a:solidFill>
                                            <a:schemeClr val="tx1"/>
                                          </a:solidFill>
                                          <a:latin typeface="Cambria Math" panose="02040503050406030204" pitchFamily="18" charset="0"/>
                                        </a:rPr>
                                        <m:t>𝑷</m:t>
                                      </m:r>
                                    </m:e>
                                    <m:sub>
                                      <m:r>
                                        <a:rPr lang="en-US" sz="2000">
                                          <a:solidFill>
                                            <a:schemeClr val="tx1"/>
                                          </a:solidFill>
                                          <a:latin typeface="Cambria Math" panose="02040503050406030204" pitchFamily="18" charset="0"/>
                                        </a:rPr>
                                        <m:t>𝒈𝒒</m:t>
                                      </m:r>
                                    </m:sub>
                                    <m:sup>
                                      <m:r>
                                        <a:rPr lang="en-US" sz="2000">
                                          <a:solidFill>
                                            <a:schemeClr val="tx1"/>
                                          </a:solidFill>
                                          <a:latin typeface="Cambria Math" panose="02040503050406030204" pitchFamily="18" charset="0"/>
                                        </a:rPr>
                                        <m:t>𝑳𝑶</m:t>
                                      </m:r>
                                    </m:sup>
                                  </m:sSubSup>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𝒛</m:t>
                                      </m:r>
                                    </m:e>
                                  </m:d>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𝒙</m:t>
                                      </m:r>
                                    </m:num>
                                    <m:den>
                                      <m:r>
                                        <a:rPr lang="en-US" sz="2000">
                                          <a:solidFill>
                                            <a:schemeClr val="tx1"/>
                                          </a:solidFill>
                                          <a:latin typeface="Cambria Math" panose="02040503050406030204" pitchFamily="18" charset="0"/>
                                        </a:rPr>
                                        <m:t>𝒛</m:t>
                                      </m:r>
                                    </m:den>
                                  </m:f>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𝒒</m:t>
                                      </m:r>
                                    </m:e>
                                    <m:sup>
                                      <m:r>
                                        <a:rPr lang="en-US" sz="2000">
                                          <a:solidFill>
                                            <a:schemeClr val="tx1"/>
                                          </a:solidFill>
                                          <a:latin typeface="Cambria Math" panose="02040503050406030204" pitchFamily="18" charset="0"/>
                                        </a:rPr>
                                        <m:t>𝑳𝑶</m:t>
                                      </m:r>
                                    </m:sup>
                                  </m:sSup>
                                  <m:d>
                                    <m:dPr>
                                      <m:ctrlPr>
                                        <a:rPr lang="en-US" sz="20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𝒙</m:t>
                                          </m:r>
                                        </m:num>
                                        <m:den>
                                          <m:r>
                                            <a:rPr lang="en-US" sz="2000">
                                              <a:solidFill>
                                                <a:schemeClr val="tx1"/>
                                              </a:solidFill>
                                              <a:latin typeface="Cambria Math" panose="02040503050406030204" pitchFamily="18" charset="0"/>
                                            </a:rPr>
                                            <m:t>𝒛</m:t>
                                          </m:r>
                                        </m:den>
                                      </m:f>
                                      <m:r>
                                        <a:rPr lang="en-US" sz="2000">
                                          <a:solidFill>
                                            <a:schemeClr val="tx1"/>
                                          </a:solidFill>
                                          <a:latin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𝒌</m:t>
                                          </m:r>
                                        </m:e>
                                        <m:sub>
                                          <m:r>
                                            <a:rPr lang="en-US" sz="2000">
                                              <a:solidFill>
                                                <a:schemeClr val="tx1"/>
                                              </a:solidFill>
                                              <a:latin typeface="Cambria Math" panose="02040503050406030204" pitchFamily="18" charset="0"/>
                                            </a:rPr>
                                            <m:t>𝒕</m:t>
                                          </m:r>
                                        </m:sub>
                                        <m:sup>
                                          <m:r>
                                            <a:rPr lang="en-US" sz="2000">
                                              <a:solidFill>
                                                <a:schemeClr val="tx1"/>
                                              </a:solidFill>
                                              <a:latin typeface="Cambria Math" panose="02040503050406030204" pitchFamily="18" charset="0"/>
                                            </a:rPr>
                                            <m:t>𝟐</m:t>
                                          </m:r>
                                        </m:sup>
                                      </m:sSubSup>
                                    </m:e>
                                  </m:d>
                                </m:e>
                              </m:nary>
                            </m:e>
                          </m:d>
                        </m:e>
                      </m:nary>
                      <m:r>
                        <a:rPr lang="en-US" sz="2000">
                          <a:solidFill>
                            <a:schemeClr val="tx1"/>
                          </a:solidFill>
                          <a:latin typeface="Cambria Math" panose="02040503050406030204" pitchFamily="18" charset="0"/>
                        </a:rPr>
                        <m:t> </m:t>
                      </m:r>
                      <m:r>
                        <a:rPr lang="en-US" sz="2000">
                          <a:solidFill>
                            <a:schemeClr val="tx1"/>
                          </a:solidFill>
                          <a:latin typeface="Cambria Math" panose="02040503050406030204" pitchFamily="18" charset="0"/>
                        </a:rPr>
                        <m:t>𝒅𝒛</m:t>
                      </m:r>
                    </m:oMath>
                  </m:oMathPara>
                </a14:m>
                <a:endParaRPr lang="en-US" sz="20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46941" y="3126069"/>
                <a:ext cx="12114331" cy="172284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485900" y="4843349"/>
                <a:ext cx="10442188" cy="1763560"/>
              </a:xfrm>
              <a:prstGeom prst="rect">
                <a:avLst/>
              </a:prstGeom>
              <a:noFill/>
            </p:spPr>
            <p:txBody>
              <a:bodyPr wrap="square" rtlCol="0">
                <a:spAutoFit/>
              </a:bodyPr>
              <a:lstStyle/>
              <a:p>
                <a:pPr rtl="1" fontAlgn="t"/>
                <a:r>
                  <a:rPr lang="en-US" sz="2000" dirty="0" smtClean="0">
                    <a:solidFill>
                      <a:schemeClr val="tx1"/>
                    </a:solidFill>
                  </a:rPr>
                  <a:t> </a:t>
                </a:r>
                <a14:m>
                  <m:oMath xmlns:m="http://schemas.openxmlformats.org/officeDocument/2006/math">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𝐓</m:t>
                        </m:r>
                      </m:e>
                      <m:sub>
                        <m:r>
                          <a:rPr lang="en-US" sz="2000" smtClean="0">
                            <a:solidFill>
                              <a:schemeClr val="tx1"/>
                            </a:solidFill>
                            <a:latin typeface="Cambria Math" panose="02040503050406030204" pitchFamily="18" charset="0"/>
                          </a:rPr>
                          <m:t>𝐪</m:t>
                        </m:r>
                      </m:sub>
                      <m:sup>
                        <m:r>
                          <a:rPr lang="en-US" sz="2000">
                            <a:solidFill>
                              <a:schemeClr val="tx1"/>
                            </a:solidFill>
                            <a:latin typeface="Cambria Math" panose="02040503050406030204" pitchFamily="18" charset="0"/>
                          </a:rPr>
                          <m:t>𝐊𝐌𝐑</m:t>
                        </m:r>
                      </m:sup>
                    </m:sSubSup>
                    <m:d>
                      <m:dPr>
                        <m:ctrlPr>
                          <a:rPr lang="en-US" sz="2000" i="1">
                            <a:solidFill>
                              <a:schemeClr val="tx1"/>
                            </a:solidFill>
                            <a:latin typeface="Cambria Math" panose="02040503050406030204" pitchFamily="18" charset="0"/>
                          </a:rPr>
                        </m:ctrlPr>
                      </m:dPr>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𝐤</m:t>
                            </m:r>
                          </m:e>
                          <m:sub>
                            <m:r>
                              <a:rPr lang="en-US" sz="2000">
                                <a:solidFill>
                                  <a:schemeClr val="tx1"/>
                                </a:solidFill>
                                <a:latin typeface="Cambria Math" panose="02040503050406030204" pitchFamily="18" charset="0"/>
                              </a:rPr>
                              <m:t>𝐭</m:t>
                            </m:r>
                          </m:sub>
                          <m:sup>
                            <m:r>
                              <a:rPr lang="en-US" sz="2000">
                                <a:solidFill>
                                  <a:schemeClr val="tx1"/>
                                </a:solidFill>
                                <a:latin typeface="Cambria Math" panose="02040503050406030204" pitchFamily="18" charset="0"/>
                              </a:rPr>
                              <m:t>𝟐</m:t>
                            </m:r>
                          </m:sup>
                        </m:sSubSup>
                        <m:r>
                          <a:rPr lang="en-US" sz="200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𝛍</m:t>
                            </m:r>
                          </m:e>
                          <m:sup>
                            <m:r>
                              <a:rPr lang="en-US" sz="2000">
                                <a:solidFill>
                                  <a:schemeClr val="tx1"/>
                                </a:solidFill>
                                <a:latin typeface="Cambria Math" panose="02040503050406030204" pitchFamily="18" charset="0"/>
                              </a:rPr>
                              <m:t>2</m:t>
                            </m:r>
                          </m:sup>
                        </m:sSup>
                      </m:e>
                    </m:d>
                    <m:r>
                      <a:rPr lang="en-US" sz="2000" i="1">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𝐞𝐱𝐩</m:t>
                    </m:r>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m:t>
                        </m:r>
                        <m:nary>
                          <m:naryPr>
                            <m:ctrlPr>
                              <a:rPr lang="en-US" sz="2000" i="1">
                                <a:solidFill>
                                  <a:schemeClr val="tx1"/>
                                </a:solidFill>
                                <a:latin typeface="Cambria Math" panose="02040503050406030204" pitchFamily="18" charset="0"/>
                              </a:rPr>
                            </m:ctrlPr>
                          </m:naryPr>
                          <m:sub>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𝐤</m:t>
                                </m:r>
                              </m:e>
                              <m:sub>
                                <m:r>
                                  <a:rPr lang="en-US" sz="2000">
                                    <a:solidFill>
                                      <a:schemeClr val="tx1"/>
                                    </a:solidFill>
                                    <a:latin typeface="Cambria Math" panose="02040503050406030204" pitchFamily="18" charset="0"/>
                                  </a:rPr>
                                  <m:t>𝐭</m:t>
                                </m:r>
                              </m:sub>
                              <m:sup>
                                <m:r>
                                  <a:rPr lang="en-US" sz="2000">
                                    <a:solidFill>
                                      <a:schemeClr val="tx1"/>
                                    </a:solidFill>
                                    <a:latin typeface="Cambria Math" panose="02040503050406030204" pitchFamily="18" charset="0"/>
                                  </a:rPr>
                                  <m:t>𝟐</m:t>
                                </m:r>
                              </m:sup>
                            </m:sSubSup>
                          </m:sub>
                          <m:sup>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𝛍</m:t>
                                </m:r>
                              </m:e>
                              <m:sup>
                                <m:r>
                                  <a:rPr lang="en-US" sz="2000">
                                    <a:solidFill>
                                      <a:schemeClr val="tx1"/>
                                    </a:solidFill>
                                    <a:latin typeface="Cambria Math" panose="02040503050406030204" pitchFamily="18" charset="0"/>
                                  </a:rPr>
                                  <m:t>𝟐</m:t>
                                </m:r>
                              </m:sup>
                            </m:sSup>
                          </m:sup>
                          <m:e>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𝐝</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𝜿</m:t>
                                    </m:r>
                                  </m:e>
                                  <m:sub>
                                    <m:r>
                                      <a:rPr lang="en-US" sz="2000">
                                        <a:solidFill>
                                          <a:schemeClr val="tx1"/>
                                        </a:solidFill>
                                        <a:latin typeface="Cambria Math" panose="02040503050406030204" pitchFamily="18" charset="0"/>
                                      </a:rPr>
                                      <m:t>𝐭</m:t>
                                    </m:r>
                                  </m:sub>
                                  <m:sup>
                                    <m:r>
                                      <a:rPr lang="en-US" sz="2000">
                                        <a:solidFill>
                                          <a:schemeClr val="tx1"/>
                                        </a:solidFill>
                                        <a:latin typeface="Cambria Math" panose="02040503050406030204" pitchFamily="18" charset="0"/>
                                      </a:rPr>
                                      <m:t>𝟐</m:t>
                                    </m:r>
                                  </m:sup>
                                </m:sSubSup>
                              </m:num>
                              <m:den>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𝜿</m:t>
                                    </m:r>
                                  </m:e>
                                  <m:sub>
                                    <m:r>
                                      <a:rPr lang="en-US" sz="2000">
                                        <a:solidFill>
                                          <a:schemeClr val="tx1"/>
                                        </a:solidFill>
                                        <a:latin typeface="Cambria Math" panose="02040503050406030204" pitchFamily="18" charset="0"/>
                                      </a:rPr>
                                      <m:t>𝐭</m:t>
                                    </m:r>
                                  </m:sub>
                                  <m:sup>
                                    <m:r>
                                      <a:rPr lang="en-US" sz="2000">
                                        <a:solidFill>
                                          <a:schemeClr val="tx1"/>
                                        </a:solidFill>
                                        <a:latin typeface="Cambria Math" panose="02040503050406030204" pitchFamily="18" charset="0"/>
                                      </a:rPr>
                                      <m:t>𝟐</m:t>
                                    </m:r>
                                  </m:sup>
                                </m:sSubSup>
                              </m:den>
                            </m:f>
                          </m:e>
                        </m:nary>
                        <m:f>
                          <m:fPr>
                            <m:ctrlPr>
                              <a:rPr lang="en-US" sz="2000" i="1">
                                <a:solidFill>
                                  <a:schemeClr val="tx1"/>
                                </a:solidFill>
                                <a:latin typeface="Cambria Math" panose="02040503050406030204" pitchFamily="18" charset="0"/>
                              </a:rPr>
                            </m:ctrlPr>
                          </m:fPr>
                          <m:num>
                            <m:sSub>
                              <m:sSubPr>
                                <m:ctrlPr>
                                  <a:rPr lang="en-US" sz="2000" i="1">
                                    <a:solidFill>
                                      <a:schemeClr val="tx1"/>
                                    </a:solidFill>
                                    <a:latin typeface="Cambria Math" panose="02040503050406030204" pitchFamily="18" charset="0"/>
                                  </a:rPr>
                                </m:ctrlPr>
                              </m:sSubPr>
                              <m:e>
                                <m:r>
                                  <a:rPr lang="en-US" sz="2000">
                                    <a:solidFill>
                                      <a:schemeClr val="tx1"/>
                                    </a:solidFill>
                                    <a:latin typeface="Cambria Math" panose="02040503050406030204" pitchFamily="18" charset="0"/>
                                  </a:rPr>
                                  <m:t>𝛂</m:t>
                                </m:r>
                              </m:e>
                              <m:sub>
                                <m:r>
                                  <a:rPr lang="en-US" sz="2000">
                                    <a:solidFill>
                                      <a:schemeClr val="tx1"/>
                                    </a:solidFill>
                                    <a:latin typeface="Cambria Math" panose="02040503050406030204" pitchFamily="18" charset="0"/>
                                  </a:rPr>
                                  <m:t>𝐬</m:t>
                                </m:r>
                              </m:sub>
                            </m:sSub>
                            <m:d>
                              <m:dPr>
                                <m:ctrlPr>
                                  <a:rPr lang="en-US" sz="2000" i="1">
                                    <a:solidFill>
                                      <a:schemeClr val="tx1"/>
                                    </a:solidFill>
                                    <a:latin typeface="Cambria Math" panose="02040503050406030204" pitchFamily="18" charset="0"/>
                                  </a:rPr>
                                </m:ctrlPr>
                              </m:dPr>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𝐤</m:t>
                                    </m:r>
                                  </m:e>
                                  <m:sub>
                                    <m:r>
                                      <a:rPr lang="en-US" sz="2000">
                                        <a:solidFill>
                                          <a:schemeClr val="tx1"/>
                                        </a:solidFill>
                                        <a:latin typeface="Cambria Math" panose="02040503050406030204" pitchFamily="18" charset="0"/>
                                      </a:rPr>
                                      <m:t>𝐭</m:t>
                                    </m:r>
                                  </m:sub>
                                  <m:sup>
                                    <m:r>
                                      <a:rPr lang="en-US" sz="2000">
                                        <a:solidFill>
                                          <a:schemeClr val="tx1"/>
                                        </a:solidFill>
                                        <a:latin typeface="Cambria Math" panose="02040503050406030204" pitchFamily="18" charset="0"/>
                                      </a:rPr>
                                      <m:t>𝟐</m:t>
                                    </m:r>
                                  </m:sup>
                                </m:sSubSup>
                              </m:e>
                            </m:d>
                          </m:num>
                          <m:den>
                            <m:r>
                              <a:rPr lang="en-US" sz="2000">
                                <a:solidFill>
                                  <a:schemeClr val="tx1"/>
                                </a:solidFill>
                                <a:latin typeface="Cambria Math" panose="02040503050406030204" pitchFamily="18" charset="0"/>
                              </a:rPr>
                              <m:t>𝟐</m:t>
                            </m:r>
                            <m:r>
                              <a:rPr lang="en-US" sz="2000">
                                <a:solidFill>
                                  <a:schemeClr val="tx1"/>
                                </a:solidFill>
                                <a:latin typeface="Cambria Math" panose="02040503050406030204" pitchFamily="18" charset="0"/>
                              </a:rPr>
                              <m:t>𝛑</m:t>
                            </m:r>
                          </m:den>
                        </m:f>
                        <m:nary>
                          <m:naryPr>
                            <m:ctrlPr>
                              <a:rPr lang="en-US" sz="2000" i="1">
                                <a:solidFill>
                                  <a:schemeClr val="tx1"/>
                                </a:solidFill>
                                <a:latin typeface="Cambria Math" panose="02040503050406030204" pitchFamily="18" charset="0"/>
                              </a:rPr>
                            </m:ctrlPr>
                          </m:naryPr>
                          <m:sub>
                            <m:r>
                              <a:rPr lang="en-US" sz="2000">
                                <a:solidFill>
                                  <a:schemeClr val="tx1"/>
                                </a:solidFill>
                                <a:latin typeface="Cambria Math" panose="02040503050406030204" pitchFamily="18" charset="0"/>
                              </a:rPr>
                              <m:t>𝟎</m:t>
                            </m:r>
                          </m:sub>
                          <m:sup>
                            <m:r>
                              <a:rPr lang="en-US" sz="2000">
                                <a:solidFill>
                                  <a:schemeClr val="tx1"/>
                                </a:solidFill>
                                <a:latin typeface="Cambria Math" panose="02040503050406030204" pitchFamily="18" charset="0"/>
                              </a:rPr>
                              <m:t>𝟏</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𝚫</m:t>
                            </m:r>
                          </m:sup>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𝐏</m:t>
                                </m:r>
                              </m:e>
                              <m:sub>
                                <m:r>
                                  <a:rPr lang="en-US" sz="2000">
                                    <a:solidFill>
                                      <a:schemeClr val="tx1"/>
                                    </a:solidFill>
                                    <a:latin typeface="Cambria Math" panose="02040503050406030204" pitchFamily="18" charset="0"/>
                                  </a:rPr>
                                  <m:t>𝐪𝐪</m:t>
                                </m:r>
                              </m:sub>
                              <m:sup>
                                <m:r>
                                  <a:rPr lang="en-US" sz="2000">
                                    <a:solidFill>
                                      <a:schemeClr val="tx1"/>
                                    </a:solidFill>
                                    <a:latin typeface="Cambria Math" panose="02040503050406030204" pitchFamily="18" charset="0"/>
                                  </a:rPr>
                                  <m:t>𝐋𝐎</m:t>
                                </m:r>
                              </m:sup>
                            </m:sSubSup>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𝝃</m:t>
                                </m:r>
                              </m:e>
                            </m:d>
                            <m:r>
                              <a:rPr lang="en-US" sz="2000">
                                <a:solidFill>
                                  <a:schemeClr val="tx1"/>
                                </a:solidFill>
                                <a:latin typeface="Cambria Math" panose="02040503050406030204" pitchFamily="18" charset="0"/>
                              </a:rPr>
                              <m:t>𝐝</m:t>
                            </m:r>
                            <m:r>
                              <a:rPr lang="en-US" sz="2000">
                                <a:solidFill>
                                  <a:schemeClr val="tx1"/>
                                </a:solidFill>
                                <a:latin typeface="Cambria Math" panose="02040503050406030204" pitchFamily="18" charset="0"/>
                              </a:rPr>
                              <m:t>𝝃</m:t>
                            </m:r>
                          </m:e>
                        </m:nary>
                      </m:e>
                    </m:d>
                  </m:oMath>
                </a14:m>
                <a:endParaRPr lang="en-US" sz="2000" dirty="0">
                  <a:solidFill>
                    <a:schemeClr val="tx1"/>
                  </a:solidFill>
                </a:endParaRPr>
              </a:p>
              <a:p>
                <a:pPr rtl="1" fontAlgn="t"/>
                <a:endParaRPr lang="en-US" sz="2000" i="1" dirty="0" smtClean="0">
                  <a:solidFill>
                    <a:schemeClr val="tx1"/>
                  </a:solidFill>
                </a:endParaRPr>
              </a:p>
              <a:p>
                <a:pPr rtl="1" fontAlgn="t"/>
                <a14:m>
                  <m:oMathPara xmlns:m="http://schemas.openxmlformats.org/officeDocument/2006/math">
                    <m:oMathParaPr>
                      <m:jc m:val="centerGroup"/>
                    </m:oMathParaPr>
                    <m:oMath xmlns:m="http://schemas.openxmlformats.org/officeDocument/2006/math">
                      <m:sSubSup>
                        <m:sSubSupPr>
                          <m:ctrlPr>
                            <a:rPr lang="en-US" sz="2000" i="1">
                              <a:solidFill>
                                <a:schemeClr val="tx1"/>
                              </a:solidFill>
                              <a:latin typeface="Cambria Math" panose="02040503050406030204" pitchFamily="18" charset="0"/>
                            </a:rPr>
                          </m:ctrlPr>
                        </m:sSubSupPr>
                        <m:e>
                          <m:r>
                            <a:rPr lang="en-US" sz="2000" smtClean="0">
                              <a:solidFill>
                                <a:schemeClr val="tx1"/>
                              </a:solidFill>
                              <a:latin typeface="Cambria Math" panose="02040503050406030204" pitchFamily="18" charset="0"/>
                            </a:rPr>
                            <m:t>𝐓</m:t>
                          </m:r>
                        </m:e>
                        <m:sub>
                          <m:r>
                            <a:rPr lang="en-US" sz="2000" smtClean="0">
                              <a:solidFill>
                                <a:schemeClr val="tx1"/>
                              </a:solidFill>
                              <a:latin typeface="Cambria Math" panose="02040503050406030204" pitchFamily="18" charset="0"/>
                            </a:rPr>
                            <m:t>𝐠</m:t>
                          </m:r>
                        </m:sub>
                        <m:sup>
                          <m:r>
                            <a:rPr lang="en-US" sz="2000">
                              <a:solidFill>
                                <a:schemeClr val="tx1"/>
                              </a:solidFill>
                              <a:latin typeface="Cambria Math" panose="02040503050406030204" pitchFamily="18" charset="0"/>
                            </a:rPr>
                            <m:t>𝐊𝐌𝐑</m:t>
                          </m:r>
                        </m:sup>
                      </m:sSubSup>
                      <m:d>
                        <m:dPr>
                          <m:ctrlPr>
                            <a:rPr lang="en-US" sz="2000" i="1">
                              <a:solidFill>
                                <a:schemeClr val="tx1"/>
                              </a:solidFill>
                              <a:latin typeface="Cambria Math" panose="02040503050406030204" pitchFamily="18" charset="0"/>
                            </a:rPr>
                          </m:ctrlPr>
                        </m:dPr>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𝐤</m:t>
                              </m:r>
                            </m:e>
                            <m:sub>
                              <m:r>
                                <a:rPr lang="en-US" sz="2000">
                                  <a:solidFill>
                                    <a:schemeClr val="tx1"/>
                                  </a:solidFill>
                                  <a:latin typeface="Cambria Math" panose="02040503050406030204" pitchFamily="18" charset="0"/>
                                </a:rPr>
                                <m:t>𝐭</m:t>
                              </m:r>
                            </m:sub>
                            <m:sup>
                              <m:r>
                                <a:rPr lang="en-US" sz="2000">
                                  <a:solidFill>
                                    <a:schemeClr val="tx1"/>
                                  </a:solidFill>
                                  <a:latin typeface="Cambria Math" panose="02040503050406030204" pitchFamily="18" charset="0"/>
                                </a:rPr>
                                <m:t>𝟐</m:t>
                              </m:r>
                            </m:sup>
                          </m:sSubSup>
                          <m:r>
                            <a:rPr lang="en-US" sz="200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𝛍</m:t>
                              </m:r>
                            </m:e>
                            <m:sup>
                              <m:r>
                                <a:rPr lang="en-US" sz="2000">
                                  <a:solidFill>
                                    <a:schemeClr val="tx1"/>
                                  </a:solidFill>
                                  <a:latin typeface="Cambria Math" panose="02040503050406030204" pitchFamily="18" charset="0"/>
                                </a:rPr>
                                <m:t>2</m:t>
                              </m:r>
                            </m:sup>
                          </m:sSup>
                        </m:e>
                      </m:d>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𝐞𝐱𝐩</m:t>
                      </m:r>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m:t>
                          </m:r>
                          <m:nary>
                            <m:naryPr>
                              <m:ctrlPr>
                                <a:rPr lang="en-US" sz="2000" i="1">
                                  <a:solidFill>
                                    <a:schemeClr val="tx1"/>
                                  </a:solidFill>
                                  <a:latin typeface="Cambria Math" panose="02040503050406030204" pitchFamily="18" charset="0"/>
                                </a:rPr>
                              </m:ctrlPr>
                            </m:naryPr>
                            <m:sub>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𝐤</m:t>
                                  </m:r>
                                </m:e>
                                <m:sub>
                                  <m:r>
                                    <a:rPr lang="en-US" sz="2000">
                                      <a:solidFill>
                                        <a:schemeClr val="tx1"/>
                                      </a:solidFill>
                                      <a:latin typeface="Cambria Math" panose="02040503050406030204" pitchFamily="18" charset="0"/>
                                    </a:rPr>
                                    <m:t>𝐭</m:t>
                                  </m:r>
                                </m:sub>
                                <m:sup>
                                  <m:r>
                                    <a:rPr lang="en-US" sz="2000">
                                      <a:solidFill>
                                        <a:schemeClr val="tx1"/>
                                      </a:solidFill>
                                      <a:latin typeface="Cambria Math" panose="02040503050406030204" pitchFamily="18" charset="0"/>
                                    </a:rPr>
                                    <m:t>𝟐</m:t>
                                  </m:r>
                                </m:sup>
                              </m:sSubSup>
                            </m:sub>
                            <m:sup>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𝛍</m:t>
                                  </m:r>
                                </m:e>
                                <m:sup>
                                  <m:r>
                                    <a:rPr lang="en-US" sz="2000">
                                      <a:solidFill>
                                        <a:schemeClr val="tx1"/>
                                      </a:solidFill>
                                      <a:latin typeface="Cambria Math" panose="02040503050406030204" pitchFamily="18" charset="0"/>
                                    </a:rPr>
                                    <m:t>𝟐</m:t>
                                  </m:r>
                                </m:sup>
                              </m:sSup>
                            </m:sup>
                            <m:e>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𝐝</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𝜿</m:t>
                                      </m:r>
                                    </m:e>
                                    <m:sub>
                                      <m:r>
                                        <a:rPr lang="en-US" sz="2000">
                                          <a:solidFill>
                                            <a:schemeClr val="tx1"/>
                                          </a:solidFill>
                                          <a:latin typeface="Cambria Math" panose="02040503050406030204" pitchFamily="18" charset="0"/>
                                        </a:rPr>
                                        <m:t>𝐭</m:t>
                                      </m:r>
                                    </m:sub>
                                    <m:sup>
                                      <m:r>
                                        <a:rPr lang="en-US" sz="2000">
                                          <a:solidFill>
                                            <a:schemeClr val="tx1"/>
                                          </a:solidFill>
                                          <a:latin typeface="Cambria Math" panose="02040503050406030204" pitchFamily="18" charset="0"/>
                                        </a:rPr>
                                        <m:t>𝟐</m:t>
                                      </m:r>
                                    </m:sup>
                                  </m:sSubSup>
                                </m:num>
                                <m:den>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𝜿</m:t>
                                      </m:r>
                                    </m:e>
                                    <m:sub>
                                      <m:r>
                                        <a:rPr lang="en-US" sz="2000">
                                          <a:solidFill>
                                            <a:schemeClr val="tx1"/>
                                          </a:solidFill>
                                          <a:latin typeface="Cambria Math" panose="02040503050406030204" pitchFamily="18" charset="0"/>
                                        </a:rPr>
                                        <m:t>𝐭</m:t>
                                      </m:r>
                                    </m:sub>
                                    <m:sup>
                                      <m:r>
                                        <a:rPr lang="en-US" sz="2000">
                                          <a:solidFill>
                                            <a:schemeClr val="tx1"/>
                                          </a:solidFill>
                                          <a:latin typeface="Cambria Math" panose="02040503050406030204" pitchFamily="18" charset="0"/>
                                        </a:rPr>
                                        <m:t>𝟐</m:t>
                                      </m:r>
                                    </m:sup>
                                  </m:sSubSup>
                                </m:den>
                              </m:f>
                            </m:e>
                          </m:nary>
                          <m:f>
                            <m:fPr>
                              <m:ctrlPr>
                                <a:rPr lang="en-US" sz="2000" i="1">
                                  <a:solidFill>
                                    <a:schemeClr val="tx1"/>
                                  </a:solidFill>
                                  <a:latin typeface="Cambria Math" panose="02040503050406030204" pitchFamily="18" charset="0"/>
                                </a:rPr>
                              </m:ctrlPr>
                            </m:fPr>
                            <m:num>
                              <m:sSub>
                                <m:sSubPr>
                                  <m:ctrlPr>
                                    <a:rPr lang="en-US" sz="2000" i="1">
                                      <a:solidFill>
                                        <a:schemeClr val="tx1"/>
                                      </a:solidFill>
                                      <a:latin typeface="Cambria Math" panose="02040503050406030204" pitchFamily="18" charset="0"/>
                                    </a:rPr>
                                  </m:ctrlPr>
                                </m:sSubPr>
                                <m:e>
                                  <m:r>
                                    <a:rPr lang="en-US" sz="2000">
                                      <a:solidFill>
                                        <a:schemeClr val="tx1"/>
                                      </a:solidFill>
                                      <a:latin typeface="Cambria Math" panose="02040503050406030204" pitchFamily="18" charset="0"/>
                                    </a:rPr>
                                    <m:t>𝛂</m:t>
                                  </m:r>
                                </m:e>
                                <m:sub>
                                  <m:r>
                                    <a:rPr lang="en-US" sz="2000">
                                      <a:solidFill>
                                        <a:schemeClr val="tx1"/>
                                      </a:solidFill>
                                      <a:latin typeface="Cambria Math" panose="02040503050406030204" pitchFamily="18" charset="0"/>
                                    </a:rPr>
                                    <m:t>𝐬</m:t>
                                  </m:r>
                                </m:sub>
                              </m:sSub>
                              <m:d>
                                <m:dPr>
                                  <m:ctrlPr>
                                    <a:rPr lang="en-US" sz="2000" i="1">
                                      <a:solidFill>
                                        <a:schemeClr val="tx1"/>
                                      </a:solidFill>
                                      <a:latin typeface="Cambria Math" panose="02040503050406030204" pitchFamily="18" charset="0"/>
                                    </a:rPr>
                                  </m:ctrlPr>
                                </m:dPr>
                                <m:e>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𝐤</m:t>
                                      </m:r>
                                    </m:e>
                                    <m:sub>
                                      <m:r>
                                        <a:rPr lang="en-US" sz="2000">
                                          <a:solidFill>
                                            <a:schemeClr val="tx1"/>
                                          </a:solidFill>
                                          <a:latin typeface="Cambria Math" panose="02040503050406030204" pitchFamily="18" charset="0"/>
                                        </a:rPr>
                                        <m:t>𝐭</m:t>
                                      </m:r>
                                    </m:sub>
                                    <m:sup>
                                      <m:r>
                                        <a:rPr lang="en-US" sz="2000">
                                          <a:solidFill>
                                            <a:schemeClr val="tx1"/>
                                          </a:solidFill>
                                          <a:latin typeface="Cambria Math" panose="02040503050406030204" pitchFamily="18" charset="0"/>
                                        </a:rPr>
                                        <m:t>𝟐</m:t>
                                      </m:r>
                                    </m:sup>
                                  </m:sSubSup>
                                </m:e>
                              </m:d>
                            </m:num>
                            <m:den>
                              <m:r>
                                <a:rPr lang="en-US" sz="2000">
                                  <a:solidFill>
                                    <a:schemeClr val="tx1"/>
                                  </a:solidFill>
                                  <a:latin typeface="Cambria Math" panose="02040503050406030204" pitchFamily="18" charset="0"/>
                                </a:rPr>
                                <m:t>𝟐</m:t>
                              </m:r>
                              <m:r>
                                <a:rPr lang="en-US" sz="2000">
                                  <a:solidFill>
                                    <a:schemeClr val="tx1"/>
                                  </a:solidFill>
                                  <a:latin typeface="Cambria Math" panose="02040503050406030204" pitchFamily="18" charset="0"/>
                                </a:rPr>
                                <m:t>𝛑</m:t>
                              </m:r>
                            </m:den>
                          </m:f>
                          <m:nary>
                            <m:naryPr>
                              <m:ctrlPr>
                                <a:rPr lang="en-US" sz="2000" i="1">
                                  <a:solidFill>
                                    <a:schemeClr val="tx1"/>
                                  </a:solidFill>
                                  <a:latin typeface="Cambria Math" panose="02040503050406030204" pitchFamily="18" charset="0"/>
                                </a:rPr>
                              </m:ctrlPr>
                            </m:naryPr>
                            <m:sub>
                              <m:r>
                                <a:rPr lang="en-US" sz="2000">
                                  <a:solidFill>
                                    <a:schemeClr val="tx1"/>
                                  </a:solidFill>
                                  <a:latin typeface="Cambria Math" panose="02040503050406030204" pitchFamily="18" charset="0"/>
                                </a:rPr>
                                <m:t>𝟎</m:t>
                              </m:r>
                            </m:sub>
                            <m:sup>
                              <m:r>
                                <a:rPr lang="en-US" sz="2000">
                                  <a:solidFill>
                                    <a:schemeClr val="tx1"/>
                                  </a:solidFill>
                                  <a:latin typeface="Cambria Math" panose="02040503050406030204" pitchFamily="18" charset="0"/>
                                </a:rPr>
                                <m:t>𝟏</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𝚫</m:t>
                              </m:r>
                            </m:sup>
                            <m:e>
                              <m:d>
                                <m:dPr>
                                  <m:ctrlPr>
                                    <a:rPr lang="en-US" sz="2000" i="1">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 </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𝝃</m:t>
                                  </m:r>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𝐏</m:t>
                                      </m:r>
                                    </m:e>
                                    <m:sub>
                                      <m:r>
                                        <a:rPr lang="en-US" sz="2000">
                                          <a:solidFill>
                                            <a:schemeClr val="tx1"/>
                                          </a:solidFill>
                                          <a:latin typeface="Cambria Math" panose="02040503050406030204" pitchFamily="18" charset="0"/>
                                        </a:rPr>
                                        <m:t>𝐠𝐠</m:t>
                                      </m:r>
                                    </m:sub>
                                    <m:sup>
                                      <m:r>
                                        <a:rPr lang="en-US" sz="2000">
                                          <a:solidFill>
                                            <a:schemeClr val="tx1"/>
                                          </a:solidFill>
                                          <a:latin typeface="Cambria Math" panose="02040503050406030204" pitchFamily="18" charset="0"/>
                                        </a:rPr>
                                        <m:t>𝐋𝐎</m:t>
                                      </m:r>
                                    </m:sup>
                                  </m:sSubSup>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𝝃</m:t>
                                      </m:r>
                                    </m:e>
                                  </m:d>
                                  <m:r>
                                    <a:rPr lang="en-US" sz="200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𝑛</m:t>
                                      </m:r>
                                    </m:e>
                                    <m:sub>
                                      <m:r>
                                        <a:rPr lang="en-US" sz="2000" i="1">
                                          <a:solidFill>
                                            <a:schemeClr val="tx1"/>
                                          </a:solidFill>
                                          <a:latin typeface="Cambria Math" panose="02040503050406030204" pitchFamily="18" charset="0"/>
                                        </a:rPr>
                                        <m:t>𝑓</m:t>
                                      </m:r>
                                    </m:sub>
                                  </m:sSub>
                                  <m:sSubSup>
                                    <m:sSubSupPr>
                                      <m:ctrlPr>
                                        <a:rPr lang="en-US" sz="2000" i="1">
                                          <a:solidFill>
                                            <a:schemeClr val="tx1"/>
                                          </a:solidFill>
                                          <a:latin typeface="Cambria Math" panose="02040503050406030204" pitchFamily="18" charset="0"/>
                                        </a:rPr>
                                      </m:ctrlPr>
                                    </m:sSubSupPr>
                                    <m:e>
                                      <m:r>
                                        <a:rPr lang="en-US" sz="2000">
                                          <a:solidFill>
                                            <a:schemeClr val="tx1"/>
                                          </a:solidFill>
                                          <a:latin typeface="Cambria Math" panose="02040503050406030204" pitchFamily="18" charset="0"/>
                                        </a:rPr>
                                        <m:t>𝐏</m:t>
                                      </m:r>
                                    </m:e>
                                    <m:sub>
                                      <m:r>
                                        <m:rPr>
                                          <m:sty m:val="p"/>
                                        </m:rPr>
                                        <a:rPr lang="en-US" sz="2000">
                                          <a:solidFill>
                                            <a:schemeClr val="tx1"/>
                                          </a:solidFill>
                                          <a:latin typeface="Cambria Math" panose="02040503050406030204" pitchFamily="18" charset="0"/>
                                        </a:rPr>
                                        <m:t>qg</m:t>
                                      </m:r>
                                    </m:sub>
                                    <m:sup>
                                      <m:r>
                                        <a:rPr lang="en-US" sz="2000">
                                          <a:solidFill>
                                            <a:schemeClr val="tx1"/>
                                          </a:solidFill>
                                          <a:latin typeface="Cambria Math" panose="02040503050406030204" pitchFamily="18" charset="0"/>
                                        </a:rPr>
                                        <m:t>𝐋𝐎</m:t>
                                      </m:r>
                                    </m:sup>
                                  </m:sSubSup>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𝝃</m:t>
                                      </m:r>
                                    </m:e>
                                  </m:d>
                                  <m:r>
                                    <a:rPr lang="en-US" sz="2000">
                                      <a:solidFill>
                                        <a:schemeClr val="tx1"/>
                                      </a:solidFill>
                                      <a:latin typeface="Cambria Math" panose="02040503050406030204" pitchFamily="18" charset="0"/>
                                    </a:rPr>
                                    <m:t>]</m:t>
                                  </m:r>
                                </m:e>
                              </m:d>
                              <m:r>
                                <a:rPr lang="en-US" sz="2000">
                                  <a:solidFill>
                                    <a:schemeClr val="tx1"/>
                                  </a:solidFill>
                                  <a:latin typeface="Cambria Math" panose="02040503050406030204" pitchFamily="18" charset="0"/>
                                </a:rPr>
                                <m:t>𝐝</m:t>
                              </m:r>
                              <m:r>
                                <a:rPr lang="en-US" sz="2000">
                                  <a:solidFill>
                                    <a:schemeClr val="tx1"/>
                                  </a:solidFill>
                                  <a:latin typeface="Cambria Math" panose="02040503050406030204" pitchFamily="18" charset="0"/>
                                </a:rPr>
                                <m:t>𝝃</m:t>
                              </m:r>
                            </m:e>
                          </m:nary>
                        </m:e>
                      </m:d>
                    </m:oMath>
                  </m:oMathPara>
                </a14:m>
                <a:endParaRPr lang="en-US" sz="2000" dirty="0">
                  <a:solidFill>
                    <a:schemeClr val="tx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485900" y="4843349"/>
                <a:ext cx="10442188" cy="1763560"/>
              </a:xfrm>
              <a:prstGeom prst="rect">
                <a:avLst/>
              </a:prstGeom>
              <a:blipFill>
                <a:blip r:embed="rId4"/>
                <a:stretch>
                  <a:fillRect/>
                </a:stretch>
              </a:blipFill>
            </p:spPr>
            <p:txBody>
              <a:bodyPr/>
              <a:lstStyle/>
              <a:p>
                <a:r>
                  <a:rPr lang="en-US">
                    <a:noFill/>
                  </a:rPr>
                  <a:t> </a:t>
                </a:r>
              </a:p>
            </p:txBody>
          </p:sp>
        </mc:Fallback>
      </mc:AlternateContent>
      <p:cxnSp>
        <p:nvCxnSpPr>
          <p:cNvPr id="11" name="Straight Connector 10"/>
          <p:cNvCxnSpPr/>
          <p:nvPr/>
        </p:nvCxnSpPr>
        <p:spPr>
          <a:xfrm>
            <a:off x="1478447" y="754675"/>
            <a:ext cx="2019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6595611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8409" y="93493"/>
            <a:ext cx="3206227"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LO-MRW</a:t>
            </a:r>
            <a:endParaRPr 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xmlns="" id="{CA3B84FE-CB27-420D-B734-D8172DF3ED83}"/>
                  </a:ext>
                </a:extLst>
              </p:cNvPr>
              <p:cNvSpPr/>
              <p:nvPr/>
            </p:nvSpPr>
            <p:spPr>
              <a:xfrm>
                <a:off x="318058" y="2625694"/>
                <a:ext cx="10793883" cy="110943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rtl="1">
                  <a:tabLst>
                    <a:tab pos="4060825" algn="l"/>
                  </a:tabLst>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Pr>
                        <m:e>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𝑻</m:t>
                          </m:r>
                        </m:e>
                        <m:sub>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sub>
                      </m:sSub>
                      <m:d>
                        <m:dPr>
                          <m:ctrlP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dPr>
                        <m:e>
                          <m:sSubSup>
                            <m:sSubSupPr>
                              <m:ctrlP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SupPr>
                            <m:e>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r>
                            <a:rPr lang="en-US" sz="16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sz="1600" b="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𝒆𝒙𝒑</m:t>
                      </m:r>
                      <m:d>
                        <m:dPr>
                          <m:ctrlPr>
                            <a:rPr lang="en-US" sz="1600" b="1" i="1">
                              <a:solidFill>
                                <a:schemeClr val="tx1"/>
                              </a:solidFill>
                              <a:latin typeface="Cambria Math" panose="02040503050406030204" pitchFamily="18" charset="0"/>
                            </a:rPr>
                          </m:ctrlPr>
                        </m:dPr>
                        <m:e>
                          <m:r>
                            <a:rPr lang="en-US" sz="1600" b="1" i="1">
                              <a:solidFill>
                                <a:schemeClr val="tx1"/>
                              </a:solidFill>
                              <a:latin typeface="Cambria Math" panose="02040503050406030204" pitchFamily="18" charset="0"/>
                            </a:rPr>
                            <m:t>−</m:t>
                          </m:r>
                          <m:nary>
                            <m:naryPr>
                              <m:ctrlPr>
                                <a:rPr lang="en-US" sz="1600" b="1" i="1">
                                  <a:solidFill>
                                    <a:schemeClr val="tx1"/>
                                  </a:solidFill>
                                  <a:latin typeface="Cambria Math" panose="02040503050406030204" pitchFamily="18" charset="0"/>
                                </a:rPr>
                              </m:ctrlPr>
                            </m:naryPr>
                            <m:sub>
                              <m:sSubSup>
                                <m:sSubSupPr>
                                  <m:ctrlPr>
                                    <a:rPr lang="en-US" sz="1600" b="1" i="1">
                                      <a:solidFill>
                                        <a:schemeClr val="tx1"/>
                                      </a:solidFill>
                                      <a:latin typeface="Cambria Math" panose="02040503050406030204" pitchFamily="18" charset="0"/>
                                    </a:rPr>
                                  </m:ctrlPr>
                                </m:sSubSupPr>
                                <m:e>
                                  <m:r>
                                    <a:rPr lang="en-US" sz="1600" b="1" i="1">
                                      <a:solidFill>
                                        <a:schemeClr val="tx1"/>
                                      </a:solidFill>
                                      <a:latin typeface="Cambria Math" panose="02040503050406030204" pitchFamily="18" charset="0"/>
                                    </a:rPr>
                                    <m:t>𝒌</m:t>
                                  </m:r>
                                </m:e>
                                <m:sub>
                                  <m:r>
                                    <a:rPr lang="en-US" sz="1600" b="1" i="1">
                                      <a:solidFill>
                                        <a:schemeClr val="tx1"/>
                                      </a:solidFill>
                                      <a:latin typeface="Cambria Math" panose="02040503050406030204" pitchFamily="18" charset="0"/>
                                    </a:rPr>
                                    <m:t>𝒕</m:t>
                                  </m:r>
                                </m:sub>
                                <m:sup>
                                  <m:r>
                                    <a:rPr lang="en-US" sz="1600" b="1" i="1">
                                      <a:solidFill>
                                        <a:schemeClr val="tx1"/>
                                      </a:solidFill>
                                      <a:latin typeface="Cambria Math" panose="02040503050406030204" pitchFamily="18" charset="0"/>
                                    </a:rPr>
                                    <m:t>𝟐</m:t>
                                  </m:r>
                                </m:sup>
                              </m:sSubSup>
                            </m:sub>
                            <m:sup>
                              <m:sSup>
                                <m:sSupPr>
                                  <m:ctrlPr>
                                    <a:rPr lang="en-US" sz="1600" b="1" i="1">
                                      <a:solidFill>
                                        <a:schemeClr val="tx1"/>
                                      </a:solidFill>
                                      <a:latin typeface="Cambria Math" panose="02040503050406030204" pitchFamily="18" charset="0"/>
                                    </a:rPr>
                                  </m:ctrlPr>
                                </m:sSupPr>
                                <m:e>
                                  <m:r>
                                    <a:rPr lang="en-US" sz="1600" b="1" i="1">
                                      <a:solidFill>
                                        <a:schemeClr val="tx1"/>
                                      </a:solidFill>
                                      <a:latin typeface="Cambria Math" panose="02040503050406030204" pitchFamily="18" charset="0"/>
                                    </a:rPr>
                                    <m:t>𝝁</m:t>
                                  </m:r>
                                </m:e>
                                <m:sup>
                                  <m:r>
                                    <a:rPr lang="en-US" sz="1600" b="1" i="1">
                                      <a:solidFill>
                                        <a:schemeClr val="tx1"/>
                                      </a:solidFill>
                                      <a:latin typeface="Cambria Math" panose="02040503050406030204" pitchFamily="18" charset="0"/>
                                    </a:rPr>
                                    <m:t>𝟐</m:t>
                                  </m:r>
                                </m:sup>
                              </m:sSup>
                            </m:sup>
                            <m:e>
                              <m:f>
                                <m:fPr>
                                  <m:ctrlPr>
                                    <a:rPr lang="en-US" sz="1600" b="1" i="1">
                                      <a:solidFill>
                                        <a:schemeClr val="tx1"/>
                                      </a:solidFill>
                                      <a:latin typeface="Cambria Math" panose="02040503050406030204" pitchFamily="18" charset="0"/>
                                    </a:rPr>
                                  </m:ctrlPr>
                                </m:fPr>
                                <m:num>
                                  <m:r>
                                    <a:rPr lang="en-US" sz="1600" b="1" i="1">
                                      <a:solidFill>
                                        <a:schemeClr val="tx1"/>
                                      </a:solidFill>
                                      <a:latin typeface="Cambria Math" panose="02040503050406030204" pitchFamily="18" charset="0"/>
                                    </a:rPr>
                                    <m:t>𝒅</m:t>
                                  </m:r>
                                  <m:sSubSup>
                                    <m:sSubSupPr>
                                      <m:ctrlPr>
                                        <a:rPr lang="en-US" sz="1600" b="1" i="1">
                                          <a:solidFill>
                                            <a:schemeClr val="tx1"/>
                                          </a:solidFill>
                                          <a:latin typeface="Cambria Math" panose="02040503050406030204" pitchFamily="18" charset="0"/>
                                        </a:rPr>
                                      </m:ctrlPr>
                                    </m:sSubSupPr>
                                    <m:e>
                                      <m:r>
                                        <a:rPr lang="en-US" sz="1600" b="1" i="1">
                                          <a:solidFill>
                                            <a:schemeClr val="tx1"/>
                                          </a:solidFill>
                                          <a:latin typeface="Cambria Math" panose="02040503050406030204" pitchFamily="18" charset="0"/>
                                        </a:rPr>
                                        <m:t>𝜿</m:t>
                                      </m:r>
                                    </m:e>
                                    <m:sub>
                                      <m:r>
                                        <a:rPr lang="en-US" sz="1600" b="1" i="1">
                                          <a:solidFill>
                                            <a:schemeClr val="tx1"/>
                                          </a:solidFill>
                                          <a:latin typeface="Cambria Math" panose="02040503050406030204" pitchFamily="18" charset="0"/>
                                        </a:rPr>
                                        <m:t>𝐭</m:t>
                                      </m:r>
                                    </m:sub>
                                    <m:sup>
                                      <m:r>
                                        <a:rPr lang="en-US" sz="1600" b="1" i="1">
                                          <a:solidFill>
                                            <a:schemeClr val="tx1"/>
                                          </a:solidFill>
                                          <a:latin typeface="Cambria Math" panose="02040503050406030204" pitchFamily="18" charset="0"/>
                                        </a:rPr>
                                        <m:t>𝟐</m:t>
                                      </m:r>
                                    </m:sup>
                                  </m:sSubSup>
                                </m:num>
                                <m:den>
                                  <m:sSubSup>
                                    <m:sSubSupPr>
                                      <m:ctrlPr>
                                        <a:rPr lang="en-US" sz="1600" b="1" i="1">
                                          <a:solidFill>
                                            <a:schemeClr val="tx1"/>
                                          </a:solidFill>
                                          <a:latin typeface="Cambria Math" panose="02040503050406030204" pitchFamily="18" charset="0"/>
                                        </a:rPr>
                                      </m:ctrlPr>
                                    </m:sSubSupPr>
                                    <m:e>
                                      <m:r>
                                        <a:rPr lang="en-US" sz="1600" b="1" i="1">
                                          <a:solidFill>
                                            <a:schemeClr val="tx1"/>
                                          </a:solidFill>
                                          <a:latin typeface="Cambria Math" panose="02040503050406030204" pitchFamily="18" charset="0"/>
                                        </a:rPr>
                                        <m:t>𝜿</m:t>
                                      </m:r>
                                    </m:e>
                                    <m:sub>
                                      <m:r>
                                        <a:rPr lang="en-US" sz="1600" b="1" i="1">
                                          <a:solidFill>
                                            <a:schemeClr val="tx1"/>
                                          </a:solidFill>
                                          <a:latin typeface="Cambria Math" panose="02040503050406030204" pitchFamily="18" charset="0"/>
                                        </a:rPr>
                                        <m:t>𝐭</m:t>
                                      </m:r>
                                    </m:sub>
                                    <m:sup>
                                      <m:r>
                                        <a:rPr lang="en-US" sz="1600" b="1" i="1">
                                          <a:solidFill>
                                            <a:schemeClr val="tx1"/>
                                          </a:solidFill>
                                          <a:latin typeface="Cambria Math" panose="02040503050406030204" pitchFamily="18" charset="0"/>
                                        </a:rPr>
                                        <m:t>𝟐</m:t>
                                      </m:r>
                                    </m:sup>
                                  </m:sSubSup>
                                </m:den>
                              </m:f>
                            </m:e>
                          </m:nary>
                          <m:f>
                            <m:fPr>
                              <m:ctrlPr>
                                <a:rPr lang="en-US" sz="1600" b="1" i="1">
                                  <a:solidFill>
                                    <a:schemeClr val="tx1"/>
                                  </a:solidFill>
                                  <a:latin typeface="Cambria Math" panose="02040503050406030204" pitchFamily="18" charset="0"/>
                                </a:rPr>
                              </m:ctrlPr>
                            </m:fPr>
                            <m:num>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𝜶</m:t>
                                  </m:r>
                                </m:e>
                                <m:sub>
                                  <m:r>
                                    <a:rPr lang="en-US" sz="1600" b="1" i="1">
                                      <a:solidFill>
                                        <a:schemeClr val="tx1"/>
                                      </a:solidFill>
                                      <a:latin typeface="Cambria Math" panose="02040503050406030204" pitchFamily="18" charset="0"/>
                                    </a:rPr>
                                    <m:t>𝒔</m:t>
                                  </m:r>
                                </m:sub>
                              </m:sSub>
                              <m:d>
                                <m:dPr>
                                  <m:ctrlPr>
                                    <a:rPr lang="en-US" sz="1600" b="1" i="1">
                                      <a:solidFill>
                                        <a:schemeClr val="tx1"/>
                                      </a:solidFill>
                                      <a:latin typeface="Cambria Math" panose="02040503050406030204" pitchFamily="18" charset="0"/>
                                    </a:rPr>
                                  </m:ctrlPr>
                                </m:dPr>
                                <m:e>
                                  <m:sSubSup>
                                    <m:sSubSupPr>
                                      <m:ctrlPr>
                                        <a:rPr lang="en-US" sz="1600" b="1" i="1">
                                          <a:solidFill>
                                            <a:schemeClr val="tx1"/>
                                          </a:solidFill>
                                          <a:latin typeface="Cambria Math" panose="02040503050406030204" pitchFamily="18" charset="0"/>
                                        </a:rPr>
                                      </m:ctrlPr>
                                    </m:sSubSupPr>
                                    <m:e>
                                      <m:r>
                                        <a:rPr lang="en-US" sz="1600" b="1" i="1">
                                          <a:solidFill>
                                            <a:schemeClr val="tx1"/>
                                          </a:solidFill>
                                          <a:latin typeface="Cambria Math" panose="02040503050406030204" pitchFamily="18" charset="0"/>
                                        </a:rPr>
                                        <m:t>𝜿</m:t>
                                      </m:r>
                                    </m:e>
                                    <m:sub>
                                      <m:r>
                                        <a:rPr lang="en-US" sz="1600" b="1" i="1">
                                          <a:solidFill>
                                            <a:schemeClr val="tx1"/>
                                          </a:solidFill>
                                          <a:latin typeface="Cambria Math" panose="02040503050406030204" pitchFamily="18" charset="0"/>
                                        </a:rPr>
                                        <m:t>𝐭</m:t>
                                      </m:r>
                                    </m:sub>
                                    <m:sup>
                                      <m:r>
                                        <a:rPr lang="en-US" sz="1600" b="1" i="1">
                                          <a:solidFill>
                                            <a:schemeClr val="tx1"/>
                                          </a:solidFill>
                                          <a:latin typeface="Cambria Math" panose="02040503050406030204" pitchFamily="18" charset="0"/>
                                        </a:rPr>
                                        <m:t>𝟐</m:t>
                                      </m:r>
                                    </m:sup>
                                  </m:sSubSup>
                                </m:e>
                              </m:d>
                            </m:num>
                            <m:den>
                              <m:r>
                                <a:rPr lang="en-US" sz="1600" b="1" i="1">
                                  <a:solidFill>
                                    <a:schemeClr val="tx1"/>
                                  </a:solidFill>
                                  <a:latin typeface="Cambria Math" panose="02040503050406030204" pitchFamily="18" charset="0"/>
                                </a:rPr>
                                <m:t>𝟐</m:t>
                              </m:r>
                              <m:r>
                                <a:rPr lang="en-US" sz="1600" b="1" i="1">
                                  <a:solidFill>
                                    <a:schemeClr val="tx1"/>
                                  </a:solidFill>
                                  <a:latin typeface="Cambria Math" panose="02040503050406030204" pitchFamily="18" charset="0"/>
                                </a:rPr>
                                <m:t>𝝅</m:t>
                              </m:r>
                            </m:den>
                          </m:f>
                          <m:nary>
                            <m:naryPr>
                              <m:ctrlPr>
                                <a:rPr lang="en-US" sz="1600" b="1" i="1">
                                  <a:solidFill>
                                    <a:schemeClr val="tx1"/>
                                  </a:solidFill>
                                  <a:latin typeface="Cambria Math" panose="02040503050406030204" pitchFamily="18" charset="0"/>
                                </a:rPr>
                              </m:ctrlPr>
                            </m:naryPr>
                            <m:sub>
                              <m:r>
                                <a:rPr lang="en-US" sz="1600" b="1" i="1">
                                  <a:solidFill>
                                    <a:schemeClr val="tx1"/>
                                  </a:solidFill>
                                  <a:latin typeface="Cambria Math" panose="02040503050406030204" pitchFamily="18" charset="0"/>
                                </a:rPr>
                                <m:t>𝟎</m:t>
                              </m:r>
                            </m:sub>
                            <m:sup>
                              <m:r>
                                <a:rPr lang="en-US" sz="1600" b="1" i="1">
                                  <a:solidFill>
                                    <a:schemeClr val="tx1"/>
                                  </a:solidFill>
                                  <a:latin typeface="Cambria Math" panose="02040503050406030204" pitchFamily="18" charset="0"/>
                                </a:rPr>
                                <m:t>𝟏</m:t>
                              </m:r>
                            </m:sup>
                            <m:e>
                              <m:sSubSup>
                                <m:sSubSupPr>
                                  <m:ctrlPr>
                                    <a:rPr lang="en-US" sz="1600" b="1" i="1">
                                      <a:solidFill>
                                        <a:schemeClr val="tx1"/>
                                      </a:solidFill>
                                      <a:latin typeface="Cambria Math" panose="02040503050406030204" pitchFamily="18" charset="0"/>
                                    </a:rPr>
                                  </m:ctrlPr>
                                </m:sSubSupPr>
                                <m:e>
                                  <m:r>
                                    <a:rPr lang="en-US" sz="1600" b="1" i="1">
                                      <a:solidFill>
                                        <a:schemeClr val="tx1"/>
                                      </a:solidFill>
                                      <a:latin typeface="Cambria Math" panose="02040503050406030204" pitchFamily="18" charset="0"/>
                                    </a:rPr>
                                    <m:t>𝐏</m:t>
                                  </m:r>
                                </m:e>
                                <m:sub>
                                  <m:r>
                                    <a:rPr lang="en-US" sz="1600" b="1" i="1">
                                      <a:solidFill>
                                        <a:schemeClr val="tx1"/>
                                      </a:solidFill>
                                      <a:latin typeface="Cambria Math" panose="02040503050406030204" pitchFamily="18" charset="0"/>
                                    </a:rPr>
                                    <m:t>𝐪𝐪</m:t>
                                  </m:r>
                                </m:sub>
                                <m:sup>
                                  <m:r>
                                    <a:rPr lang="en-US" sz="1600" b="1" i="1">
                                      <a:solidFill>
                                        <a:schemeClr val="tx1"/>
                                      </a:solidFill>
                                      <a:latin typeface="Cambria Math" panose="02040503050406030204" pitchFamily="18" charset="0"/>
                                    </a:rPr>
                                    <m:t>𝐋𝐎</m:t>
                                  </m:r>
                                </m:sup>
                              </m:sSubSup>
                              <m:d>
                                <m:dPr>
                                  <m:ctrlPr>
                                    <a:rPr lang="en-US" sz="1600" b="1" i="1">
                                      <a:solidFill>
                                        <a:schemeClr val="tx1"/>
                                      </a:solidFill>
                                      <a:latin typeface="Cambria Math" panose="02040503050406030204" pitchFamily="18" charset="0"/>
                                    </a:rPr>
                                  </m:ctrlPr>
                                </m:dPr>
                                <m:e>
                                  <m:r>
                                    <a:rPr lang="en-US" sz="1600" b="1" i="1">
                                      <a:solidFill>
                                        <a:schemeClr val="tx1"/>
                                      </a:solidFill>
                                      <a:latin typeface="Cambria Math" panose="02040503050406030204" pitchFamily="18" charset="0"/>
                                    </a:rPr>
                                    <m:t>𝝃</m:t>
                                  </m:r>
                                </m:e>
                              </m:d>
                              <m:r>
                                <a:rPr lang="en-US" sz="1600" b="1" i="1">
                                  <a:solidFill>
                                    <a:schemeClr val="tx1"/>
                                  </a:solidFill>
                                  <a:latin typeface="Cambria Math" panose="02040503050406030204" pitchFamily="18" charset="0"/>
                                </a:rPr>
                                <m:t>𝚯</m:t>
                              </m:r>
                              <m:d>
                                <m:dPr>
                                  <m:ctrlPr>
                                    <a:rPr lang="en-US" sz="1600" b="1" i="1">
                                      <a:solidFill>
                                        <a:schemeClr val="tx1"/>
                                      </a:solidFill>
                                      <a:latin typeface="Cambria Math" panose="02040503050406030204" pitchFamily="18" charset="0"/>
                                    </a:rPr>
                                  </m:ctrlPr>
                                </m:dPr>
                                <m:e>
                                  <m:r>
                                    <a:rPr lang="en-US" sz="1600" b="1" i="1">
                                      <a:solidFill>
                                        <a:schemeClr val="tx1"/>
                                      </a:solidFill>
                                      <a:latin typeface="Cambria Math" panose="02040503050406030204" pitchFamily="18" charset="0"/>
                                    </a:rPr>
                                    <m:t>𝝃</m:t>
                                  </m:r>
                                  <m:r>
                                    <a:rPr lang="en-US" sz="1600" b="1" i="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𝟏</m:t>
                                  </m:r>
                                  <m:r>
                                    <a:rPr lang="en-US" sz="1600" b="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𝚫</m:t>
                                  </m:r>
                                </m:e>
                              </m:d>
                              <m:r>
                                <a:rPr lang="en-US" sz="1600" b="1" i="1">
                                  <a:solidFill>
                                    <a:schemeClr val="tx1"/>
                                  </a:solidFill>
                                  <a:latin typeface="Cambria Math" panose="02040503050406030204" pitchFamily="18" charset="0"/>
                                </a:rPr>
                                <m:t>𝐝</m:t>
                              </m:r>
                              <m:r>
                                <a:rPr lang="en-US" sz="1600" b="1" i="1">
                                  <a:solidFill>
                                    <a:schemeClr val="tx1"/>
                                  </a:solidFill>
                                  <a:latin typeface="Cambria Math" panose="02040503050406030204" pitchFamily="18" charset="0"/>
                                </a:rPr>
                                <m:t>𝝃</m:t>
                              </m:r>
                            </m:e>
                          </m:nary>
                        </m:e>
                      </m:d>
                    </m:oMath>
                  </m:oMathPara>
                </a14:m>
                <a:endParaRPr lang="en-US" sz="1600" dirty="0">
                  <a:solidFill>
                    <a:schemeClr val="tx1"/>
                  </a:solidFill>
                </a:endParaRPr>
              </a:p>
            </p:txBody>
          </p:sp>
        </mc:Choice>
        <mc:Fallback xmlns="">
          <p:sp>
            <p:nvSpPr>
              <p:cNvPr id="6" name="Rectangle 5">
                <a:extLst>
                  <a:ext uri="{FF2B5EF4-FFF2-40B4-BE49-F238E27FC236}">
                    <a16:creationId xmlns:a16="http://schemas.microsoft.com/office/drawing/2014/main" id="{CA3B84FE-CB27-420D-B734-D8172DF3ED83}"/>
                  </a:ext>
                </a:extLst>
              </p:cNvPr>
              <p:cNvSpPr>
                <a:spLocks noRot="1" noChangeAspect="1" noMove="1" noResize="1" noEditPoints="1" noAdjustHandles="1" noChangeArrowheads="1" noChangeShapeType="1" noTextEdit="1"/>
              </p:cNvSpPr>
              <p:nvPr/>
            </p:nvSpPr>
            <p:spPr>
              <a:xfrm>
                <a:off x="318058" y="2625694"/>
                <a:ext cx="10793883" cy="1109437"/>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672867" y="3735131"/>
                <a:ext cx="8084264" cy="73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Pr>
                        <m:e>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𝑻</m:t>
                          </m:r>
                        </m:e>
                        <m:sub>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m:t>
                          </m:r>
                        </m:sub>
                      </m:sSub>
                      <m:d>
                        <m:dPr>
                          <m:ctrlP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dPr>
                        <m:e>
                          <m:sSubSup>
                            <m:sSubSupPr>
                              <m:ctrlP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SupPr>
                            <m:e>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r>
                            <a:rPr lang="en-US" sz="16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sz="16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sz="1600" b="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𝐞𝐱𝐩</m:t>
                      </m:r>
                      <m:d>
                        <m:dPr>
                          <m:ctrlPr>
                            <a:rPr lang="en-US" sz="1600" b="1" i="1">
                              <a:solidFill>
                                <a:schemeClr val="tx1"/>
                              </a:solidFill>
                              <a:latin typeface="Cambria Math" panose="02040503050406030204" pitchFamily="18" charset="0"/>
                            </a:rPr>
                          </m:ctrlPr>
                        </m:dPr>
                        <m:e>
                          <m:r>
                            <a:rPr lang="en-US" sz="1600" b="1" i="1">
                              <a:solidFill>
                                <a:schemeClr val="tx1"/>
                              </a:solidFill>
                              <a:latin typeface="Cambria Math" panose="02040503050406030204" pitchFamily="18" charset="0"/>
                            </a:rPr>
                            <m:t>−</m:t>
                          </m:r>
                          <m:nary>
                            <m:naryPr>
                              <m:ctrlPr>
                                <a:rPr lang="en-US" sz="1600" b="1" i="1">
                                  <a:solidFill>
                                    <a:schemeClr val="tx1"/>
                                  </a:solidFill>
                                  <a:latin typeface="Cambria Math" panose="02040503050406030204" pitchFamily="18" charset="0"/>
                                </a:rPr>
                              </m:ctrlPr>
                            </m:naryPr>
                            <m:sub>
                              <m:sSubSup>
                                <m:sSubSupPr>
                                  <m:ctrlPr>
                                    <a:rPr lang="en-US" sz="1600" b="1" i="1">
                                      <a:solidFill>
                                        <a:schemeClr val="tx1"/>
                                      </a:solidFill>
                                      <a:latin typeface="Cambria Math" panose="02040503050406030204" pitchFamily="18" charset="0"/>
                                    </a:rPr>
                                  </m:ctrlPr>
                                </m:sSubSupPr>
                                <m:e>
                                  <m:r>
                                    <a:rPr lang="en-US" sz="1600" b="1" i="1">
                                      <a:solidFill>
                                        <a:schemeClr val="tx1"/>
                                      </a:solidFill>
                                      <a:latin typeface="Cambria Math" panose="02040503050406030204" pitchFamily="18" charset="0"/>
                                    </a:rPr>
                                    <m:t>𝐤</m:t>
                                  </m:r>
                                </m:e>
                                <m:sub>
                                  <m:r>
                                    <a:rPr lang="en-US" sz="1600" b="1" i="1">
                                      <a:solidFill>
                                        <a:schemeClr val="tx1"/>
                                      </a:solidFill>
                                      <a:latin typeface="Cambria Math" panose="02040503050406030204" pitchFamily="18" charset="0"/>
                                    </a:rPr>
                                    <m:t>𝐭</m:t>
                                  </m:r>
                                </m:sub>
                                <m:sup>
                                  <m:r>
                                    <a:rPr lang="en-US" sz="1600" b="1" i="1">
                                      <a:solidFill>
                                        <a:schemeClr val="tx1"/>
                                      </a:solidFill>
                                      <a:latin typeface="Cambria Math" panose="02040503050406030204" pitchFamily="18" charset="0"/>
                                    </a:rPr>
                                    <m:t>𝟐</m:t>
                                  </m:r>
                                </m:sup>
                              </m:sSubSup>
                            </m:sub>
                            <m:sup>
                              <m:sSup>
                                <m:sSupPr>
                                  <m:ctrlPr>
                                    <a:rPr lang="en-US" sz="1600" b="1" i="1">
                                      <a:solidFill>
                                        <a:schemeClr val="tx1"/>
                                      </a:solidFill>
                                      <a:latin typeface="Cambria Math" panose="02040503050406030204" pitchFamily="18" charset="0"/>
                                    </a:rPr>
                                  </m:ctrlPr>
                                </m:sSupPr>
                                <m:e>
                                  <m:r>
                                    <a:rPr lang="en-US" sz="1600" b="1" i="1">
                                      <a:solidFill>
                                        <a:schemeClr val="tx1"/>
                                      </a:solidFill>
                                      <a:latin typeface="Cambria Math" panose="02040503050406030204" pitchFamily="18" charset="0"/>
                                    </a:rPr>
                                    <m:t>𝛍</m:t>
                                  </m:r>
                                </m:e>
                                <m:sup>
                                  <m:r>
                                    <a:rPr lang="en-US" sz="1600" b="1" i="1">
                                      <a:solidFill>
                                        <a:schemeClr val="tx1"/>
                                      </a:solidFill>
                                      <a:latin typeface="Cambria Math" panose="02040503050406030204" pitchFamily="18" charset="0"/>
                                    </a:rPr>
                                    <m:t>𝟐</m:t>
                                  </m:r>
                                </m:sup>
                              </m:sSup>
                            </m:sup>
                            <m:e>
                              <m:f>
                                <m:fPr>
                                  <m:ctrlPr>
                                    <a:rPr lang="en-US" sz="1600" b="1" i="1">
                                      <a:solidFill>
                                        <a:schemeClr val="tx1"/>
                                      </a:solidFill>
                                      <a:latin typeface="Cambria Math" panose="02040503050406030204" pitchFamily="18" charset="0"/>
                                    </a:rPr>
                                  </m:ctrlPr>
                                </m:fPr>
                                <m:num>
                                  <m:r>
                                    <a:rPr lang="en-US" sz="1600" b="1" i="1">
                                      <a:solidFill>
                                        <a:schemeClr val="tx1"/>
                                      </a:solidFill>
                                      <a:latin typeface="Cambria Math" panose="02040503050406030204" pitchFamily="18" charset="0"/>
                                    </a:rPr>
                                    <m:t>𝐝</m:t>
                                  </m:r>
                                  <m:sSubSup>
                                    <m:sSubSupPr>
                                      <m:ctrlPr>
                                        <a:rPr lang="en-US" sz="1600" b="1" i="1">
                                          <a:solidFill>
                                            <a:schemeClr val="tx1"/>
                                          </a:solidFill>
                                          <a:latin typeface="Cambria Math" panose="02040503050406030204" pitchFamily="18" charset="0"/>
                                        </a:rPr>
                                      </m:ctrlPr>
                                    </m:sSubSupPr>
                                    <m:e>
                                      <m:r>
                                        <a:rPr lang="en-US" sz="1600" b="1" i="1">
                                          <a:solidFill>
                                            <a:schemeClr val="tx1"/>
                                          </a:solidFill>
                                          <a:latin typeface="Cambria Math" panose="02040503050406030204" pitchFamily="18" charset="0"/>
                                        </a:rPr>
                                        <m:t>𝜿</m:t>
                                      </m:r>
                                    </m:e>
                                    <m:sub>
                                      <m:r>
                                        <a:rPr lang="en-US" sz="1600" b="1" i="1">
                                          <a:solidFill>
                                            <a:schemeClr val="tx1"/>
                                          </a:solidFill>
                                          <a:latin typeface="Cambria Math" panose="02040503050406030204" pitchFamily="18" charset="0"/>
                                        </a:rPr>
                                        <m:t>𝐭</m:t>
                                      </m:r>
                                    </m:sub>
                                    <m:sup>
                                      <m:r>
                                        <a:rPr lang="en-US" sz="1600" b="1" i="1">
                                          <a:solidFill>
                                            <a:schemeClr val="tx1"/>
                                          </a:solidFill>
                                          <a:latin typeface="Cambria Math" panose="02040503050406030204" pitchFamily="18" charset="0"/>
                                        </a:rPr>
                                        <m:t>𝟐</m:t>
                                      </m:r>
                                    </m:sup>
                                  </m:sSubSup>
                                </m:num>
                                <m:den>
                                  <m:sSubSup>
                                    <m:sSubSupPr>
                                      <m:ctrlPr>
                                        <a:rPr lang="en-US" sz="1600" b="1" i="1">
                                          <a:solidFill>
                                            <a:schemeClr val="tx1"/>
                                          </a:solidFill>
                                          <a:latin typeface="Cambria Math" panose="02040503050406030204" pitchFamily="18" charset="0"/>
                                        </a:rPr>
                                      </m:ctrlPr>
                                    </m:sSubSupPr>
                                    <m:e>
                                      <m:r>
                                        <a:rPr lang="en-US" sz="1600" b="1" i="1">
                                          <a:solidFill>
                                            <a:schemeClr val="tx1"/>
                                          </a:solidFill>
                                          <a:latin typeface="Cambria Math" panose="02040503050406030204" pitchFamily="18" charset="0"/>
                                        </a:rPr>
                                        <m:t>𝜿</m:t>
                                      </m:r>
                                    </m:e>
                                    <m:sub>
                                      <m:r>
                                        <a:rPr lang="en-US" sz="1600" b="1" i="1">
                                          <a:solidFill>
                                            <a:schemeClr val="tx1"/>
                                          </a:solidFill>
                                          <a:latin typeface="Cambria Math" panose="02040503050406030204" pitchFamily="18" charset="0"/>
                                        </a:rPr>
                                        <m:t>𝐭</m:t>
                                      </m:r>
                                    </m:sub>
                                    <m:sup>
                                      <m:r>
                                        <a:rPr lang="en-US" sz="1600" b="1" i="1">
                                          <a:solidFill>
                                            <a:schemeClr val="tx1"/>
                                          </a:solidFill>
                                          <a:latin typeface="Cambria Math" panose="02040503050406030204" pitchFamily="18" charset="0"/>
                                        </a:rPr>
                                        <m:t>𝟐</m:t>
                                      </m:r>
                                    </m:sup>
                                  </m:sSubSup>
                                </m:den>
                              </m:f>
                            </m:e>
                          </m:nary>
                          <m:f>
                            <m:fPr>
                              <m:ctrlPr>
                                <a:rPr lang="en-US" sz="1600" b="1" i="1">
                                  <a:solidFill>
                                    <a:schemeClr val="tx1"/>
                                  </a:solidFill>
                                  <a:latin typeface="Cambria Math" panose="02040503050406030204" pitchFamily="18" charset="0"/>
                                </a:rPr>
                              </m:ctrlPr>
                            </m:fPr>
                            <m:num>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𝛂</m:t>
                                  </m:r>
                                </m:e>
                                <m:sub>
                                  <m:r>
                                    <a:rPr lang="en-US" sz="1600" b="1" i="1">
                                      <a:solidFill>
                                        <a:schemeClr val="tx1"/>
                                      </a:solidFill>
                                      <a:latin typeface="Cambria Math" panose="02040503050406030204" pitchFamily="18" charset="0"/>
                                    </a:rPr>
                                    <m:t>𝐬</m:t>
                                  </m:r>
                                </m:sub>
                              </m:sSub>
                              <m:d>
                                <m:dPr>
                                  <m:ctrlPr>
                                    <a:rPr lang="en-US" sz="1600" b="1" i="1">
                                      <a:solidFill>
                                        <a:schemeClr val="tx1"/>
                                      </a:solidFill>
                                      <a:latin typeface="Cambria Math" panose="02040503050406030204" pitchFamily="18" charset="0"/>
                                    </a:rPr>
                                  </m:ctrlPr>
                                </m:dPr>
                                <m:e>
                                  <m:sSubSup>
                                    <m:sSubSupPr>
                                      <m:ctrlPr>
                                        <a:rPr lang="en-US" sz="1600" b="1" i="1">
                                          <a:solidFill>
                                            <a:schemeClr val="tx1"/>
                                          </a:solidFill>
                                          <a:latin typeface="Cambria Math" panose="02040503050406030204" pitchFamily="18" charset="0"/>
                                        </a:rPr>
                                      </m:ctrlPr>
                                    </m:sSubSupPr>
                                    <m:e>
                                      <m:r>
                                        <a:rPr lang="en-US" sz="1600" b="1" i="1">
                                          <a:solidFill>
                                            <a:schemeClr val="tx1"/>
                                          </a:solidFill>
                                          <a:latin typeface="Cambria Math" panose="02040503050406030204" pitchFamily="18" charset="0"/>
                                        </a:rPr>
                                        <m:t>𝜿</m:t>
                                      </m:r>
                                    </m:e>
                                    <m:sub>
                                      <m:r>
                                        <a:rPr lang="en-US" sz="1600" b="1" i="1">
                                          <a:solidFill>
                                            <a:schemeClr val="tx1"/>
                                          </a:solidFill>
                                          <a:latin typeface="Cambria Math" panose="02040503050406030204" pitchFamily="18" charset="0"/>
                                        </a:rPr>
                                        <m:t>𝐭</m:t>
                                      </m:r>
                                    </m:sub>
                                    <m:sup>
                                      <m:r>
                                        <a:rPr lang="en-US" sz="1600" b="1" i="1">
                                          <a:solidFill>
                                            <a:schemeClr val="tx1"/>
                                          </a:solidFill>
                                          <a:latin typeface="Cambria Math" panose="02040503050406030204" pitchFamily="18" charset="0"/>
                                        </a:rPr>
                                        <m:t>𝟐</m:t>
                                      </m:r>
                                    </m:sup>
                                  </m:sSubSup>
                                </m:e>
                              </m:d>
                            </m:num>
                            <m:den>
                              <m:r>
                                <a:rPr lang="en-US" sz="1600" b="1" i="1">
                                  <a:solidFill>
                                    <a:schemeClr val="tx1"/>
                                  </a:solidFill>
                                  <a:latin typeface="Cambria Math" panose="02040503050406030204" pitchFamily="18" charset="0"/>
                                </a:rPr>
                                <m:t>𝟐</m:t>
                              </m:r>
                              <m:r>
                                <a:rPr lang="en-US" sz="1600" b="1" i="1">
                                  <a:solidFill>
                                    <a:schemeClr val="tx1"/>
                                  </a:solidFill>
                                  <a:latin typeface="Cambria Math" panose="02040503050406030204" pitchFamily="18" charset="0"/>
                                </a:rPr>
                                <m:t>𝛑</m:t>
                              </m:r>
                            </m:den>
                          </m:f>
                          <m:nary>
                            <m:naryPr>
                              <m:ctrlPr>
                                <a:rPr lang="en-US" sz="1600" b="1" i="1">
                                  <a:solidFill>
                                    <a:schemeClr val="tx1"/>
                                  </a:solidFill>
                                  <a:latin typeface="Cambria Math" panose="02040503050406030204" pitchFamily="18" charset="0"/>
                                </a:rPr>
                              </m:ctrlPr>
                            </m:naryPr>
                            <m:sub>
                              <m:r>
                                <a:rPr lang="en-US" sz="1600" b="1" i="1">
                                  <a:solidFill>
                                    <a:schemeClr val="tx1"/>
                                  </a:solidFill>
                                  <a:latin typeface="Cambria Math" panose="02040503050406030204" pitchFamily="18" charset="0"/>
                                </a:rPr>
                                <m:t>𝟎</m:t>
                              </m:r>
                            </m:sub>
                            <m:sup>
                              <m:r>
                                <a:rPr lang="en-US" sz="1600" b="1" i="1">
                                  <a:solidFill>
                                    <a:schemeClr val="tx1"/>
                                  </a:solidFill>
                                  <a:latin typeface="Cambria Math" panose="02040503050406030204" pitchFamily="18" charset="0"/>
                                </a:rPr>
                                <m:t>𝟏</m:t>
                              </m:r>
                            </m:sup>
                            <m:e>
                              <m:r>
                                <a:rPr lang="en-US" sz="1600" b="1" i="1">
                                  <a:solidFill>
                                    <a:schemeClr val="tx1"/>
                                  </a:solidFill>
                                  <a:latin typeface="Cambria Math" panose="02040503050406030204" pitchFamily="18" charset="0"/>
                                </a:rPr>
                                <m:t>[</m:t>
                              </m:r>
                              <m:sSubSup>
                                <m:sSubSupPr>
                                  <m:ctrlPr>
                                    <a:rPr lang="en-US" sz="1600" b="1" i="1">
                                      <a:solidFill>
                                        <a:schemeClr val="tx1"/>
                                      </a:solidFill>
                                      <a:latin typeface="Cambria Math" panose="02040503050406030204" pitchFamily="18" charset="0"/>
                                    </a:rPr>
                                  </m:ctrlPr>
                                </m:sSubSupPr>
                                <m:e>
                                  <m:r>
                                    <a:rPr lang="en-US" sz="1600" b="1" i="1">
                                      <a:solidFill>
                                        <a:schemeClr val="tx1"/>
                                      </a:solidFill>
                                      <a:latin typeface="Cambria Math" panose="02040503050406030204" pitchFamily="18" charset="0"/>
                                    </a:rPr>
                                    <m:t>𝝃</m:t>
                                  </m:r>
                                  <m:r>
                                    <a:rPr lang="en-US" sz="1600" b="1" i="1">
                                      <a:solidFill>
                                        <a:schemeClr val="tx1"/>
                                      </a:solidFill>
                                      <a:latin typeface="Cambria Math" panose="02040503050406030204" pitchFamily="18" charset="0"/>
                                    </a:rPr>
                                    <m:t>𝐏</m:t>
                                  </m:r>
                                </m:e>
                                <m:sub>
                                  <m:r>
                                    <a:rPr lang="en-US" sz="1600" b="1" i="1">
                                      <a:solidFill>
                                        <a:schemeClr val="tx1"/>
                                      </a:solidFill>
                                      <a:latin typeface="Cambria Math" panose="02040503050406030204" pitchFamily="18" charset="0"/>
                                    </a:rPr>
                                    <m:t>𝐠𝐠</m:t>
                                  </m:r>
                                </m:sub>
                                <m:sup>
                                  <m:r>
                                    <a:rPr lang="en-US" sz="1600" b="1" i="1">
                                      <a:solidFill>
                                        <a:schemeClr val="tx1"/>
                                      </a:solidFill>
                                      <a:latin typeface="Cambria Math" panose="02040503050406030204" pitchFamily="18" charset="0"/>
                                    </a:rPr>
                                    <m:t>𝐋𝐎</m:t>
                                  </m:r>
                                </m:sup>
                              </m:sSubSup>
                              <m:d>
                                <m:dPr>
                                  <m:ctrlPr>
                                    <a:rPr lang="en-US" sz="1600" b="1" i="1">
                                      <a:solidFill>
                                        <a:schemeClr val="tx1"/>
                                      </a:solidFill>
                                      <a:latin typeface="Cambria Math" panose="02040503050406030204" pitchFamily="18" charset="0"/>
                                    </a:rPr>
                                  </m:ctrlPr>
                                </m:dPr>
                                <m:e>
                                  <m:r>
                                    <a:rPr lang="en-US" sz="1600" b="1" i="1">
                                      <a:solidFill>
                                        <a:schemeClr val="tx1"/>
                                      </a:solidFill>
                                      <a:latin typeface="Cambria Math" panose="02040503050406030204" pitchFamily="18" charset="0"/>
                                    </a:rPr>
                                    <m:t>𝝃</m:t>
                                  </m:r>
                                </m:e>
                              </m:d>
                              <m:r>
                                <a:rPr lang="en-US" sz="1600" b="1" i="1">
                                  <a:solidFill>
                                    <a:schemeClr val="tx1"/>
                                  </a:solidFill>
                                  <a:latin typeface="Cambria Math" panose="02040503050406030204" pitchFamily="18" charset="0"/>
                                </a:rPr>
                                <m:t>𝚯</m:t>
                              </m:r>
                              <m:d>
                                <m:dPr>
                                  <m:ctrlPr>
                                    <a:rPr lang="en-US" sz="1600" b="1" i="1">
                                      <a:solidFill>
                                        <a:schemeClr val="tx1"/>
                                      </a:solidFill>
                                      <a:latin typeface="Cambria Math" panose="02040503050406030204" pitchFamily="18" charset="0"/>
                                    </a:rPr>
                                  </m:ctrlPr>
                                </m:dPr>
                                <m:e>
                                  <m:r>
                                    <a:rPr lang="en-US" sz="1600" b="1" i="1">
                                      <a:solidFill>
                                        <a:schemeClr val="tx1"/>
                                      </a:solidFill>
                                      <a:latin typeface="Cambria Math" panose="02040503050406030204" pitchFamily="18" charset="0"/>
                                    </a:rPr>
                                    <m:t>𝝃</m:t>
                                  </m:r>
                                  <m:r>
                                    <a:rPr lang="en-US" sz="1600" b="1" i="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𝟏</m:t>
                                  </m:r>
                                  <m:r>
                                    <a:rPr lang="en-US" sz="1600" b="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𝚫</m:t>
                                  </m:r>
                                </m:e>
                              </m:d>
                              <m:r>
                                <a:rPr lang="en-US" sz="1600" b="1" i="1">
                                  <a:solidFill>
                                    <a:schemeClr val="tx1"/>
                                  </a:solidFill>
                                  <a:latin typeface="Cambria Math" panose="02040503050406030204" pitchFamily="18" charset="0"/>
                                </a:rPr>
                                <m:t>𝚯</m:t>
                              </m:r>
                              <m:d>
                                <m:dPr>
                                  <m:ctrlPr>
                                    <a:rPr lang="en-US" sz="1600" b="1" i="1">
                                      <a:solidFill>
                                        <a:schemeClr val="tx1"/>
                                      </a:solidFill>
                                      <a:latin typeface="Cambria Math" panose="02040503050406030204" pitchFamily="18" charset="0"/>
                                    </a:rPr>
                                  </m:ctrlPr>
                                </m:dPr>
                                <m:e>
                                  <m:r>
                                    <a:rPr lang="en-US" sz="1600" b="1" i="1">
                                      <a:solidFill>
                                        <a:schemeClr val="tx1"/>
                                      </a:solidFill>
                                      <a:latin typeface="Cambria Math" panose="02040503050406030204" pitchFamily="18" charset="0"/>
                                    </a:rPr>
                                    <m:t>𝝃</m:t>
                                  </m:r>
                                  <m:r>
                                    <a:rPr lang="en-US" sz="1600" b="1" i="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𝚫</m:t>
                                  </m:r>
                                </m:e>
                              </m:d>
                              <m:sSubSup>
                                <m:sSubSupPr>
                                  <m:ctrlPr>
                                    <a:rPr lang="en-US" sz="1600" b="1" i="1">
                                      <a:solidFill>
                                        <a:schemeClr val="tx1"/>
                                      </a:solidFill>
                                      <a:latin typeface="Cambria Math" panose="02040503050406030204" pitchFamily="18" charset="0"/>
                                    </a:rPr>
                                  </m:ctrlPr>
                                </m:sSubSupPr>
                                <m:e>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𝒏</m:t>
                                      </m:r>
                                    </m:e>
                                    <m:sub>
                                      <m:r>
                                        <a:rPr lang="en-US" sz="1600" b="1" i="1">
                                          <a:solidFill>
                                            <a:schemeClr val="tx1"/>
                                          </a:solidFill>
                                          <a:latin typeface="Cambria Math" panose="02040503050406030204" pitchFamily="18" charset="0"/>
                                        </a:rPr>
                                        <m:t>𝒇</m:t>
                                      </m:r>
                                    </m:sub>
                                  </m:sSub>
                                  <m:r>
                                    <a:rPr lang="en-US" sz="1600" b="1" i="1">
                                      <a:solidFill>
                                        <a:schemeClr val="tx1"/>
                                      </a:solidFill>
                                      <a:latin typeface="Cambria Math" panose="02040503050406030204" pitchFamily="18" charset="0"/>
                                    </a:rPr>
                                    <m:t>𝐏</m:t>
                                  </m:r>
                                </m:e>
                                <m:sub>
                                  <m:r>
                                    <a:rPr lang="en-US" sz="1600" b="1" i="1">
                                      <a:solidFill>
                                        <a:schemeClr val="tx1"/>
                                      </a:solidFill>
                                      <a:latin typeface="Cambria Math" panose="02040503050406030204" pitchFamily="18" charset="0"/>
                                    </a:rPr>
                                    <m:t>𝒒𝒈</m:t>
                                  </m:r>
                                </m:sub>
                                <m:sup>
                                  <m:r>
                                    <a:rPr lang="en-US" sz="1600" b="1" i="1">
                                      <a:solidFill>
                                        <a:schemeClr val="tx1"/>
                                      </a:solidFill>
                                      <a:latin typeface="Cambria Math" panose="02040503050406030204" pitchFamily="18" charset="0"/>
                                    </a:rPr>
                                    <m:t>𝐋𝐎</m:t>
                                  </m:r>
                                </m:sup>
                              </m:sSubSup>
                              <m:d>
                                <m:dPr>
                                  <m:ctrlPr>
                                    <a:rPr lang="en-US" sz="1600" b="1" i="1">
                                      <a:solidFill>
                                        <a:schemeClr val="tx1"/>
                                      </a:solidFill>
                                      <a:latin typeface="Cambria Math" panose="02040503050406030204" pitchFamily="18" charset="0"/>
                                    </a:rPr>
                                  </m:ctrlPr>
                                </m:dPr>
                                <m:e>
                                  <m:r>
                                    <a:rPr lang="en-US" sz="1600" b="1" i="1">
                                      <a:solidFill>
                                        <a:schemeClr val="tx1"/>
                                      </a:solidFill>
                                      <a:latin typeface="Cambria Math" panose="02040503050406030204" pitchFamily="18" charset="0"/>
                                    </a:rPr>
                                    <m:t>𝝃</m:t>
                                  </m:r>
                                </m:e>
                              </m:d>
                              <m:r>
                                <a:rPr lang="en-US" sz="1600" b="1" i="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𝐝</m:t>
                              </m:r>
                              <m:r>
                                <a:rPr lang="en-US" sz="1600" b="1" i="1">
                                  <a:solidFill>
                                    <a:schemeClr val="tx1"/>
                                  </a:solidFill>
                                  <a:latin typeface="Cambria Math" panose="02040503050406030204" pitchFamily="18" charset="0"/>
                                </a:rPr>
                                <m:t>𝝃</m:t>
                              </m:r>
                            </m:e>
                          </m:nary>
                        </m:e>
                      </m:d>
                    </m:oMath>
                  </m:oMathPara>
                </a14:m>
                <a:endParaRPr lang="en-US" sz="1600"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672867" y="3735131"/>
                <a:ext cx="8084264" cy="737831"/>
              </a:xfrm>
              <a:prstGeom prst="rect">
                <a:avLst/>
              </a:prstGeom>
              <a:blipFill>
                <a:blip r:embed="rId4"/>
                <a:stretch>
                  <a:fillRect/>
                </a:stretch>
              </a:blipFill>
            </p:spPr>
            <p:txBody>
              <a:bodyPr/>
              <a:lstStyle/>
              <a:p>
                <a:r>
                  <a:rPr lang="en-US">
                    <a:noFill/>
                  </a:rPr>
                  <a:t> </a:t>
                </a:r>
              </a:p>
            </p:txBody>
          </p:sp>
        </mc:Fallback>
      </mc:AlternateContent>
      <p:cxnSp>
        <p:nvCxnSpPr>
          <p:cNvPr id="9" name="Straight Connector 8"/>
          <p:cNvCxnSpPr/>
          <p:nvPr/>
        </p:nvCxnSpPr>
        <p:spPr>
          <a:xfrm>
            <a:off x="1348409" y="616713"/>
            <a:ext cx="18138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fld id="{D57F1E4F-1CFF-5643-939E-217C01CDF565}" type="slidenum">
              <a:rPr lang="en-US" smtClean="0"/>
              <a:pPr/>
              <a:t>22</a:t>
            </a:fld>
            <a:endParaRPr lang="en-US" dirty="0"/>
          </a:p>
        </p:txBody>
      </p:sp>
      <mc:AlternateContent xmlns:mc="http://schemas.openxmlformats.org/markup-compatibility/2006" xmlns:a14="http://schemas.microsoft.com/office/drawing/2010/main">
        <mc:Choice Requires="a14">
          <p:sp>
            <p:nvSpPr>
              <p:cNvPr id="10" name="Rectangle 9"/>
              <p:cNvSpPr/>
              <p:nvPr/>
            </p:nvSpPr>
            <p:spPr>
              <a:xfrm>
                <a:off x="371362" y="1033443"/>
                <a:ext cx="11624694" cy="5556778"/>
              </a:xfrm>
              <a:prstGeom prst="rect">
                <a:avLst/>
              </a:prstGeom>
            </p:spPr>
            <p:txBody>
              <a:bodyPr wrap="square">
                <a:spAutoFit/>
              </a:bodyPr>
              <a:lstStyle/>
              <a:p>
                <a:pPr algn="justLow" rtl="1">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n-US" sz="2000" b="1" i="1" smtClean="0">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𝒇</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sub>
                      </m:sSub>
                      <m:d>
                        <m:d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d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
                        <m:sSub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𝑻</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sub>
                      </m:sSub>
                      <m:d>
                        <m:d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dPr>
                        <m:e>
                          <m:sSubSup>
                            <m:sSubSup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f>
                        <m:fPr>
                          <m:ctrlPr>
                            <a:rPr lang="en-US" sz="2000" b="1" i="1">
                              <a:solidFill>
                                <a:schemeClr val="tx1"/>
                              </a:solidFill>
                              <a:effectLst/>
                              <a:latin typeface="Cambria Math" panose="02040503050406030204" pitchFamily="18" charset="0"/>
                            </a:rPr>
                          </m:ctrlPr>
                        </m:fPr>
                        <m:num>
                          <m:sSub>
                            <m:sSubPr>
                              <m:ctrlPr>
                                <a:rPr lang="en-US" sz="2000" b="1" i="1">
                                  <a:solidFill>
                                    <a:schemeClr val="tx1"/>
                                  </a:solidFill>
                                  <a:effectLst/>
                                  <a:latin typeface="Cambria Math" panose="02040503050406030204" pitchFamily="18" charset="0"/>
                                </a:rPr>
                              </m:ctrlPr>
                            </m:sSub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𝜶</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𝒔</m:t>
                              </m:r>
                            </m:sub>
                          </m:sSub>
                          <m:d>
                            <m:dPr>
                              <m:ctrlPr>
                                <a:rPr lang="en-US" sz="2000" b="1" i="1">
                                  <a:solidFill>
                                    <a:schemeClr val="tx1"/>
                                  </a:solidFill>
                                  <a:effectLst/>
                                  <a:latin typeface="Cambria Math" panose="02040503050406030204" pitchFamily="18" charset="0"/>
                                </a:rPr>
                              </m:ctrlPr>
                            </m:dPr>
                            <m:e>
                              <m:sSubSup>
                                <m:sSubSupPr>
                                  <m:ctrlPr>
                                    <a:rPr lang="en-US" sz="2000" b="1" i="1">
                                      <a:solidFill>
                                        <a:schemeClr val="tx1"/>
                                      </a:solidFill>
                                      <a:effectLst/>
                                      <a:latin typeface="Cambria Math" panose="02040503050406030204" pitchFamily="18" charset="0"/>
                                    </a:rPr>
                                  </m:ctrlPr>
                                </m:sSub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e>
                          </m:d>
                        </m:num>
                        <m:den>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𝝅</m:t>
                          </m:r>
                        </m:den>
                      </m:f>
                      <m:nary>
                        <m:naryPr>
                          <m:ctrlPr>
                            <a:rPr lang="en-US" sz="2000" b="1" i="1">
                              <a:solidFill>
                                <a:schemeClr val="tx1"/>
                              </a:solidFill>
                              <a:effectLst/>
                              <a:latin typeface="Cambria Math" panose="02040503050406030204" pitchFamily="18" charset="0"/>
                            </a:rPr>
                          </m:ctrlPr>
                        </m:naryPr>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sup>
                        <m:e>
                          <m:d>
                            <m:dPr>
                              <m:begChr m:val="["/>
                              <m:endChr m:val="]"/>
                              <m:ctrlPr>
                                <a:rPr lang="en-US" sz="2000" b="1" i="1">
                                  <a:solidFill>
                                    <a:schemeClr val="tx1"/>
                                  </a:solidFill>
                                  <a:effectLst/>
                                  <a:latin typeface="Cambria Math" panose="02040503050406030204" pitchFamily="18" charset="0"/>
                                </a:rPr>
                              </m:ctrlPr>
                            </m:dPr>
                            <m:e>
                              <m:sSub>
                                <m:sSubPr>
                                  <m:ctrlPr>
                                    <a:rPr lang="en-US" sz="2000" b="1" i="1" smtClean="0">
                                      <a:solidFill>
                                        <a:schemeClr val="tx1"/>
                                      </a:solidFill>
                                      <a:effectLst/>
                                      <a:latin typeface="Cambria Math" panose="02040503050406030204" pitchFamily="18" charset="0"/>
                                    </a:rPr>
                                  </m:ctrlPr>
                                </m:sSubPr>
                                <m:e>
                                  <m:r>
                                    <a:rPr lang="en-US" sz="2000" b="1" i="1" smtClean="0">
                                      <a:solidFill>
                                        <a:schemeClr val="tx1"/>
                                      </a:solidFill>
                                      <a:effectLst/>
                                      <a:latin typeface="Cambria Math" panose="02040503050406030204" pitchFamily="18" charset="0"/>
                                    </a:rPr>
                                    <m:t>𝑷</m:t>
                                  </m:r>
                                </m:e>
                                <m:sub>
                                  <m:r>
                                    <a:rPr lang="en-US" sz="2000" b="1" i="1" smtClean="0">
                                      <a:solidFill>
                                        <a:schemeClr val="tx1"/>
                                      </a:solidFill>
                                      <a:effectLst/>
                                      <a:latin typeface="Cambria Math" panose="02040503050406030204" pitchFamily="18" charset="0"/>
                                    </a:rPr>
                                    <m:t>𝒒𝒒</m:t>
                                  </m:r>
                                </m:sub>
                              </m:sSub>
                              <m:d>
                                <m:dPr>
                                  <m:ctrlPr>
                                    <a:rPr lang="en-US" sz="2000" b="1" i="1">
                                      <a:solidFill>
                                        <a:schemeClr val="tx1"/>
                                      </a:solidFill>
                                      <a:effectLst/>
                                      <a:latin typeface="Cambria Math" panose="02040503050406030204" pitchFamily="18" charset="0"/>
                                    </a:rPr>
                                  </m:ctrlPr>
                                </m:d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e>
                              </m:d>
                              <m:sSub>
                                <m:sSub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𝒇</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sub>
                              </m:sSub>
                              <m:d>
                                <m:dPr>
                                  <m:ctrlPr>
                                    <a:rPr lang="en-US" sz="2000" b="1" i="1">
                                      <a:solidFill>
                                        <a:schemeClr val="tx1"/>
                                      </a:solidFill>
                                      <a:effectLst/>
                                      <a:latin typeface="Cambria Math" panose="02040503050406030204" pitchFamily="18" charset="0"/>
                                    </a:rPr>
                                  </m:ctrlPr>
                                </m:dPr>
                                <m:e>
                                  <m:f>
                                    <m:fPr>
                                      <m:ctrlPr>
                                        <a:rPr lang="en-US" sz="2000" b="1" i="1">
                                          <a:solidFill>
                                            <a:schemeClr val="tx1"/>
                                          </a:solidFill>
                                          <a:effectLst/>
                                          <a:latin typeface="Cambria Math" panose="02040503050406030204" pitchFamily="18" charset="0"/>
                                        </a:rPr>
                                      </m:ctrlPr>
                                    </m:fPr>
                                    <m:num>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sz="2000" b="1" i="1">
                                          <a:solidFill>
                                            <a:schemeClr val="tx1"/>
                                          </a:solidFill>
                                          <a:effectLst/>
                                          <a:latin typeface="Cambria Math" panose="02040503050406030204" pitchFamily="18" charset="0"/>
                                        </a:rPr>
                                      </m:ctrlPr>
                                    </m:sSub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e>
                              </m:d>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𝚯</m:t>
                              </m:r>
                              <m:d>
                                <m:dPr>
                                  <m:ctrlPr>
                                    <a:rPr lang="en-US" sz="2000" b="1" i="1">
                                      <a:solidFill>
                                        <a:schemeClr val="tx1"/>
                                      </a:solidFill>
                                      <a:effectLst/>
                                      <a:latin typeface="Cambria Math" panose="02040503050406030204" pitchFamily="18" charset="0"/>
                                    </a:rPr>
                                  </m:ctrlPr>
                                </m:d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𝐳</m:t>
                                  </m:r>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𝚫</m:t>
                                  </m:r>
                                </m:e>
                              </m:d>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
                                <m:sSubPr>
                                  <m:ctrlPr>
                                    <a:rPr lang="en-US" sz="2000" b="1" i="1" smtClean="0">
                                      <a:solidFill>
                                        <a:schemeClr val="tx1"/>
                                      </a:solidFill>
                                      <a:effectLst/>
                                      <a:latin typeface="Cambria Math" panose="02040503050406030204" pitchFamily="18" charset="0"/>
                                    </a:rPr>
                                  </m:ctrlPr>
                                </m:sSubPr>
                                <m:e>
                                  <m:r>
                                    <a:rPr lang="en-US" sz="2000" b="1" i="1" smtClean="0">
                                      <a:solidFill>
                                        <a:schemeClr val="tx1"/>
                                      </a:solidFill>
                                      <a:effectLst/>
                                      <a:latin typeface="Cambria Math" panose="02040503050406030204" pitchFamily="18" charset="0"/>
                                    </a:rPr>
                                    <m:t>𝑷</m:t>
                                  </m:r>
                                </m:e>
                                <m:sub>
                                  <m:r>
                                    <a:rPr lang="en-US" sz="2000" b="1" i="1" smtClean="0">
                                      <a:solidFill>
                                        <a:schemeClr val="tx1"/>
                                      </a:solidFill>
                                      <a:effectLst/>
                                      <a:latin typeface="Cambria Math" panose="02040503050406030204" pitchFamily="18" charset="0"/>
                                    </a:rPr>
                                    <m:t>𝒒𝒈</m:t>
                                  </m:r>
                                </m:sub>
                              </m:sSub>
                              <m:d>
                                <m:dPr>
                                  <m:ctrlPr>
                                    <a:rPr lang="en-US" sz="2000" b="1" i="1">
                                      <a:solidFill>
                                        <a:schemeClr val="tx1"/>
                                      </a:solidFill>
                                      <a:effectLst/>
                                      <a:latin typeface="Cambria Math" panose="02040503050406030204" pitchFamily="18" charset="0"/>
                                    </a:rPr>
                                  </m:ctrlPr>
                                </m:d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e>
                              </m:d>
                              <m:sSub>
                                <m:sSub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𝒇</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m:t>
                                  </m:r>
                                </m:sub>
                              </m:sSub>
                              <m:d>
                                <m:dPr>
                                  <m:ctrlPr>
                                    <a:rPr lang="en-US" sz="2000" b="1" i="1">
                                      <a:solidFill>
                                        <a:schemeClr val="tx1"/>
                                      </a:solidFill>
                                      <a:effectLst/>
                                      <a:latin typeface="Cambria Math" panose="02040503050406030204" pitchFamily="18" charset="0"/>
                                    </a:rPr>
                                  </m:ctrlPr>
                                </m:dPr>
                                <m:e>
                                  <m:f>
                                    <m:fPr>
                                      <m:ctrlPr>
                                        <a:rPr lang="en-US" sz="2000" b="1" i="1">
                                          <a:solidFill>
                                            <a:schemeClr val="tx1"/>
                                          </a:solidFill>
                                          <a:effectLst/>
                                          <a:latin typeface="Cambria Math" panose="02040503050406030204" pitchFamily="18" charset="0"/>
                                        </a:rPr>
                                      </m:ctrlPr>
                                    </m:fPr>
                                    <m:num>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sz="2000" b="1" i="1">
                                          <a:solidFill>
                                            <a:schemeClr val="tx1"/>
                                          </a:solidFill>
                                          <a:effectLst/>
                                          <a:latin typeface="Cambria Math" panose="02040503050406030204" pitchFamily="18" charset="0"/>
                                        </a:rPr>
                                      </m:ctrlPr>
                                    </m:sSub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e>
                              </m:d>
                            </m:e>
                          </m:d>
                        </m:e>
                      </m:nary>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 </m:t>
                      </m:r>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𝒅𝒛</m:t>
                      </m:r>
                    </m:oMath>
                  </m:oMathPara>
                </a14:m>
                <a:endParaRPr lang="en-US" sz="2000" dirty="0">
                  <a:solidFill>
                    <a:schemeClr val="tx1"/>
                  </a:solidFill>
                </a:endParaRPr>
              </a:p>
              <a:p>
                <a:pPr algn="justLow" rtl="1">
                  <a:lnSpc>
                    <a:spcPct val="115000"/>
                  </a:lnSpc>
                </a:pPr>
                <a14:m>
                  <m:oMathPara xmlns:m="http://schemas.openxmlformats.org/officeDocument/2006/math">
                    <m:oMathParaPr>
                      <m:jc m:val="centerGroup"/>
                    </m:oMathParaPr>
                    <m:oMath xmlns:m="http://schemas.openxmlformats.org/officeDocument/2006/math">
                      <m:sSub>
                        <m:sSub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𝒇</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m:t>
                          </m:r>
                        </m:sub>
                      </m:sSub>
                      <m:d>
                        <m:d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d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
                        <m:sSub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𝑻</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m:t>
                          </m:r>
                        </m:sub>
                      </m:sSub>
                      <m:d>
                        <m:d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dPr>
                        <m:e>
                          <m:sSubSup>
                            <m:sSubSup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f>
                        <m:fPr>
                          <m:ctrlPr>
                            <a:rPr lang="en-US" sz="2000" b="1" i="1">
                              <a:solidFill>
                                <a:schemeClr val="tx1"/>
                              </a:solidFill>
                              <a:effectLst/>
                              <a:latin typeface="Cambria Math" panose="02040503050406030204" pitchFamily="18" charset="0"/>
                            </a:rPr>
                          </m:ctrlPr>
                        </m:fPr>
                        <m:num>
                          <m:sSub>
                            <m:sSubPr>
                              <m:ctrlPr>
                                <a:rPr lang="en-US" sz="2000" b="1" i="1">
                                  <a:solidFill>
                                    <a:schemeClr val="tx1"/>
                                  </a:solidFill>
                                  <a:effectLst/>
                                  <a:latin typeface="Cambria Math" panose="02040503050406030204" pitchFamily="18" charset="0"/>
                                </a:rPr>
                              </m:ctrlPr>
                            </m:sSub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𝜶</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𝒔</m:t>
                              </m:r>
                            </m:sub>
                          </m:sSub>
                          <m:d>
                            <m:dPr>
                              <m:ctrlPr>
                                <a:rPr lang="en-US" sz="2000" b="1" i="1">
                                  <a:solidFill>
                                    <a:schemeClr val="tx1"/>
                                  </a:solidFill>
                                  <a:effectLst/>
                                  <a:latin typeface="Cambria Math" panose="02040503050406030204" pitchFamily="18" charset="0"/>
                                </a:rPr>
                              </m:ctrlPr>
                            </m:dPr>
                            <m:e>
                              <m:sSubSup>
                                <m:sSubSupPr>
                                  <m:ctrlPr>
                                    <a:rPr lang="en-US" sz="2000" b="1" i="1">
                                      <a:solidFill>
                                        <a:schemeClr val="tx1"/>
                                      </a:solidFill>
                                      <a:effectLst/>
                                      <a:latin typeface="Cambria Math" panose="02040503050406030204" pitchFamily="18" charset="0"/>
                                    </a:rPr>
                                  </m:ctrlPr>
                                </m:sSub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e>
                          </m:d>
                        </m:num>
                        <m:den>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𝝅</m:t>
                          </m:r>
                        </m:den>
                      </m:f>
                      <m:nary>
                        <m:naryPr>
                          <m:ctrlPr>
                            <a:rPr lang="en-US" sz="2000" b="1" i="1" smtClean="0">
                              <a:solidFill>
                                <a:schemeClr val="tx1"/>
                              </a:solidFill>
                              <a:effectLst/>
                              <a:latin typeface="Cambria Math" panose="02040503050406030204" pitchFamily="18" charset="0"/>
                            </a:rPr>
                          </m:ctrlPr>
                        </m:naryPr>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sup>
                        <m:e>
                          <m:d>
                            <m:dPr>
                              <m:begChr m:val="["/>
                              <m:endChr m:val="]"/>
                              <m:ctrlPr>
                                <a:rPr lang="en-US" sz="2000" b="1" i="1">
                                  <a:solidFill>
                                    <a:schemeClr val="tx1"/>
                                  </a:solidFill>
                                  <a:effectLst/>
                                  <a:latin typeface="Cambria Math" panose="02040503050406030204" pitchFamily="18" charset="0"/>
                                </a:rPr>
                              </m:ctrlPr>
                            </m:dPr>
                            <m:e>
                              <m:sSub>
                                <m:sSubPr>
                                  <m:ctrlPr>
                                    <a:rPr lang="en-US" sz="2000" b="1" i="1" smtClean="0">
                                      <a:solidFill>
                                        <a:schemeClr val="tx1"/>
                                      </a:solidFill>
                                      <a:effectLst/>
                                      <a:latin typeface="Cambria Math" panose="02040503050406030204" pitchFamily="18" charset="0"/>
                                    </a:rPr>
                                  </m:ctrlPr>
                                </m:sSubPr>
                                <m:e>
                                  <m:r>
                                    <a:rPr lang="en-US" sz="2000" b="1" i="1" smtClean="0">
                                      <a:solidFill>
                                        <a:schemeClr val="tx1"/>
                                      </a:solidFill>
                                      <a:effectLst/>
                                      <a:latin typeface="Cambria Math" panose="02040503050406030204" pitchFamily="18" charset="0"/>
                                    </a:rPr>
                                    <m:t>𝑷</m:t>
                                  </m:r>
                                </m:e>
                                <m:sub>
                                  <m:r>
                                    <a:rPr lang="en-US" sz="2000" b="1" i="1" smtClean="0">
                                      <a:solidFill>
                                        <a:schemeClr val="tx1"/>
                                      </a:solidFill>
                                      <a:effectLst/>
                                      <a:latin typeface="Cambria Math" panose="02040503050406030204" pitchFamily="18" charset="0"/>
                                    </a:rPr>
                                    <m:t>𝒈𝒈</m:t>
                                  </m:r>
                                </m:sub>
                              </m:sSub>
                              <m:d>
                                <m:dPr>
                                  <m:ctrlPr>
                                    <a:rPr lang="en-US" sz="2000" b="1" i="1">
                                      <a:solidFill>
                                        <a:schemeClr val="tx1"/>
                                      </a:solidFill>
                                      <a:effectLst/>
                                      <a:latin typeface="Cambria Math" panose="02040503050406030204" pitchFamily="18" charset="0"/>
                                    </a:rPr>
                                  </m:ctrlPr>
                                </m:d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e>
                              </m:d>
                              <m:sSub>
                                <m:sSub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𝒇</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m:t>
                                  </m:r>
                                </m:sub>
                              </m:sSub>
                              <m:d>
                                <m:dPr>
                                  <m:ctrlPr>
                                    <a:rPr lang="en-US" sz="2000" b="1" i="1">
                                      <a:solidFill>
                                        <a:schemeClr val="tx1"/>
                                      </a:solidFill>
                                      <a:effectLst/>
                                      <a:latin typeface="Cambria Math" panose="02040503050406030204" pitchFamily="18" charset="0"/>
                                    </a:rPr>
                                  </m:ctrlPr>
                                </m:dPr>
                                <m:e>
                                  <m:f>
                                    <m:fPr>
                                      <m:ctrlPr>
                                        <a:rPr lang="en-US" sz="2000" b="1" i="1">
                                          <a:solidFill>
                                            <a:schemeClr val="tx1"/>
                                          </a:solidFill>
                                          <a:effectLst/>
                                          <a:latin typeface="Cambria Math" panose="02040503050406030204" pitchFamily="18" charset="0"/>
                                        </a:rPr>
                                      </m:ctrlPr>
                                    </m:fPr>
                                    <m:num>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sz="2000" b="1" i="1">
                                          <a:solidFill>
                                            <a:schemeClr val="tx1"/>
                                          </a:solidFill>
                                          <a:effectLst/>
                                          <a:latin typeface="Cambria Math" panose="02040503050406030204" pitchFamily="18" charset="0"/>
                                        </a:rPr>
                                      </m:ctrlPr>
                                    </m:sSub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e>
                              </m:d>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𝚯</m:t>
                              </m:r>
                              <m:d>
                                <m:dPr>
                                  <m:ctrlPr>
                                    <a:rPr lang="en-US" sz="2000" b="1" i="1">
                                      <a:solidFill>
                                        <a:schemeClr val="tx1"/>
                                      </a:solidFill>
                                      <a:effectLst/>
                                      <a:latin typeface="Cambria Math" panose="02040503050406030204" pitchFamily="18" charset="0"/>
                                    </a:rPr>
                                  </m:ctrlPr>
                                </m:d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𝐳</m:t>
                                  </m:r>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𝚫</m:t>
                                  </m:r>
                                </m:e>
                              </m:d>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nary>
                                <m:naryPr>
                                  <m:chr m:val="∑"/>
                                  <m:supHide m:val="on"/>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naryPr>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sub>
                                <m:sup/>
                                <m:e>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𝑷</m:t>
                                      </m:r>
                                    </m:e>
                                    <m:sub>
                                      <m:r>
                                        <a:rPr lang="en-US" sz="2000" b="1" i="1">
                                          <a:solidFill>
                                            <a:schemeClr val="tx1"/>
                                          </a:solidFill>
                                          <a:latin typeface="Cambria Math" panose="02040503050406030204" pitchFamily="18" charset="0"/>
                                        </a:rPr>
                                        <m:t>𝒈𝒒</m:t>
                                      </m:r>
                                    </m:sub>
                                  </m:sSub>
                                  <m:d>
                                    <m:dPr>
                                      <m:ctrlPr>
                                        <a:rPr lang="en-US" sz="2000" b="1" i="1">
                                          <a:solidFill>
                                            <a:schemeClr val="tx1"/>
                                          </a:solidFill>
                                          <a:latin typeface="Cambria Math" panose="02040503050406030204" pitchFamily="18" charset="0"/>
                                        </a:rPr>
                                      </m:ctrlPr>
                                    </m:d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e>
                                  </m:d>
                                  <m:sSub>
                                    <m:sSubPr>
                                      <m:ctrlP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𝒇</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sub>
                                  </m:sSub>
                                  <m:d>
                                    <m:dPr>
                                      <m:ctrlPr>
                                        <a:rPr lang="en-US" sz="2000" b="1" i="1">
                                          <a:solidFill>
                                            <a:schemeClr val="tx1"/>
                                          </a:solidFill>
                                          <a:latin typeface="Cambria Math" panose="02040503050406030204" pitchFamily="18" charset="0"/>
                                        </a:rPr>
                                      </m:ctrlPr>
                                    </m:dPr>
                                    <m:e>
                                      <m:f>
                                        <m:fPr>
                                          <m:ctrlPr>
                                            <a:rPr lang="en-US" sz="2000" b="1" i="1">
                                              <a:solidFill>
                                                <a:schemeClr val="tx1"/>
                                              </a:solidFill>
                                              <a:latin typeface="Cambria Math" panose="02040503050406030204" pitchFamily="18" charset="0"/>
                                            </a:rPr>
                                          </m:ctrlPr>
                                        </m:fPr>
                                        <m:num>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sz="2000" b="1" i="1">
                                              <a:solidFill>
                                                <a:schemeClr val="tx1"/>
                                              </a:solidFill>
                                              <a:latin typeface="Cambria Math" panose="02040503050406030204" pitchFamily="18" charset="0"/>
                                            </a:rPr>
                                          </m:ctrlPr>
                                        </m:sSubSupPr>
                                        <m:e>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e>
                                  </m:d>
                                </m:e>
                              </m:nary>
                            </m:e>
                          </m:d>
                        </m:e>
                      </m:nary>
                      <m:r>
                        <a:rPr lang="en-US" sz="2000" b="1">
                          <a:solidFill>
                            <a:schemeClr val="tx1"/>
                          </a:solidFill>
                          <a:latin typeface="Cambria Math" panose="02040503050406030204" pitchFamily="18" charset="0"/>
                          <a:ea typeface="Times New Roman" panose="02020603050405020304" pitchFamily="18" charset="0"/>
                          <a:cs typeface="B Nazanin" panose="00000400000000000000" pitchFamily="2" charset="-78"/>
                        </a:rPr>
                        <m:t> </m:t>
                      </m:r>
                      <m:r>
                        <a:rPr lang="en-US" sz="2000"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𝒅𝒛</m:t>
                      </m:r>
                    </m:oMath>
                  </m:oMathPara>
                </a14:m>
                <a:endParaRPr lang="en-US" sz="2000" dirty="0" smtClean="0">
                  <a:solidFill>
                    <a:schemeClr val="tx1"/>
                  </a:solidFill>
                </a:endParaRPr>
              </a:p>
              <a:p>
                <a:pPr algn="justLow" rtl="1">
                  <a:lnSpc>
                    <a:spcPct val="115000"/>
                  </a:lnSpc>
                </a:pPr>
                <a:endParaRPr lang="en-US" sz="2000" dirty="0" smtClean="0">
                  <a:solidFill>
                    <a:schemeClr val="tx1"/>
                  </a:solidFill>
                </a:endParaRPr>
              </a:p>
              <a:p>
                <a:pPr algn="justLow" rtl="1">
                  <a:lnSpc>
                    <a:spcPct val="115000"/>
                  </a:lnSpc>
                </a:pPr>
                <a:endParaRPr lang="en-US" sz="2000" dirty="0">
                  <a:solidFill>
                    <a:schemeClr val="tx1"/>
                  </a:solidFill>
                </a:endParaRPr>
              </a:p>
              <a:p>
                <a:pPr algn="justLow" rtl="1">
                  <a:lnSpc>
                    <a:spcPct val="115000"/>
                  </a:lnSpc>
                </a:pPr>
                <a:endParaRPr lang="en-US" sz="2000" dirty="0" smtClean="0">
                  <a:solidFill>
                    <a:schemeClr val="tx1"/>
                  </a:solidFill>
                </a:endParaRPr>
              </a:p>
              <a:p>
                <a:pPr algn="justLow" rtl="1">
                  <a:lnSpc>
                    <a:spcPct val="115000"/>
                  </a:lnSpc>
                </a:pPr>
                <a:endParaRPr lang="en-US" sz="2000" dirty="0">
                  <a:solidFill>
                    <a:schemeClr val="tx1"/>
                  </a:solidFill>
                </a:endParaRPr>
              </a:p>
              <a:p>
                <a:pPr algn="justLow" rtl="1">
                  <a:lnSpc>
                    <a:spcPct val="115000"/>
                  </a:lnSpc>
                </a:pPr>
                <a:endParaRPr lang="en-US" sz="2000" dirty="0" smtClean="0">
                  <a:solidFill>
                    <a:schemeClr val="tx1"/>
                  </a:solidFill>
                </a:endParaRPr>
              </a:p>
              <a:p>
                <a:pPr algn="justLow" rtl="1">
                  <a:lnSpc>
                    <a:spcPct val="115000"/>
                  </a:lnSpc>
                </a:pPr>
                <a:endParaRPr lang="en-US" sz="2000" dirty="0" smtClean="0">
                  <a:solidFill>
                    <a:schemeClr val="tx1"/>
                  </a:solidFill>
                </a:endParaRPr>
              </a:p>
              <a:p>
                <a:pPr>
                  <a:lnSpc>
                    <a:spcPct val="115000"/>
                  </a:lnSpc>
                </a:pPr>
                <a:r>
                  <a:rPr lang="en-US" sz="2000" dirty="0">
                    <a:solidFill>
                      <a:schemeClr val="tx1"/>
                    </a:solidFill>
                    <a:latin typeface="Cambria" panose="02040503050406030204" pitchFamily="18" charset="0"/>
                  </a:rPr>
                  <a:t>In the above </a:t>
                </a:r>
                <a:r>
                  <a:rPr lang="en-US" sz="2000" dirty="0" smtClean="0">
                    <a:solidFill>
                      <a:schemeClr val="tx1"/>
                    </a:solidFill>
                    <a:latin typeface="Cambria" panose="02040503050406030204" pitchFamily="18" charset="0"/>
                  </a:rPr>
                  <a:t>equations, </a:t>
                </a:r>
                <a:r>
                  <a:rPr lang="en-US" sz="2000" dirty="0">
                    <a:solidFill>
                      <a:schemeClr val="tx1"/>
                    </a:solidFill>
                    <a:latin typeface="Cambria" panose="02040503050406030204" pitchFamily="18" charset="0"/>
                  </a:rPr>
                  <a:t>the cutoff </a:t>
                </a:r>
                <a14:m>
                  <m:oMath xmlns:m="http://schemas.openxmlformats.org/officeDocument/2006/math">
                    <m:r>
                      <a:rPr lang="en-US" sz="2000" b="1" i="1" smtClean="0">
                        <a:solidFill>
                          <a:schemeClr val="tx1"/>
                        </a:solidFill>
                        <a:effectLst/>
                        <a:latin typeface="Cambria Math" panose="02040503050406030204" pitchFamily="18" charset="0"/>
                        <a:ea typeface="Times New Roman" panose="02020603050405020304" pitchFamily="18" charset="0"/>
                        <a:cs typeface="B Nazanin" panose="00000400000000000000" pitchFamily="2" charset="-78"/>
                      </a:rPr>
                      <m:t>𝚯</m:t>
                    </m:r>
                    <m:d>
                      <m:dPr>
                        <m:ctrlPr>
                          <a:rPr lang="en-US" sz="2000" b="1" i="1">
                            <a:solidFill>
                              <a:schemeClr val="tx1"/>
                            </a:solidFill>
                            <a:effectLst/>
                            <a:latin typeface="Cambria Math" panose="02040503050406030204" pitchFamily="18" charset="0"/>
                          </a:rPr>
                        </m:ctrlPr>
                      </m:dPr>
                      <m:e>
                        <m:r>
                          <a:rPr lang="en-US" sz="2000" b="1" i="1">
                            <a:solidFill>
                              <a:schemeClr val="tx1"/>
                            </a:solidFill>
                            <a:effectLst/>
                            <a:latin typeface="Cambria Math" panose="02040503050406030204" pitchFamily="18" charset="0"/>
                            <a:ea typeface="Times New Roman" panose="02020603050405020304" pitchFamily="18" charset="0"/>
                            <a:cs typeface="B Nazanin" panose="00000400000000000000" pitchFamily="2" charset="-78"/>
                          </a:rPr>
                          <m:t>𝐳</m:t>
                        </m:r>
                        <m:r>
                          <a:rPr lang="en-US" sz="2000" b="1" i="1">
                            <a:solidFill>
                              <a:schemeClr val="tx1"/>
                            </a:solidFill>
                            <a:effectLst/>
                            <a:latin typeface="Cambria Math" panose="02040503050406030204" pitchFamily="18" charset="0"/>
                            <a:ea typeface="Times New Roman" panose="02020603050405020304" pitchFamily="18" charset="0"/>
                            <a:cs typeface="B Nazanin" panose="00000400000000000000" pitchFamily="2" charset="-78"/>
                          </a:rPr>
                          <m:t>−</m:t>
                        </m:r>
                        <m:r>
                          <a:rPr lang="en-US" sz="2000" b="1" i="1">
                            <a:solidFill>
                              <a:schemeClr val="tx1"/>
                            </a:solidFill>
                            <a:effectLst/>
                            <a:latin typeface="Cambria Math" panose="02040503050406030204" pitchFamily="18" charset="0"/>
                            <a:ea typeface="Times New Roman" panose="02020603050405020304" pitchFamily="18" charset="0"/>
                            <a:cs typeface="B Nazanin" panose="00000400000000000000" pitchFamily="2" charset="-78"/>
                          </a:rPr>
                          <m:t>𝟏</m:t>
                        </m:r>
                        <m:r>
                          <a:rPr lang="en-US" sz="2000" b="1">
                            <a:solidFill>
                              <a:schemeClr val="tx1"/>
                            </a:solidFill>
                            <a:effectLst/>
                            <a:latin typeface="Cambria Math" panose="02040503050406030204" pitchFamily="18" charset="0"/>
                            <a:ea typeface="Times New Roman" panose="02020603050405020304" pitchFamily="18" charset="0"/>
                            <a:cs typeface="B Nazanin" panose="00000400000000000000" pitchFamily="2" charset="-78"/>
                          </a:rPr>
                          <m:t>+</m:t>
                        </m:r>
                        <m:r>
                          <a:rPr lang="en-US" sz="2000" b="1" i="1">
                            <a:solidFill>
                              <a:schemeClr val="tx1"/>
                            </a:solidFill>
                            <a:effectLst/>
                            <a:latin typeface="Cambria Math" panose="02040503050406030204" pitchFamily="18" charset="0"/>
                            <a:ea typeface="Times New Roman" panose="02020603050405020304" pitchFamily="18" charset="0"/>
                            <a:cs typeface="B Nazanin" panose="00000400000000000000" pitchFamily="2" charset="-78"/>
                          </a:rPr>
                          <m:t>𝚫</m:t>
                        </m:r>
                      </m:e>
                    </m:d>
                  </m:oMath>
                </a14:m>
                <a:r>
                  <a:rPr lang="en-US" sz="2000" dirty="0">
                    <a:solidFill>
                      <a:schemeClr val="tx1"/>
                    </a:solidFill>
                    <a:latin typeface="Cambria" panose="02040503050406030204" pitchFamily="18" charset="0"/>
                  </a:rPr>
                  <a:t> is imposed in order to avoid soft gluon emissions. This cutoff can be determined according to the angular ordering in the last evolution step, i.e</a:t>
                </a:r>
                <a:r>
                  <a:rPr lang="en-US" sz="2000" dirty="0" smtClean="0">
                    <a:solidFill>
                      <a:schemeClr val="tx1"/>
                    </a:solidFill>
                    <a:latin typeface="Cambria" panose="02040503050406030204" pitchFamily="18" charset="0"/>
                  </a:rPr>
                  <a:t>.:</a:t>
                </a:r>
              </a:p>
              <a:p>
                <a:pPr>
                  <a:lnSpc>
                    <a:spcPct val="115000"/>
                  </a:lnSpc>
                </a:pPr>
                <a14:m>
                  <m:oMathPara xmlns:m="http://schemas.openxmlformats.org/officeDocument/2006/math">
                    <m:oMathParaPr>
                      <m:jc m:val="centerGroup"/>
                    </m:oMathParaPr>
                    <m:oMath xmlns:m="http://schemas.openxmlformats.org/officeDocument/2006/math">
                      <m:r>
                        <a:rPr lang="en-US" sz="2000" b="1" i="0" smtClean="0">
                          <a:solidFill>
                            <a:schemeClr val="tx1"/>
                          </a:solidFill>
                          <a:latin typeface="Cambria Math" panose="02040503050406030204" pitchFamily="18" charset="0"/>
                        </a:rPr>
                        <m:t>𝚫</m:t>
                      </m:r>
                      <m:r>
                        <a:rPr lang="en-US" sz="2000" b="1" i="1" smtClean="0">
                          <a:solidFill>
                            <a:schemeClr val="tx1"/>
                          </a:solidFill>
                          <a:latin typeface="Cambria Math" panose="02040503050406030204" pitchFamily="18" charset="0"/>
                        </a:rPr>
                        <m:t>=</m:t>
                      </m:r>
                      <m:f>
                        <m:fPr>
                          <m:ctrlPr>
                            <a:rPr lang="en-US" sz="2000" b="1" i="1" smtClean="0">
                              <a:solidFill>
                                <a:schemeClr val="tx1"/>
                              </a:solidFill>
                              <a:latin typeface="Cambria Math" panose="02040503050406030204" pitchFamily="18" charset="0"/>
                            </a:rPr>
                          </m:ctrlPr>
                        </m:fPr>
                        <m:num>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𝒌</m:t>
                              </m:r>
                            </m:e>
                            <m:sub>
                              <m:r>
                                <a:rPr lang="en-US" sz="2000" b="1" i="1">
                                  <a:solidFill>
                                    <a:schemeClr val="tx1"/>
                                  </a:solidFill>
                                  <a:latin typeface="Cambria Math" panose="02040503050406030204" pitchFamily="18" charset="0"/>
                                </a:rPr>
                                <m:t>𝒕</m:t>
                              </m:r>
                            </m:sub>
                          </m:sSub>
                        </m:num>
                        <m:den>
                          <m:r>
                            <a:rPr lang="en-US" sz="2000" b="1" i="1">
                              <a:solidFill>
                                <a:schemeClr val="tx1"/>
                              </a:solidFill>
                              <a:latin typeface="Cambria Math" panose="02040503050406030204" pitchFamily="18" charset="0"/>
                            </a:rPr>
                            <m:t>𝝁</m:t>
                          </m:r>
                          <m:r>
                            <a:rPr lang="en-US" sz="2000" b="1" i="1">
                              <a:solidFill>
                                <a:schemeClr val="tx1"/>
                              </a:solidFill>
                              <a:latin typeface="Cambria Math" panose="02040503050406030204" pitchFamily="18" charset="0"/>
                            </a:rPr>
                            <m:t>+</m:t>
                          </m:r>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𝒌</m:t>
                              </m:r>
                            </m:e>
                            <m:sub>
                              <m:r>
                                <a:rPr lang="en-US" sz="2000" b="1" i="1">
                                  <a:solidFill>
                                    <a:schemeClr val="tx1"/>
                                  </a:solidFill>
                                  <a:latin typeface="Cambria Math" panose="02040503050406030204" pitchFamily="18" charset="0"/>
                                </a:rPr>
                                <m:t>𝒕</m:t>
                              </m:r>
                            </m:sub>
                          </m:sSub>
                        </m:den>
                      </m:f>
                    </m:oMath>
                  </m:oMathPara>
                </a14:m>
                <a:endParaRPr lang="en-US" sz="20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371362" y="1033443"/>
                <a:ext cx="11624694" cy="5556778"/>
              </a:xfrm>
              <a:prstGeom prst="rect">
                <a:avLst/>
              </a:prstGeom>
              <a:blipFill>
                <a:blip r:embed="rId2"/>
                <a:stretch>
                  <a:fillRect l="-577"/>
                </a:stretch>
              </a:blipFill>
            </p:spPr>
            <p:txBody>
              <a:bodyPr/>
              <a:lstStyle/>
              <a:p>
                <a:r>
                  <a:rPr lang="en-US">
                    <a:noFill/>
                  </a:rPr>
                  <a:t> </a:t>
                </a:r>
              </a:p>
            </p:txBody>
          </p:sp>
        </mc:Fallback>
      </mc:AlternateContent>
    </p:spTree>
    <p:extLst>
      <p:ext uri="{BB962C8B-B14F-4D97-AF65-F5344CB8AC3E}">
        <p14:creationId xmlns:p14="http://schemas.microsoft.com/office/powerpoint/2010/main" val="2899203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2550" y="304800"/>
            <a:ext cx="2168992" cy="584775"/>
          </a:xfrm>
          <a:prstGeom prst="rect">
            <a:avLst/>
          </a:prstGeom>
          <a:noFill/>
        </p:spPr>
        <p:txBody>
          <a:bodyPr wrap="none" rtlCol="0">
            <a:spAutoFit/>
          </a:bodyPr>
          <a:lstStyle/>
          <a:p>
            <a:r>
              <a:rPr lang="en-US" sz="3200" dirty="0" smtClean="0">
                <a:latin typeface="Times New Roman" panose="02020603050405020304" pitchFamily="18" charset="0"/>
                <a:cs typeface="Times New Roman" panose="02020603050405020304" pitchFamily="18" charset="0"/>
              </a:rPr>
              <a:t>NLO-MRW</a:t>
            </a:r>
            <a:endParaRPr lang="en-US" sz="3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845679" y="889575"/>
                <a:ext cx="6279021" cy="1195199"/>
              </a:xfrm>
              <a:prstGeom prst="rect">
                <a:avLst/>
              </a:prstGeom>
            </p:spPr>
            <p:txBody>
              <a:bodyPr wrap="square">
                <a:spAutoFit/>
              </a:bodyPr>
              <a:lstStyle/>
              <a:p>
                <a:pPr marL="285750" indent="-285750">
                  <a:buClr>
                    <a:schemeClr val="tx1"/>
                  </a:buClr>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In the NLO-MRW scale is set: </a:t>
                </a:r>
                <a14:m>
                  <m:oMath xmlns:m="http://schemas.openxmlformats.org/officeDocument/2006/math">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𝑘</m:t>
                        </m:r>
                      </m:e>
                      <m:sup>
                        <m:r>
                          <a:rPr lang="en-US" sz="2000" i="1">
                            <a:solidFill>
                              <a:schemeClr val="tx1"/>
                            </a:solidFill>
                            <a:latin typeface="Cambria Math" panose="02040503050406030204" pitchFamily="18" charset="0"/>
                          </a:rPr>
                          <m:t>2</m:t>
                        </m:r>
                      </m:sup>
                    </m:sSup>
                    <m:r>
                      <a:rPr lang="en-US" sz="2000" i="1">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sSubSup>
                          <m:sSubSupPr>
                            <m:ctrlPr>
                              <a:rPr lang="en-US" sz="2000" i="1">
                                <a:solidFill>
                                  <a:schemeClr val="tx1"/>
                                </a:solidFill>
                                <a:latin typeface="Cambria Math" panose="02040503050406030204" pitchFamily="18" charset="0"/>
                              </a:rPr>
                            </m:ctrlPr>
                          </m:sSubSupPr>
                          <m:e>
                            <m:r>
                              <a:rPr lang="en-US" sz="2000" i="1">
                                <a:solidFill>
                                  <a:schemeClr val="tx1"/>
                                </a:solidFill>
                                <a:latin typeface="Cambria Math" panose="02040503050406030204" pitchFamily="18" charset="0"/>
                              </a:rPr>
                              <m:t>𝑘</m:t>
                            </m:r>
                          </m:e>
                          <m:sub>
                            <m:r>
                              <a:rPr lang="en-US" sz="2000" i="1">
                                <a:solidFill>
                                  <a:schemeClr val="tx1"/>
                                </a:solidFill>
                                <a:latin typeface="Cambria Math" panose="02040503050406030204" pitchFamily="18" charset="0"/>
                              </a:rPr>
                              <m:t>𝑡</m:t>
                            </m:r>
                          </m:sub>
                          <m:sup>
                            <m:r>
                              <a:rPr lang="en-US" sz="2000" i="1">
                                <a:solidFill>
                                  <a:schemeClr val="tx1"/>
                                </a:solidFill>
                                <a:latin typeface="Cambria Math" panose="02040503050406030204" pitchFamily="18" charset="0"/>
                              </a:rPr>
                              <m:t>2</m:t>
                            </m:r>
                          </m:sup>
                        </m:sSubSup>
                      </m:num>
                      <m:den>
                        <m:r>
                          <a:rPr lang="en-US" sz="2000" i="1">
                            <a:solidFill>
                              <a:schemeClr val="tx1"/>
                            </a:solidFill>
                            <a:latin typeface="Cambria Math" panose="02040503050406030204" pitchFamily="18" charset="0"/>
                          </a:rPr>
                          <m:t>1</m:t>
                        </m:r>
                        <m:r>
                          <a:rPr lang="en-US" sz="2000" i="1">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𝑧</m:t>
                        </m:r>
                      </m:den>
                    </m:f>
                    <m:r>
                      <a:rPr lang="en-US" sz="2000">
                        <a:solidFill>
                          <a:schemeClr val="tx1"/>
                        </a:solidFill>
                        <a:latin typeface="Cambria Math" panose="02040503050406030204" pitchFamily="18" charset="0"/>
                      </a:rPr>
                      <m:t>.</m:t>
                    </m:r>
                  </m:oMath>
                </a14:m>
                <a:endParaRPr lang="en-US" sz="2000" dirty="0" smtClean="0">
                  <a:solidFill>
                    <a:schemeClr val="tx1"/>
                  </a:solidFill>
                  <a:latin typeface="Times New Roman" panose="02020603050405020304" pitchFamily="18" charset="0"/>
                  <a:cs typeface="Times New Roman" panose="02020603050405020304" pitchFamily="18" charset="0"/>
                </a:endParaRPr>
              </a:p>
              <a:p>
                <a:pPr marL="285750" indent="-285750">
                  <a:buClr>
                    <a:schemeClr val="tx1"/>
                  </a:buClr>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Can be approximated with the LO splitting functions</a:t>
                </a:r>
                <a:r>
                  <a:rPr lang="en-US" sz="2000" dirty="0" smtClean="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Clr>
                    <a:schemeClr val="bg1"/>
                  </a:buClr>
                  <a:buFont typeface="Arial" panose="020B0604020202020204" pitchFamily="34" charset="0"/>
                  <a:buChar char="•"/>
                </a:pPr>
                <a:endParaRPr lang="en-US" sz="2000" dirty="0" smtClean="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45679" y="889575"/>
                <a:ext cx="6279021" cy="1195199"/>
              </a:xfrm>
              <a:prstGeom prst="rect">
                <a:avLst/>
              </a:prstGeom>
              <a:blipFill>
                <a:blip r:embed="rId2"/>
                <a:stretch>
                  <a:fillRect l="-8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66750" y="1946103"/>
                <a:ext cx="12706350" cy="1225785"/>
              </a:xfrm>
              <a:prstGeom prst="rect">
                <a:avLst/>
              </a:prstGeom>
              <a:noFill/>
            </p:spPr>
            <p:txBody>
              <a:bodyPr wrap="square" rtlCol="0">
                <a:spAutoFit/>
              </a:bodyPr>
              <a:lstStyle/>
              <a:p>
                <a:pPr algn="justLow" rtl="1">
                  <a:lnSpc>
                    <a:spcPct val="115000"/>
                  </a:lnSpc>
                  <a:spcAft>
                    <a:spcPts val="1000"/>
                  </a:spcAft>
                </a:pPr>
                <a14:m>
                  <m:oMathPara xmlns:m="http://schemas.openxmlformats.org/officeDocument/2006/math">
                    <m:oMathParaPr>
                      <m:jc m:val="centerGroup"/>
                    </m:oMathParaPr>
                    <m:oMath xmlns:m="http://schemas.openxmlformats.org/officeDocument/2006/math">
                      <m:sSubSup>
                        <m:sSubSupPr>
                          <m:ctrlPr>
                            <a:rPr lang="en-US" b="1" i="1" smtClean="0">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𝒇</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𝑴𝑹𝑾</m:t>
                          </m:r>
                        </m:sup>
                      </m:sSubSup>
                      <m:d>
                        <m:d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oMath>
                  </m:oMathPara>
                </a14:m>
                <a:endParaRPr lang="en-US"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a:p>
                <a:pPr/>
                <a14:m>
                  <m:oMathPara xmlns:m="http://schemas.openxmlformats.org/officeDocument/2006/math">
                    <m:oMathParaPr>
                      <m:jc m:val="centerGroup"/>
                    </m:oMathParaPr>
                    <m:oMath xmlns:m="http://schemas.openxmlformats.org/officeDocument/2006/math">
                      <m:nary>
                        <m:naryPr>
                          <m:ctrlPr>
                            <a:rPr lang="en-US" b="1" i="1">
                              <a:solidFill>
                                <a:schemeClr val="tx1"/>
                              </a:solidFill>
                              <a:latin typeface="Cambria Math" panose="02040503050406030204" pitchFamily="18" charset="0"/>
                            </a:rPr>
                          </m:ctrlPr>
                        </m:naryPr>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sup>
                        <m:e>
                          <m:sSubSup>
                            <m:sSubSupPr>
                              <m:ctrlPr>
                                <a:rPr lang="en-US" b="1" i="1">
                                  <a:solidFill>
                                    <a:schemeClr val="tx1"/>
                                  </a:solidFill>
                                  <a:latin typeface="Cambria Math" panose="02040503050406030204" pitchFamily="18" charset="0"/>
                                </a:rPr>
                              </m:ctrlPr>
                            </m:sSubSupPr>
                            <m:e>
                              <m:f>
                                <m:fPr>
                                  <m:ctrlPr>
                                    <a:rPr lang="en-US" b="1" i="1">
                                      <a:solidFill>
                                        <a:schemeClr val="tx1"/>
                                      </a:solidFill>
                                      <a:latin typeface="Cambria Math" panose="02040503050406030204" pitchFamily="18" charset="0"/>
                                    </a:rPr>
                                  </m:ctrlPr>
                                </m:fPr>
                                <m:num>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𝜶</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𝒔</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sup>
                                  </m:sSubSup>
                                  <m:d>
                                    <m:dPr>
                                      <m:ctrlPr>
                                        <a:rPr lang="en-US" b="1" i="1">
                                          <a:solidFill>
                                            <a:schemeClr val="tx1"/>
                                          </a:solidFill>
                                          <a:latin typeface="Cambria Math" panose="02040503050406030204" pitchFamily="18" charset="0"/>
                                        </a:rPr>
                                      </m:ctrlPr>
                                    </m:dPr>
                                    <m:e>
                                      <m:sSup>
                                        <m:sSupPr>
                                          <m:ctrlPr>
                                            <a:rPr lang="en-US" b="1" i="1">
                                              <a:solidFill>
                                                <a:schemeClr val="tx1"/>
                                              </a:solidFill>
                                              <a:latin typeface="Cambria Math" panose="02040503050406030204" pitchFamily="18" charset="0"/>
                                              <a:ea typeface="Times New Roman" panose="020206030504050203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𝝅</m:t>
                                  </m:r>
                                </m:den>
                              </m:f>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𝑻</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𝑴𝑹𝑾</m:t>
                              </m:r>
                            </m:sup>
                          </m:sSubSup>
                          <m:d>
                            <m:dPr>
                              <m:ctrlPr>
                                <a:rPr lang="en-US" b="1" i="1">
                                  <a:solidFill>
                                    <a:schemeClr val="tx1"/>
                                  </a:solidFill>
                                  <a:latin typeface="Cambria Math" panose="02040503050406030204" pitchFamily="18" charset="0"/>
                                </a:rPr>
                              </m:ctrlPr>
                            </m:dPr>
                            <m:e>
                              <m:sSup>
                                <m:s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d>
                            <m:dPr>
                              <m:begChr m:val="["/>
                              <m:endChr m:val="]"/>
                              <m:ctrlPr>
                                <a:rPr lang="en-US" b="1" i="1">
                                  <a:solidFill>
                                    <a:schemeClr val="tx1"/>
                                  </a:solidFill>
                                  <a:latin typeface="Cambria Math" panose="02040503050406030204" pitchFamily="18" charset="0"/>
                                </a:rPr>
                              </m:ctrlPr>
                            </m:dPr>
                            <m:e>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𝑷</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𝒒𝒒</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𝑳𝑶</m:t>
                                  </m:r>
                                </m:sup>
                              </m:sSubSup>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e>
                              </m:d>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sup>
                              </m:sSup>
                              <m:d>
                                <m:dPr>
                                  <m:ctrlPr>
                                    <a:rPr lang="en-US" b="1" i="1">
                                      <a:solidFill>
                                        <a:schemeClr val="tx1"/>
                                      </a:solidFill>
                                      <a:latin typeface="Cambria Math" panose="02040503050406030204" pitchFamily="18" charset="0"/>
                                    </a:rPr>
                                  </m:ctrlPr>
                                </m:dPr>
                                <m:e>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b="1" i="1">
                                          <a:solidFill>
                                            <a:schemeClr val="tx1"/>
                                          </a:solidFill>
                                          <a:latin typeface="Cambria Math" panose="02040503050406030204" pitchFamily="18" charset="0"/>
                                          <a:ea typeface="Times New Roman" panose="020206030504050203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𝚯</m:t>
                              </m:r>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𝐳</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𝚫</m:t>
                                  </m:r>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𝑷</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𝒒𝒈</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𝑳𝑶</m:t>
                                  </m:r>
                                </m:sup>
                              </m:sSubSup>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e>
                              </m:d>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sup>
                              </m:sSup>
                              <m:d>
                                <m:dPr>
                                  <m:ctrlPr>
                                    <a:rPr lang="en-US" b="1" i="1">
                                      <a:solidFill>
                                        <a:schemeClr val="tx1"/>
                                      </a:solidFill>
                                      <a:latin typeface="Cambria Math" panose="02040503050406030204" pitchFamily="18" charset="0"/>
                                    </a:rPr>
                                  </m:ctrlPr>
                                </m:dPr>
                                <m:e>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b="1" i="1">
                                          <a:solidFill>
                                            <a:schemeClr val="tx1"/>
                                          </a:solidFill>
                                          <a:latin typeface="Cambria Math" panose="02040503050406030204" pitchFamily="18" charset="0"/>
                                          <a:ea typeface="Times New Roman" panose="020206030504050203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e>
                          </m:d>
                        </m:e>
                      </m:nary>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𝚯</m:t>
                      </m:r>
                      <m:d>
                        <m:dPr>
                          <m:ctrlPr>
                            <a:rPr lang="en-US" b="1" i="1">
                              <a:solidFill>
                                <a:schemeClr val="tx1"/>
                              </a:solidFill>
                              <a:latin typeface="Cambria Math" panose="02040503050406030204" pitchFamily="18" charset="0"/>
                            </a:rPr>
                          </m:ctrlPr>
                        </m:dPr>
                        <m:e>
                          <m:sSup>
                            <m:sSupPr>
                              <m:ctrlPr>
                                <a:rPr lang="en-US" b="1" i="1">
                                  <a:solidFill>
                                    <a:schemeClr val="tx1"/>
                                  </a:solidFill>
                                  <a:latin typeface="Cambria Math" panose="02040503050406030204" pitchFamily="18" charset="0"/>
                                  <a:ea typeface="Times New Roman" panose="02020603050405020304" pitchFamily="18" charset="0"/>
                                </a:rPr>
                              </m:ctrlPr>
                            </m:sSupPr>
                            <m:e>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 </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𝒅𝒛</m:t>
                      </m:r>
                    </m:oMath>
                  </m:oMathPara>
                </a14:m>
                <a:endParaRPr lang="en-US"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66750" y="1946103"/>
                <a:ext cx="12706350" cy="122578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2368" y="3284686"/>
                <a:ext cx="11987232" cy="1344407"/>
              </a:xfrm>
              <a:prstGeom prst="rect">
                <a:avLst/>
              </a:prstGeom>
              <a:noFill/>
            </p:spPr>
            <p:txBody>
              <a:bodyPr wrap="square" rtlCol="0">
                <a:spAutoFit/>
              </a:bodyPr>
              <a:lstStyle/>
              <a:p>
                <a:pPr algn="justLow" rtl="1">
                  <a:lnSpc>
                    <a:spcPct val="115000"/>
                  </a:lnSpc>
                  <a:spcAft>
                    <a:spcPts val="1000"/>
                  </a:spcAft>
                </a:pPr>
                <a14:m>
                  <m:oMathPara xmlns:m="http://schemas.openxmlformats.org/officeDocument/2006/math">
                    <m:oMathParaPr>
                      <m:jc m:val="centerGroup"/>
                    </m:oMathParaPr>
                    <m:oMath xmlns:m="http://schemas.openxmlformats.org/officeDocument/2006/math">
                      <m:sSubSup>
                        <m:sSubSupPr>
                          <m:ctrlPr>
                            <a:rPr lang="en-US" b="1" i="1" smtClean="0">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𝒇</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𝑴𝑹𝑾</m:t>
                          </m:r>
                        </m:sup>
                      </m:sSubSup>
                      <m:d>
                        <m:d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𝒕</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bSup>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oMath>
                  </m:oMathPara>
                </a14:m>
                <a:endParaRPr lang="en-US"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a:p>
                <a:pPr/>
                <a14:m>
                  <m:oMathPara xmlns:m="http://schemas.openxmlformats.org/officeDocument/2006/math">
                    <m:oMathParaPr>
                      <m:jc m:val="centerGroup"/>
                    </m:oMathParaPr>
                    <m:oMath xmlns:m="http://schemas.openxmlformats.org/officeDocument/2006/math">
                      <m:nary>
                        <m:naryPr>
                          <m:ctrlPr>
                            <a:rPr lang="en-US" b="1" i="1">
                              <a:solidFill>
                                <a:schemeClr val="tx1"/>
                              </a:solidFill>
                              <a:latin typeface="Cambria Math" panose="02040503050406030204" pitchFamily="18" charset="0"/>
                            </a:rPr>
                          </m:ctrlPr>
                        </m:naryPr>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sup>
                        <m:e>
                          <m:sSubSup>
                            <m:sSubSupPr>
                              <m:ctrlPr>
                                <a:rPr lang="en-US" b="1" i="1">
                                  <a:solidFill>
                                    <a:schemeClr val="tx1"/>
                                  </a:solidFill>
                                  <a:latin typeface="Cambria Math" panose="02040503050406030204" pitchFamily="18" charset="0"/>
                                </a:rPr>
                              </m:ctrlPr>
                            </m:sSubSupPr>
                            <m:e>
                              <m:f>
                                <m:fPr>
                                  <m:ctrlPr>
                                    <a:rPr lang="en-US" b="1" i="1">
                                      <a:solidFill>
                                        <a:schemeClr val="tx1"/>
                                      </a:solidFill>
                                      <a:latin typeface="Cambria Math" panose="02040503050406030204" pitchFamily="18" charset="0"/>
                                    </a:rPr>
                                  </m:ctrlPr>
                                </m:fPr>
                                <m:num>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𝜶</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𝒔</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sup>
                                  </m:sSubSup>
                                  <m:d>
                                    <m:dPr>
                                      <m:ctrlPr>
                                        <a:rPr lang="en-US" b="1" i="1">
                                          <a:solidFill>
                                            <a:schemeClr val="tx1"/>
                                          </a:solidFill>
                                          <a:latin typeface="Cambria Math" panose="02040503050406030204" pitchFamily="18" charset="0"/>
                                        </a:rPr>
                                      </m:ctrlPr>
                                    </m:dPr>
                                    <m:e>
                                      <m:sSup>
                                        <m:sSupPr>
                                          <m:ctrlPr>
                                            <a:rPr lang="en-US" b="1" i="1">
                                              <a:solidFill>
                                                <a:schemeClr val="tx1"/>
                                              </a:solidFill>
                                              <a:latin typeface="Cambria Math" panose="02040503050406030204" pitchFamily="18" charset="0"/>
                                              <a:ea typeface="Times New Roman" panose="020206030504050203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𝝅</m:t>
                                  </m:r>
                                </m:den>
                              </m:f>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𝑻</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𝑴𝑹𝑾</m:t>
                              </m:r>
                            </m:sup>
                          </m:sSubSup>
                          <m:d>
                            <m:dPr>
                              <m:ctrlPr>
                                <a:rPr lang="en-US" b="1" i="1">
                                  <a:solidFill>
                                    <a:schemeClr val="tx1"/>
                                  </a:solidFill>
                                  <a:latin typeface="Cambria Math" panose="02040503050406030204" pitchFamily="18" charset="0"/>
                                </a:rPr>
                              </m:ctrlPr>
                            </m:dPr>
                            <m:e>
                              <m:sSup>
                                <m:s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d>
                            <m:dPr>
                              <m:begChr m:val="["/>
                              <m:endChr m:val="]"/>
                              <m:ctrlPr>
                                <a:rPr lang="en-US" b="1" i="1">
                                  <a:solidFill>
                                    <a:schemeClr val="tx1"/>
                                  </a:solidFill>
                                  <a:latin typeface="Cambria Math" panose="02040503050406030204" pitchFamily="18" charset="0"/>
                                </a:rPr>
                              </m:ctrlPr>
                            </m:dPr>
                            <m:e>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𝑷</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𝒈𝒈</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𝑳𝑶</m:t>
                                  </m:r>
                                </m:sup>
                              </m:sSubSup>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e>
                              </m:d>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sup>
                              </m:sSup>
                              <m:d>
                                <m:dPr>
                                  <m:ctrlPr>
                                    <a:rPr lang="en-US" b="1" i="1">
                                      <a:solidFill>
                                        <a:schemeClr val="tx1"/>
                                      </a:solidFill>
                                      <a:latin typeface="Cambria Math" panose="02040503050406030204" pitchFamily="18" charset="0"/>
                                    </a:rPr>
                                  </m:ctrlPr>
                                </m:dPr>
                                <m:e>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b="1" i="1">
                                          <a:solidFill>
                                            <a:schemeClr val="tx1"/>
                                          </a:solidFill>
                                          <a:latin typeface="Cambria Math" panose="02040503050406030204" pitchFamily="18" charset="0"/>
                                          <a:ea typeface="Times New Roman" panose="020206030504050203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𝚯</m:t>
                              </m:r>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𝐳</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𝚫</m:t>
                                  </m:r>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nary>
                                <m:naryPr>
                                  <m:chr m:val="∑"/>
                                  <m:limLoc m:val="undOvr"/>
                                  <m:supHide m:val="on"/>
                                  <m:ctrlPr>
                                    <a:rPr lang="en-US" b="1" i="1">
                                      <a:solidFill>
                                        <a:schemeClr val="tx1"/>
                                      </a:solidFill>
                                      <a:latin typeface="Cambria Math" panose="02040503050406030204" pitchFamily="18" charset="0"/>
                                    </a:rPr>
                                  </m:ctrlPr>
                                </m:naryPr>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sub>
                                <m:sup/>
                                <m:e>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𝑷</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𝒈𝒒</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𝑳𝑶</m:t>
                                      </m:r>
                                    </m:sup>
                                  </m:sSubSup>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e>
                                  </m:d>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sup>
                                  </m:sSup>
                                  <m:d>
                                    <m:dPr>
                                      <m:ctrlPr>
                                        <a:rPr lang="en-US" b="1" i="1">
                                          <a:solidFill>
                                            <a:schemeClr val="tx1"/>
                                          </a:solidFill>
                                          <a:latin typeface="Cambria Math" panose="02040503050406030204" pitchFamily="18" charset="0"/>
                                        </a:rPr>
                                      </m:ctrlPr>
                                    </m:dPr>
                                    <m:e>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𝒙</m:t>
                                          </m:r>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𝒛</m:t>
                                          </m:r>
                                        </m:den>
                                      </m:f>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b="1" i="1">
                                              <a:solidFill>
                                                <a:schemeClr val="tx1"/>
                                              </a:solidFill>
                                              <a:latin typeface="Cambria Math" panose="02040503050406030204" pitchFamily="18" charset="0"/>
                                              <a:ea typeface="Times New Roman" panose="020206030504050203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e>
                              </m:nary>
                            </m:e>
                          </m:d>
                        </m:e>
                      </m:nary>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𝚯</m:t>
                      </m:r>
                      <m:d>
                        <m:dPr>
                          <m:ctrlPr>
                            <a:rPr lang="en-US" b="1" i="1">
                              <a:solidFill>
                                <a:schemeClr val="tx1"/>
                              </a:solidFill>
                              <a:latin typeface="Cambria Math" panose="02040503050406030204" pitchFamily="18" charset="0"/>
                            </a:rPr>
                          </m:ctrlPr>
                        </m:dPr>
                        <m:e>
                          <m:sSup>
                            <m:sSupPr>
                              <m:ctrlPr>
                                <a:rPr lang="en-US" b="1" i="1">
                                  <a:solidFill>
                                    <a:schemeClr val="tx1"/>
                                  </a:solidFill>
                                  <a:latin typeface="Cambria Math" panose="02040503050406030204" pitchFamily="18" charset="0"/>
                                  <a:ea typeface="Times New Roman" panose="02020603050405020304" pitchFamily="18" charset="0"/>
                                </a:rPr>
                              </m:ctrlPr>
                            </m:sSupPr>
                            <m:e>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 </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𝒅𝒛</m:t>
                      </m:r>
                    </m:oMath>
                  </m:oMathPara>
                </a14:m>
                <a:endParaRPr lang="en-US"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2368" y="3284686"/>
                <a:ext cx="11987232" cy="134440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184006" y="4647686"/>
                <a:ext cx="9004837" cy="8184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𝑻</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𝑴𝑹𝑾</m:t>
                          </m:r>
                        </m:sup>
                      </m:sSubSup>
                      <m:d>
                        <m:dPr>
                          <m:ctrlPr>
                            <a:rPr lang="en-US" b="1" i="1">
                              <a:solidFill>
                                <a:schemeClr val="tx1"/>
                              </a:solidFill>
                              <a:latin typeface="Cambria Math" panose="02040503050406030204" pitchFamily="18" charset="0"/>
                            </a:rPr>
                          </m:ctrlPr>
                        </m:dPr>
                        <m:e>
                          <m:sSup>
                            <m:s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𝒆𝒙𝒑</m:t>
                      </m:r>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nary>
                            <m:naryPr>
                              <m:ctrlPr>
                                <a:rPr lang="en-US" b="1" i="1">
                                  <a:solidFill>
                                    <a:schemeClr val="tx1"/>
                                  </a:solidFill>
                                  <a:latin typeface="Cambria Math" panose="02040503050406030204" pitchFamily="18" charset="0"/>
                                </a:rPr>
                              </m:ctrlPr>
                            </m:naryPr>
                            <m:sub>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sub>
                            <m:sup>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sup>
                            <m:e>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𝒅</m:t>
                                  </m:r>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𝜿</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num>
                                <m:den>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𝜿</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den>
                              </m:f>
                            </m:e>
                          </m:nary>
                          <m:f>
                            <m:fPr>
                              <m:ctrlPr>
                                <a:rPr lang="en-US" b="1" i="1">
                                  <a:solidFill>
                                    <a:schemeClr val="tx1"/>
                                  </a:solidFill>
                                  <a:latin typeface="Cambria Math" panose="02040503050406030204" pitchFamily="18" charset="0"/>
                                </a:rPr>
                              </m:ctrlPr>
                            </m:fPr>
                            <m:num>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𝜶</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𝒔</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sup>
                              </m:sSubSup>
                              <m:d>
                                <m:dPr>
                                  <m:ctrlPr>
                                    <a:rPr lang="en-US" b="1" i="1">
                                      <a:solidFill>
                                        <a:schemeClr val="tx1"/>
                                      </a:solidFill>
                                      <a:latin typeface="Cambria Math" panose="02040503050406030204" pitchFamily="18" charset="0"/>
                                    </a:rPr>
                                  </m:ctrlPr>
                                </m:dPr>
                                <m:e>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𝜿</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𝝅</m:t>
                              </m:r>
                            </m:den>
                          </m:f>
                          <m:nary>
                            <m:naryPr>
                              <m:ctrlPr>
                                <a:rPr lang="en-US" b="1" i="1">
                                  <a:solidFill>
                                    <a:schemeClr val="tx1"/>
                                  </a:solidFill>
                                  <a:latin typeface="Cambria Math" panose="02040503050406030204" pitchFamily="18" charset="0"/>
                                </a:rPr>
                              </m:ctrlPr>
                            </m:naryPr>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𝟎</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sup>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𝝃</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𝐏</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𝐪𝐪</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𝐋𝐎</m:t>
                                  </m:r>
                                </m:sup>
                              </m:sSubSup>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𝝃</m:t>
                                  </m:r>
                                </m:e>
                              </m:d>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𝚯</m:t>
                              </m:r>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𝝃</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𝚫</m:t>
                                  </m:r>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𝐏</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𝒈𝒒</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𝐋𝐎</m:t>
                                  </m:r>
                                </m:sup>
                              </m:sSubSup>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𝝃</m:t>
                                  </m:r>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𝐝</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𝝃</m:t>
                              </m:r>
                            </m:e>
                          </m:nary>
                        </m:e>
                      </m:d>
                    </m:oMath>
                  </m:oMathPara>
                </a14:m>
                <a:endParaRPr lang="en-US" dirty="0">
                  <a:solidFill>
                    <a:schemeClr val="tx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184006" y="4647686"/>
                <a:ext cx="9004837" cy="81842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525735" y="5763856"/>
                <a:ext cx="9395905" cy="8184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𝑻</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𝒈</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𝑴𝑹𝑾</m:t>
                          </m:r>
                        </m:sup>
                      </m:sSubSup>
                      <m:d>
                        <m:dPr>
                          <m:ctrlPr>
                            <a:rPr lang="en-US" b="1" i="1">
                              <a:solidFill>
                                <a:schemeClr val="tx1"/>
                              </a:solidFill>
                              <a:latin typeface="Cambria Math" panose="02040503050406030204" pitchFamily="18" charset="0"/>
                            </a:rPr>
                          </m:ctrlPr>
                        </m:dPr>
                        <m:e>
                          <m:sSup>
                            <m:s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p>
                            <m:sSupPr>
                              <m:ctrlP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𝒆𝒙𝒑</m:t>
                      </m:r>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nary>
                            <m:naryPr>
                              <m:ctrlPr>
                                <a:rPr lang="en-US" b="1" i="1">
                                  <a:solidFill>
                                    <a:schemeClr val="tx1"/>
                                  </a:solidFill>
                                  <a:latin typeface="Cambria Math" panose="02040503050406030204" pitchFamily="18" charset="0"/>
                                </a:rPr>
                              </m:ctrlPr>
                            </m:naryPr>
                            <m:sub>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𝒌</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sub>
                            <m:sup>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𝝁</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sup>
                            <m:e>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𝒅</m:t>
                                  </m:r>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𝜿</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num>
                                <m:den>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𝜿</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den>
                              </m:f>
                            </m:e>
                          </m:nary>
                          <m:f>
                            <m:fPr>
                              <m:ctrlPr>
                                <a:rPr lang="en-US" b="1" i="1">
                                  <a:solidFill>
                                    <a:schemeClr val="tx1"/>
                                  </a:solidFill>
                                  <a:latin typeface="Cambria Math" panose="02040503050406030204" pitchFamily="18" charset="0"/>
                                </a:rPr>
                              </m:ctrlPr>
                            </m:fPr>
                            <m:num>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𝜶</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𝒔</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𝑵𝑳𝑶</m:t>
                                  </m:r>
                                </m:sup>
                              </m:sSubSup>
                              <m:d>
                                <m:dPr>
                                  <m:ctrlPr>
                                    <a:rPr lang="en-US" b="1" i="1">
                                      <a:solidFill>
                                        <a:schemeClr val="tx1"/>
                                      </a:solidFill>
                                      <a:latin typeface="Cambria Math" panose="02040503050406030204" pitchFamily="18" charset="0"/>
                                    </a:rPr>
                                  </m:ctrlPr>
                                </m:dPr>
                                <m:e>
                                  <m:sSup>
                                    <m:sSupPr>
                                      <m:ctrlPr>
                                        <a:rPr lang="en-U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𝜿</m:t>
                                      </m:r>
                                    </m:e>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up>
                                  </m:sSup>
                                </m:e>
                              </m:d>
                            </m:num>
                            <m:den>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𝝅</m:t>
                              </m:r>
                            </m:den>
                          </m:f>
                          <m:nary>
                            <m:naryPr>
                              <m:ctrlPr>
                                <a:rPr lang="en-US" b="1" i="1">
                                  <a:solidFill>
                                    <a:schemeClr val="tx1"/>
                                  </a:solidFill>
                                  <a:latin typeface="Cambria Math" panose="02040503050406030204" pitchFamily="18" charset="0"/>
                                </a:rPr>
                              </m:ctrlPr>
                            </m:naryPr>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𝟎</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sup>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𝝃</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𝐏</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𝐠𝐠</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𝐋𝐎</m:t>
                                  </m:r>
                                </m:sup>
                              </m:sSubSup>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𝝃</m:t>
                                  </m:r>
                                </m:e>
                              </m:d>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𝚯</m:t>
                              </m:r>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𝝃</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𝟏</m:t>
                                  </m:r>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𝚫</m:t>
                                  </m:r>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𝟐</m:t>
                              </m:r>
                              <m:sSub>
                                <m:sSubPr>
                                  <m:ctrlPr>
                                    <a:rPr lang="en-US" b="1" i="1">
                                      <a:solidFill>
                                        <a:schemeClr val="tx1"/>
                                      </a:solidFill>
                                      <a:latin typeface="Cambria Math" panose="02040503050406030204" pitchFamily="18" charset="0"/>
                                      <a:cs typeface="B Nazanin" panose="00000400000000000000" pitchFamily="2" charset="-78"/>
                                    </a:rPr>
                                  </m:ctrlPr>
                                </m:sSubPr>
                                <m:e>
                                  <m:r>
                                    <a:rPr lang="en-US" b="1" i="1">
                                      <a:solidFill>
                                        <a:schemeClr val="tx1"/>
                                      </a:solidFill>
                                      <a:latin typeface="Cambria Math" panose="02040503050406030204" pitchFamily="18" charset="0"/>
                                      <a:cs typeface="B Nazanin" panose="00000400000000000000" pitchFamily="2" charset="-78"/>
                                    </a:rPr>
                                    <m:t>𝒏</m:t>
                                  </m:r>
                                </m:e>
                                <m:sub>
                                  <m:r>
                                    <a:rPr lang="en-US" b="1" i="1">
                                      <a:solidFill>
                                        <a:schemeClr val="tx1"/>
                                      </a:solidFill>
                                      <a:latin typeface="Cambria Math" panose="02040503050406030204" pitchFamily="18" charset="0"/>
                                      <a:cs typeface="B Nazanin" panose="00000400000000000000" pitchFamily="2" charset="-78"/>
                                    </a:rPr>
                                    <m:t>𝒇</m:t>
                                  </m:r>
                                </m:sub>
                              </m:sSub>
                              <m:sSubSup>
                                <m:sSubSupPr>
                                  <m:ctrlPr>
                                    <a:rPr lang="en-US" b="1"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𝐏</m:t>
                                  </m:r>
                                </m:e>
                                <m:sub>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𝒒𝒈</m:t>
                                  </m:r>
                                </m:sub>
                                <m:sup>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𝐋𝐎</m:t>
                                  </m:r>
                                </m:sup>
                              </m:sSubSup>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𝝃</m:t>
                                  </m:r>
                                </m:e>
                              </m:d>
                              <m:r>
                                <a:rPr lang="en-US" b="1">
                                  <a:solidFill>
                                    <a:schemeClr val="tx1"/>
                                  </a:solidFill>
                                  <a:latin typeface="Cambria Math" panose="02040503050406030204" pitchFamily="18" charset="0"/>
                                  <a:ea typeface="Times New Roman" panose="02020603050405020304" pitchFamily="18" charset="0"/>
                                  <a:cs typeface="B Nazanin" panose="00000400000000000000" pitchFamily="2" charset="-78"/>
                                </a:rPr>
                                <m:t>]</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𝐝</m:t>
                              </m:r>
                              <m:r>
                                <a:rPr lang="en-US" b="1" i="1">
                                  <a:solidFill>
                                    <a:schemeClr val="tx1"/>
                                  </a:solidFill>
                                  <a:latin typeface="Cambria Math" panose="02040503050406030204" pitchFamily="18" charset="0"/>
                                  <a:ea typeface="Times New Roman" panose="02020603050405020304" pitchFamily="18" charset="0"/>
                                  <a:cs typeface="B Nazanin" panose="00000400000000000000" pitchFamily="2" charset="-78"/>
                                </a:rPr>
                                <m:t>𝝃</m:t>
                              </m:r>
                            </m:e>
                          </m:nary>
                        </m:e>
                      </m:d>
                    </m:oMath>
                  </m:oMathPara>
                </a14:m>
                <a:endParaRPr lang="en-US"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525735" y="5763856"/>
                <a:ext cx="9395905" cy="818429"/>
              </a:xfrm>
              <a:prstGeom prst="rect">
                <a:avLst/>
              </a:prstGeom>
              <a:blipFill>
                <a:blip r:embed="rId6"/>
                <a:stretch>
                  <a:fillRect/>
                </a:stretch>
              </a:blipFill>
            </p:spPr>
            <p:txBody>
              <a:bodyPr/>
              <a:lstStyle/>
              <a:p>
                <a:r>
                  <a:rPr lang="en-US">
                    <a:noFill/>
                  </a:rPr>
                  <a:t> </a:t>
                </a:r>
              </a:p>
            </p:txBody>
          </p:sp>
        </mc:Fallback>
      </mc:AlternateContent>
      <p:cxnSp>
        <p:nvCxnSpPr>
          <p:cNvPr id="12" name="Straight Connector 11"/>
          <p:cNvCxnSpPr/>
          <p:nvPr/>
        </p:nvCxnSpPr>
        <p:spPr>
          <a:xfrm>
            <a:off x="1352550" y="889575"/>
            <a:ext cx="21689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24732899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duotone>
              <a:schemeClr val="bg2">
                <a:shade val="88000"/>
                <a:hueMod val="106000"/>
                <a:satMod val="140000"/>
                <a:lumMod val="54000"/>
              </a:schemeClr>
              <a:schemeClr val="bg2">
                <a:tint val="98000"/>
                <a:hueMod val="90000"/>
                <a:satMod val="150000"/>
                <a:lumMod val="160000"/>
              </a:schemeClr>
            </a:duotone>
            <a:lum/>
          </a:blip>
          <a:srcRect/>
          <a:stretch>
            <a:fillRect/>
          </a:stretch>
        </a:blipFill>
        <a:effectLst/>
      </p:bgPr>
    </p:bg>
    <p:spTree>
      <p:nvGrpSpPr>
        <p:cNvPr id="1" name=""/>
        <p:cNvGrpSpPr/>
        <p:nvPr/>
      </p:nvGrpSpPr>
      <p:grpSpPr>
        <a:xfrm>
          <a:off x="0" y="0"/>
          <a:ext cx="0" cy="0"/>
          <a:chOff x="0" y="0"/>
          <a:chExt cx="0" cy="0"/>
        </a:xfrm>
      </p:grpSpPr>
      <p:sp>
        <p:nvSpPr>
          <p:cNvPr id="5" name="Title 3"/>
          <p:cNvSpPr txBox="1">
            <a:spLocks noGrp="1"/>
          </p:cNvSpPr>
          <p:nvPr>
            <p:ph type="title"/>
          </p:nvPr>
        </p:nvSpPr>
        <p:spPr>
          <a:xfrm>
            <a:off x="1231103" y="728459"/>
            <a:ext cx="9589297" cy="424732"/>
          </a:xfrm>
          <a:prstGeom prst="rect">
            <a:avLst/>
          </a:prstGeom>
          <a:noFill/>
        </p:spPr>
        <p:txBody>
          <a:bodyPr wrap="square">
            <a:spAutoFit/>
          </a:bodyPr>
          <a:lstStyle/>
          <a:p>
            <a:pPr>
              <a:defRPr/>
            </a:pPr>
            <a:r>
              <a:rPr lang="en-US" sz="2400" b="1" dirty="0" err="1" smtClean="0">
                <a:solidFill>
                  <a:schemeClr val="bg1"/>
                </a:solidFill>
                <a:latin typeface="Times New Roman" panose="02020603050405020304" pitchFamily="18" charset="0"/>
                <a:cs typeface="Times New Roman" panose="02020603050405020304" pitchFamily="18" charset="0"/>
              </a:rPr>
              <a:t>KaTie</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parton</a:t>
            </a:r>
            <a:r>
              <a:rPr lang="en-US" sz="2400" b="1" dirty="0" smtClean="0">
                <a:solidFill>
                  <a:schemeClr val="bg1"/>
                </a:solidFill>
                <a:latin typeface="Times New Roman" panose="02020603050405020304" pitchFamily="18" charset="0"/>
                <a:cs typeface="Times New Roman" panose="02020603050405020304" pitchFamily="18" charset="0"/>
              </a:rPr>
              <a:t> level event generator</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990600" y="1136361"/>
            <a:ext cx="3317957" cy="503583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4308557" y="1924050"/>
                <a:ext cx="7159543" cy="4248150"/>
              </a:xfrm>
              <a:prstGeom prst="rect">
                <a:avLst/>
              </a:prstGeom>
            </p:spPr>
            <p:txBody>
              <a:bodyPr wrap="square">
                <a:spAutoFit/>
              </a:bodyPr>
              <a:lstStyle/>
              <a:p>
                <a:pPr marL="285750" indent="-285750">
                  <a:buClr>
                    <a:srgbClr val="FF3399"/>
                  </a:buClr>
                  <a:buFont typeface="Arial" panose="020B0604020202020204" pitchFamily="34" charset="0"/>
                  <a:buChar char="•"/>
                </a:pPr>
                <a:r>
                  <a:rPr lang="en-US" sz="2000" dirty="0" err="1" smtClean="0">
                    <a:solidFill>
                      <a:srgbClr val="000000"/>
                    </a:solidFill>
                    <a:latin typeface="Cambria" panose="02040503050406030204" pitchFamily="18" charset="0"/>
                  </a:rPr>
                  <a:t>KaTie</a:t>
                </a:r>
                <a:r>
                  <a:rPr lang="en-US" sz="2000" dirty="0" smtClean="0">
                    <a:solidFill>
                      <a:srgbClr val="000000"/>
                    </a:solidFill>
                    <a:latin typeface="Cambria" panose="02040503050406030204" pitchFamily="18" charset="0"/>
                  </a:rPr>
                  <a:t> </a:t>
                </a:r>
                <a:r>
                  <a:rPr lang="en-US" sz="2000" dirty="0">
                    <a:solidFill>
                      <a:srgbClr val="000000"/>
                    </a:solidFill>
                    <a:latin typeface="Cambria" panose="02040503050406030204" pitchFamily="18" charset="0"/>
                  </a:rPr>
                  <a:t>is the first </a:t>
                </a:r>
                <a:r>
                  <a:rPr lang="en-US" sz="2000" dirty="0" err="1">
                    <a:solidFill>
                      <a:srgbClr val="000000"/>
                    </a:solidFill>
                    <a:latin typeface="Cambria" panose="02040503050406030204" pitchFamily="18" charset="0"/>
                  </a:rPr>
                  <a:t>parton</a:t>
                </a:r>
                <a:r>
                  <a:rPr lang="en-US" sz="2000" dirty="0">
                    <a:solidFill>
                      <a:srgbClr val="000000"/>
                    </a:solidFill>
                    <a:latin typeface="Cambria" panose="02040503050406030204" pitchFamily="18" charset="0"/>
                  </a:rPr>
                  <a:t> level event generator which </a:t>
                </a:r>
                <a:r>
                  <a:rPr lang="en-US" sz="2000" dirty="0" smtClean="0">
                    <a:solidFill>
                      <a:srgbClr val="000000"/>
                    </a:solidFill>
                    <a:latin typeface="Cambria" panose="02040503050406030204" pitchFamily="18" charset="0"/>
                  </a:rPr>
                  <a:t>calculates cross </a:t>
                </a:r>
                <a:r>
                  <a:rPr lang="en-US" sz="2000" dirty="0">
                    <a:solidFill>
                      <a:srgbClr val="000000"/>
                    </a:solidFill>
                    <a:latin typeface="Cambria" panose="02040503050406030204" pitchFamily="18" charset="0"/>
                  </a:rPr>
                  <a:t>section for different </a:t>
                </a:r>
                <a:r>
                  <a:rPr lang="en-US" sz="2000" dirty="0" err="1">
                    <a:solidFill>
                      <a:srgbClr val="000000"/>
                    </a:solidFill>
                    <a:latin typeface="Cambria" panose="02040503050406030204" pitchFamily="18" charset="0"/>
                  </a:rPr>
                  <a:t>parton</a:t>
                </a:r>
                <a:r>
                  <a:rPr lang="en-US" sz="2000" dirty="0">
                    <a:solidFill>
                      <a:srgbClr val="000000"/>
                    </a:solidFill>
                    <a:latin typeface="Cambria" panose="02040503050406030204" pitchFamily="18" charset="0"/>
                  </a:rPr>
                  <a:t> level processes in </a:t>
                </a:r>
                <a:r>
                  <a:rPr lang="en-US" sz="2000" dirty="0">
                    <a:solidFill>
                      <a:srgbClr val="000000"/>
                    </a:solidFill>
                    <a:latin typeface="Times New Roman" panose="02020603050405020304" pitchFamily="18" charset="0"/>
                    <a:cs typeface="Times New Roman" panose="02020603050405020304" pitchFamily="18" charset="0"/>
                  </a:rPr>
                  <a:t>collinear</a:t>
                </a:r>
                <a:r>
                  <a:rPr lang="en-US" sz="2000" dirty="0">
                    <a:solidFill>
                      <a:srgbClr val="000000"/>
                    </a:solidFill>
                    <a:latin typeface="Cambria" panose="02040503050406030204" pitchFamily="18" charset="0"/>
                  </a:rPr>
                  <a:t> and </a:t>
                </a:r>
                <a14:m>
                  <m:oMath xmlns:m="http://schemas.openxmlformats.org/officeDocument/2006/math">
                    <m:sSub>
                      <m:sSubPr>
                        <m:ctrlPr>
                          <a:rPr lang="en-US" sz="2000" i="1" smtClean="0">
                            <a:solidFill>
                              <a:srgbClr val="FF3399"/>
                            </a:solidFill>
                            <a:latin typeface="Cambria Math" panose="02040503050406030204" pitchFamily="18" charset="0"/>
                          </a:rPr>
                        </m:ctrlPr>
                      </m:sSubPr>
                      <m:e>
                        <m:r>
                          <m:rPr>
                            <m:sty m:val="p"/>
                          </m:rPr>
                          <a:rPr lang="en-US" sz="2000" b="0" i="0">
                            <a:solidFill>
                              <a:srgbClr val="FF3399"/>
                            </a:solidFill>
                            <a:latin typeface="Cambria Math" panose="02040503050406030204" pitchFamily="18" charset="0"/>
                          </a:rPr>
                          <m:t>k</m:t>
                        </m:r>
                      </m:e>
                      <m:sub>
                        <m:r>
                          <m:rPr>
                            <m:sty m:val="p"/>
                          </m:rPr>
                          <a:rPr lang="en-US" sz="2000" b="0" i="0">
                            <a:solidFill>
                              <a:srgbClr val="FF3399"/>
                            </a:solidFill>
                            <a:latin typeface="Cambria Math" panose="02040503050406030204" pitchFamily="18" charset="0"/>
                          </a:rPr>
                          <m:t>t</m:t>
                        </m:r>
                      </m:sub>
                    </m:sSub>
                  </m:oMath>
                </a14:m>
                <a:r>
                  <a:rPr lang="en-US" sz="2000" dirty="0">
                    <a:solidFill>
                      <a:srgbClr val="000000"/>
                    </a:solidFill>
                    <a:latin typeface="Cambria" panose="02040503050406030204" pitchFamily="18" charset="0"/>
                  </a:rPr>
                  <a:t>-</a:t>
                </a:r>
                <a:r>
                  <a:rPr lang="en-US" sz="2000" dirty="0" smtClean="0">
                    <a:solidFill>
                      <a:srgbClr val="000000"/>
                    </a:solidFill>
                    <a:latin typeface="Cambria" panose="02040503050406030204" pitchFamily="18" charset="0"/>
                  </a:rPr>
                  <a:t>factorization </a:t>
                </a:r>
                <a:r>
                  <a:rPr lang="en-US" sz="2000" dirty="0">
                    <a:solidFill>
                      <a:srgbClr val="000000"/>
                    </a:solidFill>
                    <a:latin typeface="Cambria" panose="02040503050406030204" pitchFamily="18" charset="0"/>
                  </a:rPr>
                  <a:t>frameworks</a:t>
                </a:r>
                <a:r>
                  <a:rPr lang="en-US" sz="2000" dirty="0" smtClean="0">
                    <a:solidFill>
                      <a:srgbClr val="000000"/>
                    </a:solidFill>
                    <a:latin typeface="Cambria" panose="02040503050406030204" pitchFamily="18" charset="0"/>
                  </a:rPr>
                  <a:t>.</a:t>
                </a:r>
              </a:p>
              <a:p>
                <a:pPr>
                  <a:buClr>
                    <a:srgbClr val="FF3399"/>
                  </a:buClr>
                </a:pPr>
                <a:endParaRPr lang="en-US" sz="2000" dirty="0" smtClean="0">
                  <a:solidFill>
                    <a:srgbClr val="000000"/>
                  </a:solidFill>
                  <a:latin typeface="Cambria" panose="02040503050406030204" pitchFamily="18" charset="0"/>
                </a:endParaRPr>
              </a:p>
              <a:p>
                <a:pPr marL="285750" indent="-285750">
                  <a:buClr>
                    <a:srgbClr val="FF3399"/>
                  </a:buClr>
                  <a:buFont typeface="Arial" panose="020B0604020202020204" pitchFamily="34" charset="0"/>
                  <a:buChar char="•"/>
                </a:pPr>
                <a:r>
                  <a:rPr lang="en-US" sz="2000" dirty="0" smtClean="0">
                    <a:solidFill>
                      <a:srgbClr val="000000"/>
                    </a:solidFill>
                    <a:latin typeface="Cambria" panose="02040503050406030204" pitchFamily="18" charset="0"/>
                  </a:rPr>
                  <a:t>This </a:t>
                </a:r>
                <a:r>
                  <a:rPr lang="en-US" sz="2000" dirty="0">
                    <a:solidFill>
                      <a:srgbClr val="000000"/>
                    </a:solidFill>
                    <a:latin typeface="Cambria" panose="02040503050406030204" pitchFamily="18" charset="0"/>
                  </a:rPr>
                  <a:t>library is mostly written in Fortran</a:t>
                </a:r>
                <a:r>
                  <a:rPr lang="en-US" sz="2000" dirty="0" smtClean="0">
                    <a:solidFill>
                      <a:srgbClr val="000000"/>
                    </a:solidFill>
                    <a:latin typeface="Cambria" panose="02040503050406030204" pitchFamily="18" charset="0"/>
                  </a:rPr>
                  <a:t>.</a:t>
                </a:r>
              </a:p>
              <a:p>
                <a:pPr>
                  <a:buClr>
                    <a:srgbClr val="FF3399"/>
                  </a:buClr>
                </a:pPr>
                <a:endParaRPr lang="en-US" sz="2000" dirty="0" smtClean="0">
                  <a:solidFill>
                    <a:srgbClr val="000000"/>
                  </a:solidFill>
                  <a:latin typeface="Cambria" panose="02040503050406030204" pitchFamily="18" charset="0"/>
                </a:endParaRPr>
              </a:p>
              <a:p>
                <a:pPr marL="285750" indent="-285750">
                  <a:buClr>
                    <a:srgbClr val="FF3399"/>
                  </a:buClr>
                  <a:buFont typeface="Arial" panose="020B0604020202020204" pitchFamily="34" charset="0"/>
                  <a:buChar char="•"/>
                </a:pPr>
                <a:r>
                  <a:rPr lang="en-US" sz="2000" dirty="0" smtClean="0">
                    <a:solidFill>
                      <a:srgbClr val="000000"/>
                    </a:solidFill>
                    <a:latin typeface="Cambria" panose="02040503050406030204" pitchFamily="18" charset="0"/>
                  </a:rPr>
                  <a:t>One </a:t>
                </a:r>
                <a:r>
                  <a:rPr lang="en-US" sz="2000" dirty="0">
                    <a:solidFill>
                      <a:srgbClr val="000000"/>
                    </a:solidFill>
                    <a:latin typeface="Cambria" panose="02040503050406030204" pitchFamily="18" charset="0"/>
                  </a:rPr>
                  <a:t>can use </a:t>
                </a:r>
                <a:r>
                  <a:rPr lang="en-US" sz="2000" dirty="0" err="1">
                    <a:solidFill>
                      <a:srgbClr val="000000"/>
                    </a:solidFill>
                    <a:latin typeface="Cambria" panose="02040503050406030204" pitchFamily="18" charset="0"/>
                  </a:rPr>
                  <a:t>TMDLib</a:t>
                </a:r>
                <a:r>
                  <a:rPr lang="en-US" sz="2000" dirty="0">
                    <a:solidFill>
                      <a:srgbClr val="000000"/>
                    </a:solidFill>
                    <a:latin typeface="Cambria" panose="02040503050406030204" pitchFamily="18" charset="0"/>
                  </a:rPr>
                  <a:t> libraries for input UPDFs. However, </a:t>
                </a:r>
                <a:r>
                  <a:rPr lang="en-US" sz="2000" dirty="0" smtClean="0">
                    <a:solidFill>
                      <a:srgbClr val="000000"/>
                    </a:solidFill>
                    <a:latin typeface="Cambria" panose="02040503050406030204" pitchFamily="18" charset="0"/>
                  </a:rPr>
                  <a:t>when UPDFs </a:t>
                </a:r>
                <a:r>
                  <a:rPr lang="en-US" sz="2000" dirty="0">
                    <a:solidFill>
                      <a:srgbClr val="000000"/>
                    </a:solidFill>
                    <a:latin typeface="Cambria" panose="02040503050406030204" pitchFamily="18" charset="0"/>
                  </a:rPr>
                  <a:t>are not available in TMDLIB, one should generate </a:t>
                </a:r>
                <a:r>
                  <a:rPr lang="en-US" sz="2000" dirty="0" smtClean="0">
                    <a:solidFill>
                      <a:srgbClr val="000000"/>
                    </a:solidFill>
                    <a:latin typeface="Cambria" panose="02040503050406030204" pitchFamily="18" charset="0"/>
                  </a:rPr>
                  <a:t>grid files </a:t>
                </a:r>
                <a:r>
                  <a:rPr lang="en-US" sz="2000" dirty="0">
                    <a:solidFill>
                      <a:srgbClr val="000000"/>
                    </a:solidFill>
                    <a:latin typeface="Cambria" panose="02040503050406030204" pitchFamily="18" charset="0"/>
                  </a:rPr>
                  <a:t>for those UPDFs. </a:t>
                </a:r>
                <a:endParaRPr lang="en-US" sz="2000" dirty="0" smtClean="0">
                  <a:solidFill>
                    <a:srgbClr val="000000"/>
                  </a:solidFill>
                  <a:latin typeface="Cambria" panose="02040503050406030204" pitchFamily="18" charset="0"/>
                </a:endParaRPr>
              </a:p>
              <a:p>
                <a:pPr>
                  <a:buClr>
                    <a:srgbClr val="FF3399"/>
                  </a:buClr>
                </a:pPr>
                <a:endParaRPr lang="en-US" sz="2000" dirty="0" smtClean="0">
                  <a:solidFill>
                    <a:srgbClr val="000000"/>
                  </a:solidFill>
                  <a:latin typeface="Cambria" panose="02040503050406030204" pitchFamily="18" charset="0"/>
                </a:endParaRPr>
              </a:p>
              <a:p>
                <a:pPr marL="285750" indent="-285750">
                  <a:buClr>
                    <a:srgbClr val="FF3399"/>
                  </a:buClr>
                  <a:buFont typeface="Arial" panose="020B0604020202020204" pitchFamily="34" charset="0"/>
                  <a:buChar char="•"/>
                </a:pPr>
                <a:r>
                  <a:rPr lang="en-US" sz="2000" dirty="0" err="1" smtClean="0">
                    <a:solidFill>
                      <a:srgbClr val="000000"/>
                    </a:solidFill>
                    <a:latin typeface="Cambria" panose="02040503050406030204" pitchFamily="18" charset="0"/>
                  </a:rPr>
                  <a:t>KaTie</a:t>
                </a:r>
                <a:r>
                  <a:rPr lang="en-US" sz="2000" dirty="0" smtClean="0">
                    <a:solidFill>
                      <a:srgbClr val="000000"/>
                    </a:solidFill>
                    <a:latin typeface="Cambria" panose="02040503050406030204" pitchFamily="18" charset="0"/>
                  </a:rPr>
                  <a:t> </a:t>
                </a:r>
                <a:r>
                  <a:rPr lang="en-US" sz="2000" dirty="0">
                    <a:solidFill>
                      <a:srgbClr val="000000"/>
                    </a:solidFill>
                    <a:latin typeface="Cambria" panose="02040503050406030204" pitchFamily="18" charset="0"/>
                  </a:rPr>
                  <a:t>can also generate LHEF event files, which late can </a:t>
                </a:r>
                <a:r>
                  <a:rPr lang="en-US" sz="2000" dirty="0" smtClean="0">
                    <a:solidFill>
                      <a:srgbClr val="000000"/>
                    </a:solidFill>
                    <a:latin typeface="Cambria" panose="02040503050406030204" pitchFamily="18" charset="0"/>
                  </a:rPr>
                  <a:t>feed into </a:t>
                </a:r>
                <a:r>
                  <a:rPr lang="en-US" sz="2000" dirty="0">
                    <a:solidFill>
                      <a:srgbClr val="000000"/>
                    </a:solidFill>
                    <a:latin typeface="Cambria" panose="02040503050406030204" pitchFamily="18" charset="0"/>
                  </a:rPr>
                  <a:t>CASCADE to generate hadronic events.</a:t>
                </a:r>
                <a:r>
                  <a:rPr lang="en-US" sz="2000" dirty="0">
                    <a:latin typeface="Cambria" panose="02040503050406030204" pitchFamily="18" charset="0"/>
                  </a:rPr>
                  <a:t> </a:t>
                </a:r>
                <a:br>
                  <a:rPr lang="en-US" sz="2000" dirty="0">
                    <a:latin typeface="Cambria" panose="02040503050406030204" pitchFamily="18" charset="0"/>
                  </a:rPr>
                </a:br>
                <a:endParaRPr lang="en-US" sz="2000" dirty="0">
                  <a:latin typeface="Cambria" panose="020405030504060302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4308557" y="1924050"/>
                <a:ext cx="7159543" cy="4248150"/>
              </a:xfrm>
              <a:prstGeom prst="rect">
                <a:avLst/>
              </a:prstGeom>
              <a:blipFill rotWithShape="0">
                <a:blip r:embed="rId4"/>
                <a:stretch>
                  <a:fillRect l="-767" t="-861" r="-681"/>
                </a:stretch>
              </a:blipFill>
            </p:spPr>
            <p:txBody>
              <a:bodyPr/>
              <a:lstStyle/>
              <a:p>
                <a:r>
                  <a:rPr lang="en-US">
                    <a:noFill/>
                  </a:rPr>
                  <a:t> </a:t>
                </a:r>
              </a:p>
            </p:txBody>
          </p:sp>
        </mc:Fallback>
      </mc:AlternateContent>
      <p:cxnSp>
        <p:nvCxnSpPr>
          <p:cNvPr id="8" name="Straight Connector 7"/>
          <p:cNvCxnSpPr/>
          <p:nvPr/>
        </p:nvCxnSpPr>
        <p:spPr>
          <a:xfrm flipV="1">
            <a:off x="1231103" y="1153191"/>
            <a:ext cx="7146798" cy="130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30850211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p:cNvSpPr/>
          <p:nvPr/>
        </p:nvSpPr>
        <p:spPr>
          <a:xfrm>
            <a:off x="9280523" y="0"/>
            <a:ext cx="1496308" cy="2879387"/>
          </a:xfrm>
          <a:prstGeom prst="downArrow">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not) to end your presentation - Kirsten Holmbe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6674" y="1619250"/>
            <a:ext cx="3264006" cy="32473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0" y="0"/>
            <a:ext cx="12192000" cy="6858000"/>
          </a:xfrm>
          <a:prstGeom prst="rect">
            <a:avLst/>
          </a:prstGeom>
        </p:spPr>
      </p:pic>
      <p:sp>
        <p:nvSpPr>
          <p:cNvPr id="12" name="TextBox 11"/>
          <p:cNvSpPr txBox="1"/>
          <p:nvPr/>
        </p:nvSpPr>
        <p:spPr>
          <a:xfrm>
            <a:off x="5095565" y="3075057"/>
            <a:ext cx="2000869" cy="707886"/>
          </a:xfrm>
          <a:prstGeom prst="rect">
            <a:avLst/>
          </a:prstGeom>
          <a:noFill/>
        </p:spPr>
        <p:txBody>
          <a:bodyPr wrap="none" rtlCol="0">
            <a:spAutoFit/>
          </a:bodyPr>
          <a:lstStyle/>
          <a:p>
            <a:r>
              <a:rPr lang="en-US" sz="4000" dirty="0" smtClean="0">
                <a:solidFill>
                  <a:srgbClr val="33CCCC"/>
                </a:solidFill>
                <a:latin typeface="Ink Free" panose="03080402000500000000" pitchFamily="66" charset="0"/>
              </a:rPr>
              <a:t>The End</a:t>
            </a:r>
            <a:endParaRPr lang="en-US" sz="4000" dirty="0">
              <a:solidFill>
                <a:srgbClr val="33CCCC"/>
              </a:solidFill>
              <a:latin typeface="Ink Free" panose="03080402000500000000" pitchFamily="66"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solidFill>
                  <a:schemeClr val="bg2">
                    <a:lumMod val="50000"/>
                  </a:schemeClr>
                </a:solidFill>
              </a:rPr>
              <a:pPr/>
              <a:t>25</a:t>
            </a:fld>
            <a:endParaRPr lang="en-US" dirty="0">
              <a:solidFill>
                <a:schemeClr val="bg2">
                  <a:lumMod val="50000"/>
                </a:schemeClr>
              </a:solidFill>
            </a:endParaRPr>
          </a:p>
        </p:txBody>
      </p:sp>
    </p:spTree>
    <p:extLst>
      <p:ext uri="{BB962C8B-B14F-4D97-AF65-F5344CB8AC3E}">
        <p14:creationId xmlns:p14="http://schemas.microsoft.com/office/powerpoint/2010/main" val="3877139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81214"/>
            <a:ext cx="12327851" cy="722335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solidFill>
                  <a:schemeClr val="bg1">
                    <a:lumMod val="95000"/>
                    <a:lumOff val="5000"/>
                  </a:schemeClr>
                </a:solidFill>
              </a:rPr>
              <a:pPr/>
              <a:t>3</a:t>
            </a:fld>
            <a:endParaRPr lang="en-US" dirty="0">
              <a:solidFill>
                <a:schemeClr val="bg1">
                  <a:lumMod val="95000"/>
                  <a:lumOff val="5000"/>
                </a:schemeClr>
              </a:solidFill>
            </a:endParaRPr>
          </a:p>
        </p:txBody>
      </p:sp>
    </p:spTree>
    <p:extLst>
      <p:ext uri="{BB962C8B-B14F-4D97-AF65-F5344CB8AC3E}">
        <p14:creationId xmlns:p14="http://schemas.microsoft.com/office/powerpoint/2010/main" val="1597242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20535" y="1123950"/>
            <a:ext cx="3204788"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Factorization Theorem</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Google Shape;155;p17"/>
              <p:cNvSpPr txBox="1"/>
              <p:nvPr/>
            </p:nvSpPr>
            <p:spPr>
              <a:xfrm>
                <a:off x="1020535" y="2275483"/>
                <a:ext cx="10638065" cy="3385542"/>
              </a:xfrm>
              <a:prstGeom prst="rect">
                <a:avLst/>
              </a:prstGeom>
              <a:noFill/>
              <a:ln>
                <a:noFill/>
              </a:ln>
            </p:spPr>
            <p:txBody>
              <a:bodyPr spcFirstLastPara="1" wrap="square" lIns="0" tIns="0" rIns="0" bIns="0" anchor="t" anchorCtr="0">
                <a:spAutoFit/>
              </a:bodyPr>
              <a:lstStyle/>
              <a:p>
                <a:r>
                  <a:rPr lang="en-US" sz="2000" b="1" dirty="0">
                    <a:latin typeface="Times New Roman" panose="02020603050405020304" pitchFamily="18" charset="0"/>
                    <a:cs typeface="Times New Roman" panose="02020603050405020304" pitchFamily="18" charset="0"/>
                  </a:rPr>
                  <a:t>Factorization Theorem</a:t>
                </a:r>
                <a:r>
                  <a:rPr lang="en-US" sz="2000" dirty="0">
                    <a:latin typeface="Times New Roman" panose="02020603050405020304" pitchFamily="18" charset="0"/>
                    <a:cs typeface="Times New Roman" panose="02020603050405020304" pitchFamily="18" charset="0"/>
                  </a:rPr>
                  <a:t>: Factorization means the ability to separate a hadronic cross section into the convolution of parton distribution functions (PDFs) and partonic cross section. </a:t>
                </a:r>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1.</a:t>
                </a:r>
                <a:r>
                  <a:rPr lang="en-US" sz="2000" b="1" dirty="0" smtClean="0">
                    <a:solidFill>
                      <a:srgbClr val="009999"/>
                    </a:solidFill>
                    <a:latin typeface="Times New Roman" panose="02020603050405020304" pitchFamily="18" charset="0"/>
                    <a:cs typeface="Times New Roman" panose="02020603050405020304" pitchFamily="18" charset="0"/>
                  </a:rPr>
                  <a:t> Collinear </a:t>
                </a:r>
                <a:r>
                  <a:rPr lang="en-US" sz="2000" b="1" dirty="0">
                    <a:solidFill>
                      <a:srgbClr val="009999"/>
                    </a:solidFill>
                    <a:latin typeface="Times New Roman" panose="02020603050405020304" pitchFamily="18" charset="0"/>
                    <a:cs typeface="Times New Roman" panose="02020603050405020304" pitchFamily="18" charset="0"/>
                  </a:rPr>
                  <a:t>factorization</a:t>
                </a:r>
                <a:r>
                  <a:rPr lang="en-US" sz="2000" dirty="0">
                    <a:latin typeface="Times New Roman" panose="02020603050405020304" pitchFamily="18" charset="0"/>
                    <a:cs typeface="Times New Roman" panose="02020603050405020304" pitchFamily="18" charset="0"/>
                  </a:rPr>
                  <a:t>: This framework assumes the elementary constituents of the hadrons, partons (quarks and gluons), move collinear to the hadron, i.e. :  In this framework for hadronic cross section one needs what we call collinear PDFs</a:t>
                </a:r>
                <a:r>
                  <a:rPr lang="en-US" sz="2000" dirty="0" smtClean="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2.</a:t>
                </a:r>
                <a:r>
                  <a:rPr lang="en-US" sz="20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000" b="1" i="1" dirty="0" smtClean="0">
                            <a:solidFill>
                              <a:srgbClr val="FF0066"/>
                            </a:solidFill>
                            <a:latin typeface="Cambria Math" panose="02040503050406030204" pitchFamily="18" charset="0"/>
                            <a:cs typeface="Times New Roman" panose="02020603050405020304" pitchFamily="18" charset="0"/>
                          </a:rPr>
                        </m:ctrlPr>
                      </m:sSubPr>
                      <m:e>
                        <m:r>
                          <a:rPr lang="en-US" sz="2000" b="1" i="1" dirty="0">
                            <a:solidFill>
                              <a:srgbClr val="FF0066"/>
                            </a:solidFill>
                            <a:latin typeface="Cambria Math" panose="02040503050406030204" pitchFamily="18" charset="0"/>
                            <a:cs typeface="Times New Roman" panose="02020603050405020304" pitchFamily="18" charset="0"/>
                          </a:rPr>
                          <m:t>𝒌</m:t>
                        </m:r>
                      </m:e>
                      <m:sub>
                        <m:r>
                          <a:rPr lang="en-US" sz="2000" b="1" i="1" dirty="0">
                            <a:solidFill>
                              <a:srgbClr val="FF0066"/>
                            </a:solidFill>
                            <a:latin typeface="Cambria Math" panose="02040503050406030204" pitchFamily="18" charset="0"/>
                            <a:cs typeface="Times New Roman" panose="02020603050405020304" pitchFamily="18" charset="0"/>
                          </a:rPr>
                          <m:t>𝒕</m:t>
                        </m:r>
                      </m:sub>
                    </m:sSub>
                  </m:oMath>
                </a14:m>
                <a:r>
                  <a:rPr lang="en-US" sz="2000" b="1" dirty="0">
                    <a:solidFill>
                      <a:srgbClr val="FF0066"/>
                    </a:solidFill>
                    <a:latin typeface="Times New Roman" panose="02020603050405020304" pitchFamily="18" charset="0"/>
                    <a:cs typeface="Times New Roman" panose="02020603050405020304" pitchFamily="18" charset="0"/>
                  </a:rPr>
                  <a:t> -factorization</a:t>
                </a:r>
                <a:r>
                  <a:rPr lang="en-US" sz="2000" dirty="0">
                    <a:latin typeface="Times New Roman" panose="02020603050405020304" pitchFamily="18" charset="0"/>
                    <a:cs typeface="Times New Roman" panose="02020603050405020304" pitchFamily="18" charset="0"/>
                  </a:rPr>
                  <a:t>: This framework assumes the elementary constituents of the hadrons also have transverse momentum in addition to the momentum along the hadron, i.e.: . In this framework for hadronic cross section needs Transverse Momentum Dependent  PDFs (TMD-PDFs) or Unintegrated Parton Distribution Functions (UPDFs).</a:t>
                </a:r>
              </a:p>
            </p:txBody>
          </p:sp>
        </mc:Choice>
        <mc:Fallback xmlns="">
          <p:sp>
            <p:nvSpPr>
              <p:cNvPr id="9" name="Google Shape;155;p17"/>
              <p:cNvSpPr txBox="1">
                <a:spLocks noRot="1" noChangeAspect="1" noMove="1" noResize="1" noEditPoints="1" noAdjustHandles="1" noChangeArrowheads="1" noChangeShapeType="1" noTextEdit="1"/>
              </p:cNvSpPr>
              <p:nvPr/>
            </p:nvSpPr>
            <p:spPr>
              <a:xfrm>
                <a:off x="1020535" y="2275483"/>
                <a:ext cx="10638065" cy="3385542"/>
              </a:xfrm>
              <a:prstGeom prst="rect">
                <a:avLst/>
              </a:prstGeom>
              <a:blipFill>
                <a:blip r:embed="rId2"/>
                <a:stretch>
                  <a:fillRect l="-1432" t="-2338" r="-1604" b="-3597"/>
                </a:stretch>
              </a:blipFill>
              <a:ln>
                <a:noFill/>
              </a:ln>
            </p:spPr>
            <p:txBody>
              <a:bodyPr/>
              <a:lstStyle/>
              <a:p>
                <a:r>
                  <a:rPr lang="en-US">
                    <a:noFill/>
                  </a:rPr>
                  <a:t> </a:t>
                </a:r>
              </a:p>
            </p:txBody>
          </p:sp>
        </mc:Fallback>
      </mc:AlternateContent>
      <p:sp>
        <p:nvSpPr>
          <p:cNvPr id="11" name="Slide Number Placeholder 10"/>
          <p:cNvSpPr>
            <a:spLocks noGrp="1"/>
          </p:cNvSpPr>
          <p:nvPr>
            <p:ph type="sldNum" sz="quarter" idx="12"/>
          </p:nvPr>
        </p:nvSpPr>
        <p:spPr/>
        <p:txBody>
          <a:bodyPr/>
          <a:lstStyle/>
          <a:p>
            <a:fld id="{D57F1E4F-1CFF-5643-939E-217C01CDF565}" type="slidenum">
              <a:rPr lang="en-US" smtClean="0"/>
              <a:pPr/>
              <a:t>4</a:t>
            </a:fld>
            <a:endParaRPr lang="en-US" dirty="0"/>
          </a:p>
        </p:txBody>
      </p:sp>
      <p:cxnSp>
        <p:nvCxnSpPr>
          <p:cNvPr id="3" name="Straight Connector 2"/>
          <p:cNvCxnSpPr/>
          <p:nvPr/>
        </p:nvCxnSpPr>
        <p:spPr>
          <a:xfrm>
            <a:off x="1020535" y="1585615"/>
            <a:ext cx="35033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189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137260" y="1287348"/>
                <a:ext cx="9963150" cy="2215607"/>
              </a:xfrm>
              <a:prstGeom prst="rect">
                <a:avLst/>
              </a:prstGeom>
            </p:spPr>
            <p:txBody>
              <a:bodyPr wrap="square">
                <a:spAutoFit/>
              </a:bodyPr>
              <a:lstStyle/>
              <a:p>
                <a:pPr marL="285750" indent="-285750">
                  <a:buClr>
                    <a:schemeClr val="tx1"/>
                  </a:buClr>
                  <a:buFont typeface="Arial" panose="020B0604020202020204" pitchFamily="34" charset="0"/>
                  <a:buChar char="•"/>
                </a:pPr>
                <a:r>
                  <a:rPr lang="en-US" dirty="0">
                    <a:solidFill>
                      <a:srgbClr val="009999"/>
                    </a:solidFill>
                    <a:latin typeface="Times New Roman" panose="02020603050405020304" pitchFamily="18" charset="0"/>
                    <a:cs typeface="Times New Roman" panose="02020603050405020304" pitchFamily="18" charset="0"/>
                  </a:rPr>
                  <a:t>Collinear factorization </a:t>
                </a:r>
                <a:r>
                  <a:rPr lang="en-US" dirty="0">
                    <a:latin typeface="Times New Roman" panose="02020603050405020304" pitchFamily="18" charset="0"/>
                    <a:cs typeface="Times New Roman" panose="02020603050405020304" pitchFamily="18" charset="0"/>
                  </a:rPr>
                  <a:t>:</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 the collinear factorization, it is assumed that the parton moves collinear to the proton and enters into the hard collision. One can write the </a:t>
                </a:r>
                <a:r>
                  <a:rPr lang="en-US" dirty="0" smtClean="0">
                    <a:latin typeface="Times New Roman" panose="02020603050405020304" pitchFamily="18" charset="0"/>
                    <a:cs typeface="Times New Roman" panose="02020603050405020304" pitchFamily="18" charset="0"/>
                  </a:rPr>
                  <a:t>p-p </a:t>
                </a:r>
                <a:r>
                  <a:rPr lang="en-US" dirty="0">
                    <a:latin typeface="Times New Roman" panose="02020603050405020304" pitchFamily="18" charset="0"/>
                    <a:cs typeface="Times New Roman" panose="02020603050405020304" pitchFamily="18" charset="0"/>
                  </a:rPr>
                  <a:t>collision cross section in this framework as follows :</a:t>
                </a:r>
              </a:p>
              <a:p>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b="1" i="1">
                          <a:solidFill>
                            <a:schemeClr val="tx1">
                              <a:lumMod val="85000"/>
                              <a:lumOff val="15000"/>
                            </a:schemeClr>
                          </a:solidFill>
                          <a:latin typeface="Cambria Math" panose="02040503050406030204" pitchFamily="18" charset="0"/>
                          <a:ea typeface="Cambria Math" panose="02040503050406030204" pitchFamily="18" charset="0"/>
                          <a:cs typeface="Arial" panose="020B0604020202020204" pitchFamily="34" charset="0"/>
                        </a:rPr>
                        <m:t>𝝈</m:t>
                      </m:r>
                      <m:r>
                        <a:rPr lang="en-US" b="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m:t>
                      </m:r>
                      <m:nary>
                        <m:naryPr>
                          <m:chr m:val="∑"/>
                          <m:supHide m:val="on"/>
                          <m:ctrlP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ctrlPr>
                        </m:naryPr>
                        <m:sub>
                          <m: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𝒊</m:t>
                          </m:r>
                          <m: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m:t>
                          </m:r>
                          <m: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𝒋</m:t>
                          </m:r>
                          <m:r>
                            <a:rPr lang="en-US" i="1">
                              <a:latin typeface="Cambria Math" panose="02040503050406030204" pitchFamily="18" charset="0"/>
                              <a:ea typeface="Cambria Math" panose="02040503050406030204" pitchFamily="18" charset="0"/>
                            </a:rPr>
                            <m:t>𝜖</m:t>
                          </m:r>
                          <m:r>
                            <a:rPr lang="en-US" b="1" i="1">
                              <a:latin typeface="Cambria Math" panose="02040503050406030204" pitchFamily="18" charset="0"/>
                              <a:ea typeface="Cambria Math" panose="02040503050406030204" pitchFamily="18" charset="0"/>
                            </a:rPr>
                            <m:t>𝒒</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𝒈</m:t>
                          </m:r>
                        </m:sub>
                        <m:sup/>
                        <m:e>
                          <m:nary>
                            <m:naryPr>
                              <m:subHide m:val="on"/>
                              <m:supHide m:val="on"/>
                              <m:ctrlP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ctrlPr>
                            </m:naryPr>
                            <m:sub/>
                            <m:sup/>
                            <m:e>
                              <m:f>
                                <m:fPr>
                                  <m:ctrlP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ctrlPr>
                                </m:fPr>
                                <m:num>
                                  <m: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𝒅</m:t>
                                  </m:r>
                                  <m:sSub>
                                    <m:sSubPr>
                                      <m:ctrlPr>
                                        <a:rPr lang="en-US" b="1" i="1">
                                          <a:solidFill>
                                            <a:schemeClr val="tx1">
                                              <a:lumMod val="85000"/>
                                              <a:lumOff val="15000"/>
                                            </a:schemeClr>
                                          </a:solidFill>
                                          <a:latin typeface="Cambria Math" panose="02040503050406030204" pitchFamily="18" charset="0"/>
                                          <a:cs typeface="Arial" panose="020B0604020202020204" pitchFamily="34" charset="0"/>
                                        </a:rPr>
                                      </m:ctrlPr>
                                    </m:sSubPr>
                                    <m:e>
                                      <m:r>
                                        <a:rPr lang="en-US" b="1" i="1">
                                          <a:solidFill>
                                            <a:schemeClr val="tx1">
                                              <a:lumMod val="85000"/>
                                              <a:lumOff val="15000"/>
                                            </a:schemeClr>
                                          </a:solidFill>
                                          <a:latin typeface="Cambria Math" panose="02040503050406030204" pitchFamily="18" charset="0"/>
                                          <a:cs typeface="Arial" panose="020B0604020202020204" pitchFamily="34" charset="0"/>
                                        </a:rPr>
                                        <m:t>𝒙</m:t>
                                      </m:r>
                                    </m:e>
                                    <m:sub>
                                      <m:r>
                                        <a:rPr lang="en-US" b="1" i="1">
                                          <a:solidFill>
                                            <a:schemeClr val="tx1">
                                              <a:lumMod val="85000"/>
                                              <a:lumOff val="15000"/>
                                            </a:schemeClr>
                                          </a:solidFill>
                                          <a:latin typeface="Cambria Math" panose="02040503050406030204" pitchFamily="18" charset="0"/>
                                          <a:cs typeface="Arial" panose="020B0604020202020204" pitchFamily="34" charset="0"/>
                                        </a:rPr>
                                        <m:t>𝟏</m:t>
                                      </m:r>
                                    </m:sub>
                                  </m:sSub>
                                </m:num>
                                <m:den>
                                  <m:sSub>
                                    <m:sSubPr>
                                      <m:ctrlPr>
                                        <a:rPr lang="en-US" b="1" i="1">
                                          <a:solidFill>
                                            <a:schemeClr val="tx1">
                                              <a:lumMod val="85000"/>
                                              <a:lumOff val="15000"/>
                                            </a:schemeClr>
                                          </a:solidFill>
                                          <a:latin typeface="Cambria Math" panose="02040503050406030204" pitchFamily="18" charset="0"/>
                                          <a:cs typeface="Arial" panose="020B0604020202020204" pitchFamily="34" charset="0"/>
                                        </a:rPr>
                                      </m:ctrlPr>
                                    </m:sSubPr>
                                    <m:e>
                                      <m:r>
                                        <a:rPr lang="en-US" b="1" i="1">
                                          <a:solidFill>
                                            <a:schemeClr val="tx1">
                                              <a:lumMod val="85000"/>
                                              <a:lumOff val="15000"/>
                                            </a:schemeClr>
                                          </a:solidFill>
                                          <a:latin typeface="Cambria Math" panose="02040503050406030204" pitchFamily="18" charset="0"/>
                                          <a:cs typeface="Arial" panose="020B0604020202020204" pitchFamily="34" charset="0"/>
                                        </a:rPr>
                                        <m:t>𝒙</m:t>
                                      </m:r>
                                    </m:e>
                                    <m:sub>
                                      <m:r>
                                        <a:rPr lang="en-US" b="1" i="1">
                                          <a:solidFill>
                                            <a:schemeClr val="tx1">
                                              <a:lumMod val="85000"/>
                                              <a:lumOff val="15000"/>
                                            </a:schemeClr>
                                          </a:solidFill>
                                          <a:latin typeface="Cambria Math" panose="02040503050406030204" pitchFamily="18" charset="0"/>
                                          <a:cs typeface="Arial" panose="020B0604020202020204" pitchFamily="34" charset="0"/>
                                        </a:rPr>
                                        <m:t>𝟏</m:t>
                                      </m:r>
                                    </m:sub>
                                  </m:sSub>
                                </m:den>
                              </m:f>
                            </m:e>
                          </m:nary>
                        </m:e>
                      </m:nary>
                      <m:r>
                        <a:rPr lang="en-US" b="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 </m:t>
                      </m:r>
                      <m:f>
                        <m:fPr>
                          <m:ctrlP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ctrlPr>
                        </m:fPr>
                        <m:num>
                          <m: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𝒅</m:t>
                          </m:r>
                          <m:sSub>
                            <m:sSubPr>
                              <m:ctrlPr>
                                <a:rPr lang="en-US" b="1" i="1">
                                  <a:solidFill>
                                    <a:schemeClr val="tx1">
                                      <a:lumMod val="85000"/>
                                      <a:lumOff val="15000"/>
                                    </a:schemeClr>
                                  </a:solidFill>
                                  <a:latin typeface="Cambria Math" panose="02040503050406030204" pitchFamily="18" charset="0"/>
                                  <a:cs typeface="Arial" panose="020B0604020202020204" pitchFamily="34" charset="0"/>
                                </a:rPr>
                              </m:ctrlPr>
                            </m:sSubPr>
                            <m:e>
                              <m:r>
                                <a:rPr lang="en-US" b="1" i="1">
                                  <a:solidFill>
                                    <a:schemeClr val="tx1">
                                      <a:lumMod val="85000"/>
                                      <a:lumOff val="15000"/>
                                    </a:schemeClr>
                                  </a:solidFill>
                                  <a:latin typeface="Cambria Math" panose="02040503050406030204" pitchFamily="18" charset="0"/>
                                  <a:cs typeface="Arial" panose="020B0604020202020204" pitchFamily="34" charset="0"/>
                                </a:rPr>
                                <m:t>𝒙</m:t>
                              </m:r>
                            </m:e>
                            <m:sub>
                              <m:r>
                                <a:rPr lang="en-US" b="1" i="1">
                                  <a:solidFill>
                                    <a:schemeClr val="tx1">
                                      <a:lumMod val="85000"/>
                                      <a:lumOff val="15000"/>
                                    </a:schemeClr>
                                  </a:solidFill>
                                  <a:latin typeface="Cambria Math" panose="02040503050406030204" pitchFamily="18" charset="0"/>
                                  <a:cs typeface="Arial" panose="020B0604020202020204" pitchFamily="34" charset="0"/>
                                </a:rPr>
                                <m:t>𝟐</m:t>
                              </m:r>
                            </m:sub>
                          </m:sSub>
                        </m:num>
                        <m:den>
                          <m:sSub>
                            <m:sSubPr>
                              <m:ctrlPr>
                                <a:rPr lang="en-US" b="1" i="1">
                                  <a:solidFill>
                                    <a:schemeClr val="tx1">
                                      <a:lumMod val="85000"/>
                                      <a:lumOff val="15000"/>
                                    </a:schemeClr>
                                  </a:solidFill>
                                  <a:latin typeface="Cambria Math" panose="02040503050406030204" pitchFamily="18" charset="0"/>
                                  <a:cs typeface="Arial" panose="020B0604020202020204" pitchFamily="34" charset="0"/>
                                </a:rPr>
                              </m:ctrlPr>
                            </m:sSubPr>
                            <m:e>
                              <m:r>
                                <a:rPr lang="en-US" b="1" i="1">
                                  <a:solidFill>
                                    <a:schemeClr val="tx1">
                                      <a:lumMod val="85000"/>
                                      <a:lumOff val="15000"/>
                                    </a:schemeClr>
                                  </a:solidFill>
                                  <a:latin typeface="Cambria Math" panose="02040503050406030204" pitchFamily="18" charset="0"/>
                                  <a:cs typeface="Arial" panose="020B0604020202020204" pitchFamily="34" charset="0"/>
                                </a:rPr>
                                <m:t>𝒙</m:t>
                              </m:r>
                            </m:e>
                            <m:sub>
                              <m:r>
                                <a:rPr lang="en-US" b="1" i="1">
                                  <a:solidFill>
                                    <a:schemeClr val="tx1">
                                      <a:lumMod val="85000"/>
                                      <a:lumOff val="15000"/>
                                    </a:schemeClr>
                                  </a:solidFill>
                                  <a:latin typeface="Cambria Math" panose="02040503050406030204" pitchFamily="18" charset="0"/>
                                  <a:cs typeface="Arial" panose="020B0604020202020204" pitchFamily="34" charset="0"/>
                                </a:rPr>
                                <m:t>𝟐</m:t>
                              </m:r>
                            </m:sub>
                          </m:sSub>
                        </m:den>
                      </m:f>
                      <m:sSub>
                        <m:sSubPr>
                          <m:ctrlPr>
                            <a:rPr lang="en-US" b="1" i="1">
                              <a:solidFill>
                                <a:schemeClr val="tx1">
                                  <a:lumMod val="85000"/>
                                  <a:lumOff val="15000"/>
                                </a:schemeClr>
                              </a:solidFill>
                              <a:latin typeface="Cambria Math" panose="02040503050406030204" pitchFamily="18" charset="0"/>
                              <a:cs typeface="Arial" panose="020B0604020202020204" pitchFamily="34" charset="0"/>
                            </a:rPr>
                          </m:ctrlPr>
                        </m:sSubPr>
                        <m:e>
                          <m:r>
                            <a:rPr lang="en-US" b="1" i="1">
                              <a:solidFill>
                                <a:schemeClr val="tx1">
                                  <a:lumMod val="85000"/>
                                  <a:lumOff val="15000"/>
                                </a:schemeClr>
                              </a:solidFill>
                              <a:latin typeface="Cambria Math" panose="02040503050406030204" pitchFamily="18" charset="0"/>
                              <a:cs typeface="Arial" panose="020B0604020202020204" pitchFamily="34" charset="0"/>
                            </a:rPr>
                            <m:t> </m:t>
                          </m:r>
                          <m:r>
                            <a:rPr lang="en-US" b="1" i="1">
                              <a:solidFill>
                                <a:schemeClr val="tx1">
                                  <a:lumMod val="85000"/>
                                  <a:lumOff val="15000"/>
                                </a:schemeClr>
                              </a:solidFill>
                              <a:latin typeface="Cambria Math" panose="02040503050406030204" pitchFamily="18" charset="0"/>
                              <a:cs typeface="Arial" panose="020B0604020202020204" pitchFamily="34" charset="0"/>
                            </a:rPr>
                            <m:t>𝒇</m:t>
                          </m:r>
                        </m:e>
                        <m:sub>
                          <m:r>
                            <a:rPr lang="en-US" b="1" i="1">
                              <a:solidFill>
                                <a:schemeClr val="tx1">
                                  <a:lumMod val="85000"/>
                                  <a:lumOff val="15000"/>
                                </a:schemeClr>
                              </a:solidFill>
                              <a:latin typeface="Cambria Math" panose="02040503050406030204" pitchFamily="18" charset="0"/>
                              <a:cs typeface="Arial" panose="020B0604020202020204" pitchFamily="34" charset="0"/>
                            </a:rPr>
                            <m:t>𝒊</m:t>
                          </m:r>
                        </m:sub>
                      </m:sSub>
                      <m:d>
                        <m:dPr>
                          <m:ctrlP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b="1" i="1">
                                  <a:solidFill>
                                    <a:schemeClr val="tx1">
                                      <a:lumMod val="85000"/>
                                      <a:lumOff val="15000"/>
                                    </a:schemeClr>
                                  </a:solidFill>
                                  <a:latin typeface="Cambria Math" panose="02040503050406030204" pitchFamily="18" charset="0"/>
                                  <a:cs typeface="Arial" panose="020B0604020202020204" pitchFamily="34" charset="0"/>
                                </a:rPr>
                              </m:ctrlPr>
                            </m:sSubPr>
                            <m:e>
                              <m:r>
                                <a:rPr lang="en-US" b="1" i="1">
                                  <a:solidFill>
                                    <a:schemeClr val="tx1">
                                      <a:lumMod val="85000"/>
                                      <a:lumOff val="15000"/>
                                    </a:schemeClr>
                                  </a:solidFill>
                                  <a:latin typeface="Cambria Math" panose="02040503050406030204" pitchFamily="18" charset="0"/>
                                  <a:cs typeface="Arial" panose="020B0604020202020204" pitchFamily="34" charset="0"/>
                                </a:rPr>
                                <m:t>𝒙</m:t>
                              </m:r>
                            </m:e>
                            <m:sub>
                              <m:r>
                                <a:rPr lang="en-US" b="1" i="1">
                                  <a:solidFill>
                                    <a:schemeClr val="tx1">
                                      <a:lumMod val="85000"/>
                                      <a:lumOff val="15000"/>
                                    </a:schemeClr>
                                  </a:solidFill>
                                  <a:latin typeface="Cambria Math" panose="02040503050406030204" pitchFamily="18" charset="0"/>
                                  <a:cs typeface="Arial" panose="020B0604020202020204" pitchFamily="34" charset="0"/>
                                </a:rPr>
                                <m:t>𝟏</m:t>
                              </m:r>
                            </m:sub>
                          </m:sSub>
                          <m:r>
                            <a:rPr lang="en-US" b="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m:t>
                          </m:r>
                          <m:sSup>
                            <m:sSupPr>
                              <m:ctrlP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ctrlPr>
                            </m:sSupPr>
                            <m:e>
                              <m: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𝝁</m:t>
                              </m:r>
                            </m:e>
                            <m:sup>
                              <m: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𝟐</m:t>
                              </m:r>
                            </m:sup>
                          </m:sSup>
                        </m:e>
                      </m:d>
                      <m:sSub>
                        <m:sSubPr>
                          <m:ctrlPr>
                            <a:rPr lang="en-US" b="1" i="1">
                              <a:solidFill>
                                <a:schemeClr val="tx1">
                                  <a:lumMod val="85000"/>
                                  <a:lumOff val="15000"/>
                                </a:schemeClr>
                              </a:solidFill>
                              <a:latin typeface="Cambria Math" panose="02040503050406030204" pitchFamily="18" charset="0"/>
                              <a:cs typeface="Arial" panose="020B0604020202020204" pitchFamily="34" charset="0"/>
                            </a:rPr>
                          </m:ctrlPr>
                        </m:sSubPr>
                        <m:e>
                          <m:r>
                            <a:rPr lang="en-US" b="1" i="1">
                              <a:solidFill>
                                <a:schemeClr val="tx1">
                                  <a:lumMod val="85000"/>
                                  <a:lumOff val="15000"/>
                                </a:schemeClr>
                              </a:solidFill>
                              <a:latin typeface="Cambria Math" panose="02040503050406030204" pitchFamily="18" charset="0"/>
                              <a:cs typeface="Arial" panose="020B0604020202020204" pitchFamily="34" charset="0"/>
                            </a:rPr>
                            <m:t> </m:t>
                          </m:r>
                          <m:r>
                            <a:rPr lang="en-US" b="1" i="1">
                              <a:solidFill>
                                <a:schemeClr val="tx1">
                                  <a:lumMod val="85000"/>
                                  <a:lumOff val="15000"/>
                                </a:schemeClr>
                              </a:solidFill>
                              <a:latin typeface="Cambria Math" panose="02040503050406030204" pitchFamily="18" charset="0"/>
                              <a:cs typeface="Arial" panose="020B0604020202020204" pitchFamily="34" charset="0"/>
                            </a:rPr>
                            <m:t>𝒇</m:t>
                          </m:r>
                        </m:e>
                        <m:sub>
                          <m:r>
                            <a:rPr lang="en-US" b="1" i="1">
                              <a:solidFill>
                                <a:schemeClr val="tx1">
                                  <a:lumMod val="85000"/>
                                  <a:lumOff val="15000"/>
                                </a:schemeClr>
                              </a:solidFill>
                              <a:latin typeface="Cambria Math" panose="02040503050406030204" pitchFamily="18" charset="0"/>
                              <a:cs typeface="Arial" panose="020B0604020202020204" pitchFamily="34" charset="0"/>
                            </a:rPr>
                            <m:t>𝒋</m:t>
                          </m:r>
                        </m:sub>
                      </m:sSub>
                      <m:d>
                        <m:dPr>
                          <m:ctrlP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b="1" i="1">
                                  <a:solidFill>
                                    <a:schemeClr val="tx1">
                                      <a:lumMod val="85000"/>
                                      <a:lumOff val="15000"/>
                                    </a:schemeClr>
                                  </a:solidFill>
                                  <a:latin typeface="Cambria Math" panose="02040503050406030204" pitchFamily="18" charset="0"/>
                                  <a:cs typeface="Arial" panose="020B0604020202020204" pitchFamily="34" charset="0"/>
                                </a:rPr>
                              </m:ctrlPr>
                            </m:sSubPr>
                            <m:e>
                              <m:r>
                                <a:rPr lang="en-US" b="1" i="1">
                                  <a:solidFill>
                                    <a:schemeClr val="tx1">
                                      <a:lumMod val="85000"/>
                                      <a:lumOff val="15000"/>
                                    </a:schemeClr>
                                  </a:solidFill>
                                  <a:latin typeface="Cambria Math" panose="02040503050406030204" pitchFamily="18" charset="0"/>
                                  <a:cs typeface="Arial" panose="020B0604020202020204" pitchFamily="34" charset="0"/>
                                </a:rPr>
                                <m:t>𝒙</m:t>
                              </m:r>
                            </m:e>
                            <m:sub>
                              <m:r>
                                <a:rPr lang="en-US" b="1" i="1">
                                  <a:solidFill>
                                    <a:schemeClr val="tx1">
                                      <a:lumMod val="85000"/>
                                      <a:lumOff val="15000"/>
                                    </a:schemeClr>
                                  </a:solidFill>
                                  <a:latin typeface="Cambria Math" panose="02040503050406030204" pitchFamily="18" charset="0"/>
                                  <a:cs typeface="Arial" panose="020B0604020202020204" pitchFamily="34" charset="0"/>
                                </a:rPr>
                                <m:t>𝟐</m:t>
                              </m:r>
                            </m:sub>
                          </m:sSub>
                          <m:r>
                            <a:rPr lang="en-US" b="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m:t>
                          </m:r>
                          <m:sSup>
                            <m:sSupPr>
                              <m:ctrlP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ctrlPr>
                            </m:sSupPr>
                            <m:e>
                              <m: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𝝁</m:t>
                              </m:r>
                            </m:e>
                            <m:sup>
                              <m:r>
                                <a:rPr lang="en-US" b="1" i="1">
                                  <a:solidFill>
                                    <a:schemeClr val="tx1">
                                      <a:lumMod val="85000"/>
                                      <a:lumOff val="15000"/>
                                    </a:schemeClr>
                                  </a:solidFill>
                                  <a:latin typeface="Cambria Math" panose="02040503050406030204" pitchFamily="18" charset="0"/>
                                  <a:ea typeface="Calibri" panose="020F0502020204030204" pitchFamily="34" charset="0"/>
                                  <a:cs typeface="Arial" panose="020B0604020202020204" pitchFamily="34" charset="0"/>
                                </a:rPr>
                                <m:t>𝟐</m:t>
                              </m:r>
                            </m:sup>
                          </m:sSup>
                        </m:e>
                      </m:d>
                      <m:sSub>
                        <m:sSubPr>
                          <m:ctrlPr>
                            <a:rPr lang="en-US" b="1" i="1">
                              <a:solidFill>
                                <a:schemeClr val="tx1">
                                  <a:lumMod val="85000"/>
                                  <a:lumOff val="15000"/>
                                </a:schemeClr>
                              </a:solidFill>
                              <a:latin typeface="Cambria Math" panose="02040503050406030204" pitchFamily="18" charset="0"/>
                              <a:ea typeface="Cambria Math" panose="02040503050406030204" pitchFamily="18" charset="0"/>
                              <a:cs typeface="Arial" panose="020B0604020202020204" pitchFamily="34" charset="0"/>
                            </a:rPr>
                          </m:ctrlPr>
                        </m:sSubPr>
                        <m:e>
                          <m:acc>
                            <m:accPr>
                              <m:chr m:val="̂"/>
                              <m:ctrlPr>
                                <a:rPr lang="en-US" b="1" i="1">
                                  <a:solidFill>
                                    <a:schemeClr val="tx1">
                                      <a:lumMod val="85000"/>
                                      <a:lumOff val="15000"/>
                                    </a:schemeClr>
                                  </a:solidFill>
                                  <a:latin typeface="Cambria Math" panose="02040503050406030204" pitchFamily="18" charset="0"/>
                                  <a:ea typeface="Cambria Math" panose="02040503050406030204" pitchFamily="18" charset="0"/>
                                  <a:cs typeface="Arial" panose="020B0604020202020204" pitchFamily="34" charset="0"/>
                                </a:rPr>
                              </m:ctrlPr>
                            </m:accPr>
                            <m:e>
                              <m:r>
                                <a:rPr lang="en-US" b="1" i="1">
                                  <a:solidFill>
                                    <a:schemeClr val="tx1">
                                      <a:lumMod val="85000"/>
                                      <a:lumOff val="15000"/>
                                    </a:schemeClr>
                                  </a:solidFill>
                                  <a:latin typeface="Cambria Math" panose="02040503050406030204" pitchFamily="18" charset="0"/>
                                  <a:ea typeface="Cambria Math" panose="02040503050406030204" pitchFamily="18" charset="0"/>
                                  <a:cs typeface="Arial" panose="020B0604020202020204" pitchFamily="34" charset="0"/>
                                </a:rPr>
                                <m:t>𝝈</m:t>
                              </m:r>
                            </m:e>
                          </m:acc>
                        </m:e>
                        <m:sub>
                          <m:r>
                            <a:rPr lang="en-US" b="1" i="1">
                              <a:solidFill>
                                <a:schemeClr val="tx1">
                                  <a:lumMod val="85000"/>
                                  <a:lumOff val="15000"/>
                                </a:schemeClr>
                              </a:solidFill>
                              <a:latin typeface="Cambria Math" panose="02040503050406030204" pitchFamily="18" charset="0"/>
                              <a:ea typeface="Cambria Math" panose="02040503050406030204" pitchFamily="18" charset="0"/>
                              <a:cs typeface="Arial" panose="020B0604020202020204" pitchFamily="34" charset="0"/>
                            </a:rPr>
                            <m:t>𝒊𝒋</m:t>
                          </m:r>
                        </m:sub>
                      </m:sSub>
                    </m:oMath>
                  </m:oMathPara>
                </a14:m>
                <a:endParaRPr lang="en-US" b="1" dirty="0">
                  <a:solidFill>
                    <a:schemeClr val="tx1">
                      <a:lumMod val="85000"/>
                      <a:lumOff val="15000"/>
                    </a:schemeClr>
                  </a:solidFill>
                  <a:latin typeface="Times New Roman" panose="02020603050405020304" pitchFamily="18" charset="0"/>
                  <a:ea typeface="Cambria Math" panose="02040503050406030204" pitchFamily="18" charset="0"/>
                  <a:cs typeface="Times New Roman" panose="02020603050405020304" pitchFamily="18" charset="0"/>
                </a:endParaRPr>
              </a:p>
              <a:p>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1137260" y="1287348"/>
                <a:ext cx="9963150" cy="2215607"/>
              </a:xfrm>
              <a:prstGeom prst="rect">
                <a:avLst/>
              </a:prstGeom>
              <a:blipFill>
                <a:blip r:embed="rId2"/>
                <a:stretch>
                  <a:fillRect l="-428" t="-13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137260" y="3313370"/>
                <a:ext cx="9963150" cy="3053913"/>
              </a:xfrm>
              <a:prstGeom prst="rect">
                <a:avLst/>
              </a:prstGeom>
            </p:spPr>
            <p:txBody>
              <a:bodyPr wrap="square">
                <a:spAutoFit/>
              </a:bodyPr>
              <a:lstStyle/>
              <a:p>
                <a:pPr marL="285750" indent="-285750">
                  <a:buClr>
                    <a:schemeClr val="tx1"/>
                  </a:buClr>
                  <a:buFont typeface="Arial" panose="020B0604020202020204" pitchFamily="34" charset="0"/>
                  <a:buChar char="•"/>
                </a:pPr>
                <a14:m>
                  <m:oMath xmlns:m="http://schemas.openxmlformats.org/officeDocument/2006/math">
                    <m:sSub>
                      <m:sSubPr>
                        <m:ctrlPr>
                          <a:rPr lang="en-US" b="1" i="1">
                            <a:solidFill>
                              <a:srgbClr val="FF0066"/>
                            </a:solidFill>
                            <a:latin typeface="Cambria Math" panose="02040503050406030204" pitchFamily="18" charset="0"/>
                          </a:rPr>
                        </m:ctrlPr>
                      </m:sSubPr>
                      <m:e>
                        <m:r>
                          <a:rPr lang="en-US" b="1" i="1">
                            <a:solidFill>
                              <a:srgbClr val="FF0066"/>
                            </a:solidFill>
                            <a:latin typeface="Cambria Math" panose="02040503050406030204" pitchFamily="18" charset="0"/>
                          </a:rPr>
                          <m:t>𝒌</m:t>
                        </m:r>
                      </m:e>
                      <m:sub>
                        <m:r>
                          <a:rPr lang="en-US" b="1" i="1">
                            <a:solidFill>
                              <a:srgbClr val="FF0066"/>
                            </a:solidFill>
                            <a:latin typeface="Cambria Math" panose="02040503050406030204" pitchFamily="18" charset="0"/>
                          </a:rPr>
                          <m:t>𝒕</m:t>
                        </m:r>
                      </m:sub>
                    </m:sSub>
                  </m:oMath>
                </a14:m>
                <a:r>
                  <a:rPr lang="en-US" b="1" dirty="0">
                    <a:solidFill>
                      <a:srgbClr val="FF0066"/>
                    </a:solidFill>
                    <a:latin typeface="Times New Roman" panose="02020603050405020304" pitchFamily="18" charset="0"/>
                    <a:cs typeface="Times New Roman" panose="02020603050405020304" pitchFamily="18" charset="0"/>
                  </a:rPr>
                  <a:t>-factorization</a:t>
                </a:r>
                <a:r>
                  <a:rPr lang="en-US" dirty="0">
                    <a:latin typeface="Times New Roman" panose="02020603050405020304" pitchFamily="18" charset="0"/>
                    <a:cs typeface="Times New Roman" panose="02020603050405020304" pitchFamily="18" charset="0"/>
                  </a:rPr>
                  <a:t>: One can write the </a:t>
                </a:r>
                <a:r>
                  <a:rPr lang="en-US" dirty="0" smtClean="0">
                    <a:latin typeface="Times New Roman" panose="02020603050405020304" pitchFamily="18" charset="0"/>
                    <a:cs typeface="Times New Roman" panose="02020603050405020304" pitchFamily="18" charset="0"/>
                  </a:rPr>
                  <a:t>p-p </a:t>
                </a:r>
                <a:r>
                  <a:rPr lang="en-US" dirty="0">
                    <a:latin typeface="Times New Roman" panose="02020603050405020304" pitchFamily="18" charset="0"/>
                    <a:cs typeface="Times New Roman" panose="02020603050405020304" pitchFamily="18" charset="0"/>
                  </a:rPr>
                  <a:t>collision cross section in this framework as follows:</a:t>
                </a:r>
              </a:p>
              <a:p>
                <a:pPr marL="285750" indent="-285750">
                  <a:buClr>
                    <a:schemeClr val="tx1"/>
                  </a:buCl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ea typeface="Cambria Math" panose="02040503050406030204" pitchFamily="18" charset="0"/>
                        </a:rPr>
                        <m:t>𝝈</m:t>
                      </m:r>
                      <m:r>
                        <a:rPr lang="en-US" b="1">
                          <a:latin typeface="Cambria Math" panose="02040503050406030204" pitchFamily="18" charset="0"/>
                          <a:ea typeface="Calibri" panose="020F0502020204030204" pitchFamily="34" charset="0"/>
                          <a:cs typeface="Arial" panose="020B0604020202020204" pitchFamily="34" charset="0"/>
                        </a:rPr>
                        <m:t>=</m:t>
                      </m:r>
                      <m:nary>
                        <m:naryPr>
                          <m:chr m:val="∑"/>
                          <m:supHide m:val="on"/>
                          <m:ctrlPr>
                            <a:rPr lang="en-US" b="1" i="1">
                              <a:latin typeface="Cambria Math" panose="02040503050406030204" pitchFamily="18" charset="0"/>
                              <a:ea typeface="Calibri" panose="020F0502020204030204" pitchFamily="34" charset="0"/>
                              <a:cs typeface="Arial" panose="020B0604020202020204" pitchFamily="34" charset="0"/>
                            </a:rPr>
                          </m:ctrlPr>
                        </m:naryPr>
                        <m:sub>
                          <m:r>
                            <a:rPr lang="en-US" b="1" i="1">
                              <a:latin typeface="Cambria Math" panose="02040503050406030204" pitchFamily="18" charset="0"/>
                              <a:ea typeface="Calibri" panose="020F0502020204030204" pitchFamily="34" charset="0"/>
                              <a:cs typeface="Arial" panose="020B0604020202020204" pitchFamily="34" charset="0"/>
                            </a:rPr>
                            <m:t>𝒂</m:t>
                          </m:r>
                          <m:r>
                            <a:rPr lang="en-US" b="1" i="1">
                              <a:latin typeface="Cambria Math" panose="02040503050406030204" pitchFamily="18" charset="0"/>
                              <a:ea typeface="Calibri" panose="020F0502020204030204" pitchFamily="34" charset="0"/>
                              <a:cs typeface="Arial" panose="020B0604020202020204" pitchFamily="34" charset="0"/>
                            </a:rPr>
                            <m:t>,</m:t>
                          </m:r>
                          <m:r>
                            <a:rPr lang="en-US" b="1" i="1">
                              <a:latin typeface="Cambria Math" panose="02040503050406030204" pitchFamily="18" charset="0"/>
                              <a:ea typeface="Calibri" panose="020F0502020204030204" pitchFamily="34" charset="0"/>
                              <a:cs typeface="Arial" panose="020B0604020202020204" pitchFamily="34" charset="0"/>
                            </a:rPr>
                            <m:t>𝒃</m:t>
                          </m:r>
                          <m:r>
                            <a:rPr lang="en-US" b="1" i="1">
                              <a:latin typeface="Cambria Math" panose="02040503050406030204" pitchFamily="18" charset="0"/>
                              <a:ea typeface="Calibri" panose="020F0502020204030204" pitchFamily="34" charset="0"/>
                              <a:cs typeface="Arial" panose="020B0604020202020204" pitchFamily="34" charset="0"/>
                            </a:rPr>
                            <m:t>=</m:t>
                          </m:r>
                          <m:r>
                            <a:rPr lang="en-US" b="1" i="1">
                              <a:latin typeface="Cambria Math" panose="02040503050406030204" pitchFamily="18" charset="0"/>
                              <a:ea typeface="Calibri" panose="020F0502020204030204" pitchFamily="34" charset="0"/>
                              <a:cs typeface="Arial" panose="020B0604020202020204" pitchFamily="34" charset="0"/>
                            </a:rPr>
                            <m:t>𝒒</m:t>
                          </m:r>
                          <m:r>
                            <a:rPr lang="en-US" b="1" i="1">
                              <a:latin typeface="Cambria Math" panose="02040503050406030204" pitchFamily="18" charset="0"/>
                              <a:ea typeface="Calibri" panose="020F0502020204030204" pitchFamily="34" charset="0"/>
                              <a:cs typeface="Arial" panose="020B0604020202020204" pitchFamily="34" charset="0"/>
                            </a:rPr>
                            <m:t>,  </m:t>
                          </m:r>
                          <m:r>
                            <a:rPr lang="en-US" b="1" i="1">
                              <a:latin typeface="Cambria Math" panose="02040503050406030204" pitchFamily="18" charset="0"/>
                              <a:ea typeface="Calibri" panose="020F0502020204030204" pitchFamily="34" charset="0"/>
                              <a:cs typeface="Arial" panose="020B0604020202020204" pitchFamily="34" charset="0"/>
                            </a:rPr>
                            <m:t>𝒈</m:t>
                          </m:r>
                        </m:sub>
                        <m:sup/>
                        <m:e>
                          <m:nary>
                            <m:naryPr>
                              <m:subHide m:val="on"/>
                              <m:supHide m:val="on"/>
                              <m:ctrlPr>
                                <a:rPr lang="en-US" b="1" i="1">
                                  <a:latin typeface="Cambria Math" panose="02040503050406030204" pitchFamily="18" charset="0"/>
                                  <a:ea typeface="Calibri" panose="020F0502020204030204" pitchFamily="34" charset="0"/>
                                  <a:cs typeface="Arial" panose="020B0604020202020204" pitchFamily="34" charset="0"/>
                                </a:rPr>
                              </m:ctrlPr>
                            </m:naryPr>
                            <m:sub/>
                            <m:sup/>
                            <m:e>
                              <m:f>
                                <m:fPr>
                                  <m:ctrlPr>
                                    <a:rPr lang="en-US" b="1" i="1">
                                      <a:latin typeface="Cambria Math" panose="02040503050406030204" pitchFamily="18" charset="0"/>
                                      <a:cs typeface="Arial" panose="020B0604020202020204" pitchFamily="34" charset="0"/>
                                    </a:rPr>
                                  </m:ctrlPr>
                                </m:fPr>
                                <m:num>
                                  <m:r>
                                    <m:rPr>
                                      <m:nor/>
                                    </m:rPr>
                                    <a:rPr lang="en-US" b="1">
                                      <a:latin typeface="Times New Roman" panose="02020603050405020304" pitchFamily="18" charset="0"/>
                                      <a:ea typeface="Calibri" panose="020F0502020204030204" pitchFamily="34" charset="0"/>
                                      <a:cs typeface="Times New Roman" panose="02020603050405020304" pitchFamily="18" charset="0"/>
                                    </a:rPr>
                                    <m:t>d</m:t>
                                  </m:r>
                                  <m:sSub>
                                    <m:sSubPr>
                                      <m:ctrlPr>
                                        <a:rPr lang="en-US" b="1"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𝒙</m:t>
                                      </m:r>
                                    </m:e>
                                    <m:sub>
                                      <m:r>
                                        <a:rPr lang="en-US" b="1" i="1">
                                          <a:latin typeface="Cambria Math" panose="02040503050406030204" pitchFamily="18" charset="0"/>
                                          <a:cs typeface="Arial" panose="020B0604020202020204" pitchFamily="34" charset="0"/>
                                        </a:rPr>
                                        <m:t>𝟏</m:t>
                                      </m:r>
                                    </m:sub>
                                  </m:sSub>
                                  <m:r>
                                    <a:rPr lang="en-US" b="1" i="1">
                                      <a:latin typeface="Cambria Math" panose="02040503050406030204" pitchFamily="18" charset="0"/>
                                      <a:ea typeface="Calibri" panose="020F0502020204030204" pitchFamily="34" charset="0"/>
                                      <a:cs typeface="Arial" panose="020B0604020202020204" pitchFamily="34" charset="0"/>
                                    </a:rPr>
                                    <m:t> </m:t>
                                  </m:r>
                                </m:num>
                                <m:den>
                                  <m:sSub>
                                    <m:sSubPr>
                                      <m:ctrlPr>
                                        <a:rPr lang="en-US" b="1"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𝒙</m:t>
                                      </m:r>
                                    </m:e>
                                    <m:sub>
                                      <m:r>
                                        <a:rPr lang="en-US" b="1" i="1">
                                          <a:latin typeface="Cambria Math" panose="02040503050406030204" pitchFamily="18" charset="0"/>
                                          <a:cs typeface="Arial" panose="020B0604020202020204" pitchFamily="34" charset="0"/>
                                        </a:rPr>
                                        <m:t>𝟏</m:t>
                                      </m:r>
                                    </m:sub>
                                  </m:sSub>
                                </m:den>
                              </m:f>
                              <m:f>
                                <m:fPr>
                                  <m:ctrlPr>
                                    <a:rPr lang="en-US" b="1" i="1">
                                      <a:latin typeface="Cambria Math" panose="02040503050406030204" pitchFamily="18" charset="0"/>
                                      <a:cs typeface="Arial" panose="020B0604020202020204" pitchFamily="34" charset="0"/>
                                    </a:rPr>
                                  </m:ctrlPr>
                                </m:fPr>
                                <m:num>
                                  <m:r>
                                    <m:rPr>
                                      <m:nor/>
                                    </m:rPr>
                                    <a:rPr lang="en-US" b="1">
                                      <a:latin typeface="Times New Roman" panose="02020603050405020304" pitchFamily="18" charset="0"/>
                                      <a:ea typeface="Calibri" panose="020F0502020204030204" pitchFamily="34" charset="0"/>
                                      <a:cs typeface="Times New Roman" panose="02020603050405020304" pitchFamily="18" charset="0"/>
                                    </a:rPr>
                                    <m:t>d</m:t>
                                  </m:r>
                                  <m:sSub>
                                    <m:sSubPr>
                                      <m:ctrlPr>
                                        <a:rPr lang="en-US" b="1"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𝒙</m:t>
                                      </m:r>
                                    </m:e>
                                    <m:sub>
                                      <m:r>
                                        <a:rPr lang="en-US" b="1" i="1">
                                          <a:latin typeface="Cambria Math" panose="02040503050406030204" pitchFamily="18" charset="0"/>
                                          <a:cs typeface="Arial" panose="020B0604020202020204" pitchFamily="34" charset="0"/>
                                        </a:rPr>
                                        <m:t>𝟐</m:t>
                                      </m:r>
                                    </m:sub>
                                  </m:sSub>
                                  <m:r>
                                    <a:rPr lang="en-US" b="1" i="1">
                                      <a:latin typeface="Cambria Math" panose="02040503050406030204" pitchFamily="18" charset="0"/>
                                      <a:ea typeface="Calibri" panose="020F0502020204030204" pitchFamily="34" charset="0"/>
                                      <a:cs typeface="Arial" panose="020B0604020202020204" pitchFamily="34" charset="0"/>
                                    </a:rPr>
                                    <m:t> </m:t>
                                  </m:r>
                                </m:num>
                                <m:den>
                                  <m:sSub>
                                    <m:sSubPr>
                                      <m:ctrlPr>
                                        <a:rPr lang="en-US" b="1"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𝒙</m:t>
                                      </m:r>
                                    </m:e>
                                    <m:sub>
                                      <m:r>
                                        <a:rPr lang="en-US" b="1" i="1">
                                          <a:latin typeface="Cambria Math" panose="02040503050406030204" pitchFamily="18" charset="0"/>
                                          <a:cs typeface="Arial" panose="020B0604020202020204" pitchFamily="34" charset="0"/>
                                        </a:rPr>
                                        <m:t>𝟐</m:t>
                                      </m:r>
                                    </m:sub>
                                  </m:sSub>
                                </m:den>
                              </m:f>
                              <m:f>
                                <m:fPr>
                                  <m:ctrlPr>
                                    <a:rPr lang="en-US" b="1" i="1">
                                      <a:latin typeface="Cambria Math" panose="02040503050406030204" pitchFamily="18" charset="0"/>
                                      <a:ea typeface="Calibri" panose="020F0502020204030204" pitchFamily="34" charset="0"/>
                                      <a:cs typeface="Arial" panose="020B0604020202020204" pitchFamily="34" charset="0"/>
                                    </a:rPr>
                                  </m:ctrlPr>
                                </m:fPr>
                                <m:num>
                                  <m:r>
                                    <m:rPr>
                                      <m:nor/>
                                    </m:rPr>
                                    <a:rPr lang="en-US" b="1">
                                      <a:latin typeface="Times New Roman" panose="02020603050405020304" pitchFamily="18" charset="0"/>
                                      <a:ea typeface="Calibri" panose="020F0502020204030204" pitchFamily="34" charset="0"/>
                                      <a:cs typeface="Times New Roman" panose="02020603050405020304" pitchFamily="18" charset="0"/>
                                    </a:rPr>
                                    <m:t>d</m:t>
                                  </m:r>
                                  <m:sSubSup>
                                    <m:sSubSupPr>
                                      <m:ctrlPr>
                                        <a:rPr lang="en-US" b="1" i="1">
                                          <a:latin typeface="Cambria Math" panose="02040503050406030204" pitchFamily="18" charset="0"/>
                                          <a:ea typeface="Calibri" panose="020F0502020204030204" pitchFamily="34" charset="0"/>
                                          <a:cs typeface="Arial" panose="020B0604020202020204" pitchFamily="34" charset="0"/>
                                        </a:rPr>
                                      </m:ctrlPr>
                                    </m:sSubSupPr>
                                    <m:e>
                                      <m:r>
                                        <a:rPr lang="en-US" b="1" i="1">
                                          <a:latin typeface="Cambria Math" panose="02040503050406030204" pitchFamily="18" charset="0"/>
                                          <a:ea typeface="Calibri" panose="020F0502020204030204" pitchFamily="34" charset="0"/>
                                          <a:cs typeface="Arial" panose="020B0604020202020204" pitchFamily="34" charset="0"/>
                                        </a:rPr>
                                        <m:t>𝒌</m:t>
                                      </m:r>
                                    </m:e>
                                    <m:sub>
                                      <m:r>
                                        <a:rPr lang="en-US" b="1" i="1">
                                          <a:latin typeface="Cambria Math" panose="02040503050406030204" pitchFamily="18" charset="0"/>
                                          <a:ea typeface="Calibri" panose="020F0502020204030204" pitchFamily="34" charset="0"/>
                                          <a:cs typeface="Arial" panose="020B0604020202020204" pitchFamily="34" charset="0"/>
                                        </a:rPr>
                                        <m:t>𝟏</m:t>
                                      </m:r>
                                      <m:r>
                                        <a:rPr lang="en-US" b="1" i="1">
                                          <a:latin typeface="Cambria Math" panose="02040503050406030204" pitchFamily="18" charset="0"/>
                                          <a:ea typeface="Calibri" panose="020F0502020204030204" pitchFamily="34" charset="0"/>
                                          <a:cs typeface="Arial" panose="020B0604020202020204" pitchFamily="34" charset="0"/>
                                        </a:rPr>
                                        <m:t>𝒕</m:t>
                                      </m:r>
                                    </m:sub>
                                    <m:sup>
                                      <m:r>
                                        <a:rPr lang="en-US" b="1" i="1">
                                          <a:latin typeface="Cambria Math" panose="02040503050406030204" pitchFamily="18" charset="0"/>
                                          <a:ea typeface="Calibri" panose="020F0502020204030204" pitchFamily="34" charset="0"/>
                                          <a:cs typeface="Arial" panose="020B0604020202020204" pitchFamily="34" charset="0"/>
                                        </a:rPr>
                                        <m:t>𝟐</m:t>
                                      </m:r>
                                    </m:sup>
                                  </m:sSubSup>
                                </m:num>
                                <m:den>
                                  <m:sSubSup>
                                    <m:sSubSupPr>
                                      <m:ctrlPr>
                                        <a:rPr lang="en-US" b="1" i="1">
                                          <a:latin typeface="Cambria Math" panose="02040503050406030204" pitchFamily="18" charset="0"/>
                                          <a:ea typeface="Calibri" panose="020F0502020204030204" pitchFamily="34" charset="0"/>
                                          <a:cs typeface="Arial" panose="020B0604020202020204" pitchFamily="34" charset="0"/>
                                        </a:rPr>
                                      </m:ctrlPr>
                                    </m:sSubSupPr>
                                    <m:e>
                                      <m:r>
                                        <a:rPr lang="en-US" b="1" i="1">
                                          <a:latin typeface="Cambria Math" panose="02040503050406030204" pitchFamily="18" charset="0"/>
                                          <a:ea typeface="Calibri" panose="020F0502020204030204" pitchFamily="34" charset="0"/>
                                          <a:cs typeface="Arial" panose="020B0604020202020204" pitchFamily="34" charset="0"/>
                                        </a:rPr>
                                        <m:t>𝒌</m:t>
                                      </m:r>
                                    </m:e>
                                    <m:sub>
                                      <m:r>
                                        <a:rPr lang="en-US" b="1" i="1">
                                          <a:latin typeface="Cambria Math" panose="02040503050406030204" pitchFamily="18" charset="0"/>
                                          <a:ea typeface="Calibri" panose="020F0502020204030204" pitchFamily="34" charset="0"/>
                                          <a:cs typeface="Arial" panose="020B0604020202020204" pitchFamily="34" charset="0"/>
                                        </a:rPr>
                                        <m:t>𝟏</m:t>
                                      </m:r>
                                      <m:r>
                                        <a:rPr lang="en-US" b="1" i="1">
                                          <a:latin typeface="Cambria Math" panose="02040503050406030204" pitchFamily="18" charset="0"/>
                                          <a:ea typeface="Calibri" panose="020F0502020204030204" pitchFamily="34" charset="0"/>
                                          <a:cs typeface="Arial" panose="020B0604020202020204" pitchFamily="34" charset="0"/>
                                        </a:rPr>
                                        <m:t>𝒕</m:t>
                                      </m:r>
                                    </m:sub>
                                    <m:sup>
                                      <m:r>
                                        <a:rPr lang="en-US" b="1" i="1">
                                          <a:latin typeface="Cambria Math" panose="02040503050406030204" pitchFamily="18" charset="0"/>
                                          <a:ea typeface="Calibri" panose="020F0502020204030204" pitchFamily="34" charset="0"/>
                                          <a:cs typeface="Arial" panose="020B0604020202020204" pitchFamily="34" charset="0"/>
                                        </a:rPr>
                                        <m:t>𝟐</m:t>
                                      </m:r>
                                    </m:sup>
                                  </m:sSubSup>
                                </m:den>
                              </m:f>
                              <m:f>
                                <m:fPr>
                                  <m:ctrlPr>
                                    <a:rPr lang="en-US" b="1" i="1">
                                      <a:latin typeface="Cambria Math" panose="02040503050406030204" pitchFamily="18" charset="0"/>
                                      <a:ea typeface="Calibri" panose="020F0502020204030204" pitchFamily="34" charset="0"/>
                                      <a:cs typeface="Arial" panose="020B0604020202020204" pitchFamily="34" charset="0"/>
                                    </a:rPr>
                                  </m:ctrlPr>
                                </m:fPr>
                                <m:num>
                                  <m:r>
                                    <m:rPr>
                                      <m:nor/>
                                    </m:rPr>
                                    <a:rPr lang="en-US" b="1">
                                      <a:latin typeface="Times New Roman" panose="02020603050405020304" pitchFamily="18" charset="0"/>
                                      <a:ea typeface="Calibri" panose="020F0502020204030204" pitchFamily="34" charset="0"/>
                                      <a:cs typeface="Times New Roman" panose="02020603050405020304" pitchFamily="18" charset="0"/>
                                    </a:rPr>
                                    <m:t>d</m:t>
                                  </m:r>
                                  <m:sSubSup>
                                    <m:sSubSupPr>
                                      <m:ctrlPr>
                                        <a:rPr lang="en-US" b="1" i="1">
                                          <a:latin typeface="Cambria Math" panose="02040503050406030204" pitchFamily="18" charset="0"/>
                                          <a:ea typeface="Calibri" panose="020F0502020204030204" pitchFamily="34" charset="0"/>
                                          <a:cs typeface="Arial" panose="020B0604020202020204" pitchFamily="34" charset="0"/>
                                        </a:rPr>
                                      </m:ctrlPr>
                                    </m:sSubSupPr>
                                    <m:e>
                                      <m:r>
                                        <a:rPr lang="en-US" b="1" i="1">
                                          <a:latin typeface="Cambria Math" panose="02040503050406030204" pitchFamily="18" charset="0"/>
                                          <a:ea typeface="Calibri" panose="020F0502020204030204" pitchFamily="34" charset="0"/>
                                          <a:cs typeface="Arial" panose="020B0604020202020204" pitchFamily="34" charset="0"/>
                                        </a:rPr>
                                        <m:t>𝒌</m:t>
                                      </m:r>
                                    </m:e>
                                    <m:sub>
                                      <m:r>
                                        <a:rPr lang="en-US" b="1" i="1">
                                          <a:latin typeface="Cambria Math" panose="02040503050406030204" pitchFamily="18" charset="0"/>
                                          <a:ea typeface="Calibri" panose="020F0502020204030204" pitchFamily="34" charset="0"/>
                                          <a:cs typeface="Arial" panose="020B0604020202020204" pitchFamily="34" charset="0"/>
                                        </a:rPr>
                                        <m:t>𝟐</m:t>
                                      </m:r>
                                      <m:r>
                                        <a:rPr lang="en-US" b="1" i="1">
                                          <a:latin typeface="Cambria Math" panose="02040503050406030204" pitchFamily="18" charset="0"/>
                                          <a:ea typeface="Calibri" panose="020F0502020204030204" pitchFamily="34" charset="0"/>
                                          <a:cs typeface="Arial" panose="020B0604020202020204" pitchFamily="34" charset="0"/>
                                        </a:rPr>
                                        <m:t>𝒕</m:t>
                                      </m:r>
                                    </m:sub>
                                    <m:sup>
                                      <m:r>
                                        <a:rPr lang="en-US" b="1" i="1">
                                          <a:latin typeface="Cambria Math" panose="02040503050406030204" pitchFamily="18" charset="0"/>
                                          <a:ea typeface="Calibri" panose="020F0502020204030204" pitchFamily="34" charset="0"/>
                                          <a:cs typeface="Arial" panose="020B0604020202020204" pitchFamily="34" charset="0"/>
                                        </a:rPr>
                                        <m:t>𝟐</m:t>
                                      </m:r>
                                    </m:sup>
                                  </m:sSubSup>
                                </m:num>
                                <m:den>
                                  <m:sSubSup>
                                    <m:sSubSupPr>
                                      <m:ctrlPr>
                                        <a:rPr lang="en-US" b="1" i="1">
                                          <a:latin typeface="Cambria Math" panose="02040503050406030204" pitchFamily="18" charset="0"/>
                                          <a:ea typeface="Calibri" panose="020F0502020204030204" pitchFamily="34" charset="0"/>
                                          <a:cs typeface="Arial" panose="020B0604020202020204" pitchFamily="34" charset="0"/>
                                        </a:rPr>
                                      </m:ctrlPr>
                                    </m:sSubSupPr>
                                    <m:e>
                                      <m:r>
                                        <a:rPr lang="en-US" b="1" i="1">
                                          <a:latin typeface="Cambria Math" panose="02040503050406030204" pitchFamily="18" charset="0"/>
                                          <a:ea typeface="Calibri" panose="020F0502020204030204" pitchFamily="34" charset="0"/>
                                          <a:cs typeface="Arial" panose="020B0604020202020204" pitchFamily="34" charset="0"/>
                                        </a:rPr>
                                        <m:t>𝒌</m:t>
                                      </m:r>
                                    </m:e>
                                    <m:sub>
                                      <m:r>
                                        <a:rPr lang="en-US" b="1" i="1">
                                          <a:latin typeface="Cambria Math" panose="02040503050406030204" pitchFamily="18" charset="0"/>
                                          <a:ea typeface="Calibri" panose="020F0502020204030204" pitchFamily="34" charset="0"/>
                                          <a:cs typeface="Arial" panose="020B0604020202020204" pitchFamily="34" charset="0"/>
                                        </a:rPr>
                                        <m:t>𝟐</m:t>
                                      </m:r>
                                      <m:r>
                                        <a:rPr lang="en-US" b="1" i="1">
                                          <a:latin typeface="Cambria Math" panose="02040503050406030204" pitchFamily="18" charset="0"/>
                                          <a:ea typeface="Calibri" panose="020F0502020204030204" pitchFamily="34" charset="0"/>
                                          <a:cs typeface="Arial" panose="020B0604020202020204" pitchFamily="34" charset="0"/>
                                        </a:rPr>
                                        <m:t>𝒕</m:t>
                                      </m:r>
                                    </m:sub>
                                    <m:sup>
                                      <m:r>
                                        <a:rPr lang="en-US" b="1" i="1">
                                          <a:latin typeface="Cambria Math" panose="02040503050406030204" pitchFamily="18" charset="0"/>
                                          <a:ea typeface="Calibri" panose="020F0502020204030204" pitchFamily="34" charset="0"/>
                                          <a:cs typeface="Arial" panose="020B0604020202020204" pitchFamily="34" charset="0"/>
                                        </a:rPr>
                                        <m:t>𝟐</m:t>
                                      </m:r>
                                    </m:sup>
                                  </m:sSubSup>
                                </m:den>
                              </m:f>
                              <m:sSub>
                                <m:sSubPr>
                                  <m:ctrlPr>
                                    <a:rPr lang="en-US" b="1" i="1">
                                      <a:latin typeface="Cambria Math" panose="02040503050406030204" pitchFamily="18" charset="0"/>
                                      <a:ea typeface="Calibri" panose="020F0502020204030204" pitchFamily="34" charset="0"/>
                                      <a:cs typeface="Arial" panose="020B0604020202020204" pitchFamily="34" charset="0"/>
                                    </a:rPr>
                                  </m:ctrlPr>
                                </m:sSubPr>
                                <m:e>
                                  <m:r>
                                    <a:rPr lang="en-US" b="1" i="1">
                                      <a:latin typeface="Cambria Math" panose="02040503050406030204" pitchFamily="18" charset="0"/>
                                      <a:ea typeface="Calibri" panose="020F0502020204030204" pitchFamily="34" charset="0"/>
                                      <a:cs typeface="Arial" panose="020B0604020202020204" pitchFamily="34" charset="0"/>
                                    </a:rPr>
                                    <m:t>𝒇</m:t>
                                  </m:r>
                                </m:e>
                                <m:sub>
                                  <m:r>
                                    <a:rPr lang="en-US" b="1" i="1">
                                      <a:latin typeface="Cambria Math" panose="02040503050406030204" pitchFamily="18" charset="0"/>
                                      <a:ea typeface="Calibri" panose="020F0502020204030204" pitchFamily="34" charset="0"/>
                                      <a:cs typeface="Arial" panose="020B0604020202020204" pitchFamily="34" charset="0"/>
                                    </a:rPr>
                                    <m:t>𝒂</m:t>
                                  </m:r>
                                </m:sub>
                              </m:sSub>
                              <m:d>
                                <m:dPr>
                                  <m:ctrlPr>
                                    <a:rPr lang="en-US" b="1" i="1">
                                      <a:latin typeface="Cambria Math" panose="02040503050406030204" pitchFamily="18" charset="0"/>
                                      <a:ea typeface="Calibri" panose="020F0502020204030204" pitchFamily="34" charset="0"/>
                                      <a:cs typeface="Arial" panose="020B0604020202020204" pitchFamily="34" charset="0"/>
                                    </a:rPr>
                                  </m:ctrlPr>
                                </m:dPr>
                                <m:e>
                                  <m:sSub>
                                    <m:sSubPr>
                                      <m:ctrlPr>
                                        <a:rPr lang="en-US" b="1"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𝒙</m:t>
                                      </m:r>
                                    </m:e>
                                    <m:sub>
                                      <m:r>
                                        <a:rPr lang="en-US" b="1" i="1">
                                          <a:latin typeface="Cambria Math" panose="02040503050406030204" pitchFamily="18" charset="0"/>
                                          <a:cs typeface="Arial" panose="020B0604020202020204" pitchFamily="34" charset="0"/>
                                        </a:rPr>
                                        <m:t>𝟏</m:t>
                                      </m:r>
                                    </m:sub>
                                  </m:sSub>
                                  <m:r>
                                    <a:rPr lang="en-US" b="1">
                                      <a:latin typeface="Cambria Math" panose="02040503050406030204" pitchFamily="18" charset="0"/>
                                      <a:ea typeface="Calibri" panose="020F0502020204030204" pitchFamily="34" charset="0"/>
                                      <a:cs typeface="Arial" panose="020B0604020202020204" pitchFamily="34" charset="0"/>
                                    </a:rPr>
                                    <m:t>,</m:t>
                                  </m:r>
                                  <m:sSubSup>
                                    <m:sSubSupPr>
                                      <m:ctrlPr>
                                        <a:rPr lang="en-US" b="1" i="1">
                                          <a:latin typeface="Cambria Math" panose="02040503050406030204" pitchFamily="18" charset="0"/>
                                          <a:ea typeface="Calibri" panose="020F0502020204030204" pitchFamily="34" charset="0"/>
                                          <a:cs typeface="Arial" panose="020B0604020202020204" pitchFamily="34" charset="0"/>
                                        </a:rPr>
                                      </m:ctrlPr>
                                    </m:sSubSupPr>
                                    <m:e>
                                      <m:r>
                                        <a:rPr lang="en-US" b="1" i="1">
                                          <a:latin typeface="Cambria Math" panose="02040503050406030204" pitchFamily="18" charset="0"/>
                                          <a:ea typeface="Calibri" panose="020F0502020204030204" pitchFamily="34" charset="0"/>
                                          <a:cs typeface="Arial" panose="020B0604020202020204" pitchFamily="34" charset="0"/>
                                        </a:rPr>
                                        <m:t>𝒌</m:t>
                                      </m:r>
                                    </m:e>
                                    <m:sub>
                                      <m:r>
                                        <a:rPr lang="en-US" b="1" i="1">
                                          <a:latin typeface="Cambria Math" panose="02040503050406030204" pitchFamily="18" charset="0"/>
                                          <a:ea typeface="Calibri" panose="020F0502020204030204" pitchFamily="34" charset="0"/>
                                          <a:cs typeface="Arial" panose="020B0604020202020204" pitchFamily="34" charset="0"/>
                                        </a:rPr>
                                        <m:t>𝟏</m:t>
                                      </m:r>
                                      <m:r>
                                        <a:rPr lang="en-US" b="1" i="1">
                                          <a:latin typeface="Cambria Math" panose="02040503050406030204" pitchFamily="18" charset="0"/>
                                          <a:ea typeface="Calibri" panose="020F0502020204030204" pitchFamily="34" charset="0"/>
                                          <a:cs typeface="Arial" panose="020B0604020202020204" pitchFamily="34" charset="0"/>
                                        </a:rPr>
                                        <m:t>𝒕</m:t>
                                      </m:r>
                                    </m:sub>
                                    <m:sup>
                                      <m:r>
                                        <a:rPr lang="en-US" b="1" i="1">
                                          <a:latin typeface="Cambria Math" panose="02040503050406030204" pitchFamily="18" charset="0"/>
                                          <a:ea typeface="Calibri" panose="020F0502020204030204" pitchFamily="34" charset="0"/>
                                          <a:cs typeface="Arial" panose="020B0604020202020204" pitchFamily="34" charset="0"/>
                                        </a:rPr>
                                        <m:t>𝟐</m:t>
                                      </m:r>
                                    </m:sup>
                                  </m:sSubSup>
                                  <m:r>
                                    <a:rPr lang="en-US" b="1">
                                      <a:latin typeface="Cambria Math" panose="02040503050406030204" pitchFamily="18" charset="0"/>
                                      <a:ea typeface="Calibri" panose="020F0502020204030204" pitchFamily="34" charset="0"/>
                                      <a:cs typeface="Arial" panose="020B0604020202020204" pitchFamily="34" charset="0"/>
                                    </a:rPr>
                                    <m:t>,</m:t>
                                  </m:r>
                                  <m:sSup>
                                    <m:sSupPr>
                                      <m:ctrlPr>
                                        <a:rPr lang="en-US" b="1" i="1">
                                          <a:latin typeface="Cambria Math" panose="02040503050406030204" pitchFamily="18" charset="0"/>
                                          <a:ea typeface="Calibri" panose="020F0502020204030204" pitchFamily="34" charset="0"/>
                                          <a:cs typeface="Arial" panose="020B0604020202020204" pitchFamily="34" charset="0"/>
                                        </a:rPr>
                                      </m:ctrlPr>
                                    </m:sSupPr>
                                    <m:e>
                                      <m:r>
                                        <a:rPr lang="en-US" b="1" i="1">
                                          <a:latin typeface="Cambria Math" panose="02040503050406030204" pitchFamily="18" charset="0"/>
                                          <a:ea typeface="Calibri" panose="020F0502020204030204" pitchFamily="34" charset="0"/>
                                          <a:cs typeface="Arial" panose="020B0604020202020204" pitchFamily="34" charset="0"/>
                                        </a:rPr>
                                        <m:t>𝝁</m:t>
                                      </m:r>
                                    </m:e>
                                    <m:sup>
                                      <m:r>
                                        <a:rPr lang="en-US" b="1" i="1">
                                          <a:latin typeface="Cambria Math" panose="02040503050406030204" pitchFamily="18" charset="0"/>
                                          <a:ea typeface="Calibri" panose="020F0502020204030204" pitchFamily="34" charset="0"/>
                                          <a:cs typeface="Arial" panose="020B0604020202020204" pitchFamily="34" charset="0"/>
                                        </a:rPr>
                                        <m:t>𝟐</m:t>
                                      </m:r>
                                    </m:sup>
                                  </m:sSup>
                                </m:e>
                              </m:d>
                            </m:e>
                          </m:nary>
                        </m:e>
                      </m:nary>
                      <m:sSub>
                        <m:sSubPr>
                          <m:ctrlPr>
                            <a:rPr lang="en-US" b="1" i="1">
                              <a:latin typeface="Cambria Math" panose="02040503050406030204" pitchFamily="18" charset="0"/>
                              <a:ea typeface="Calibri" panose="020F0502020204030204" pitchFamily="34" charset="0"/>
                              <a:cs typeface="Arial" panose="020B0604020202020204" pitchFamily="34" charset="0"/>
                            </a:rPr>
                          </m:ctrlPr>
                        </m:sSubPr>
                        <m:e>
                          <m:r>
                            <a:rPr lang="en-US" b="1" i="1">
                              <a:latin typeface="Cambria Math" panose="02040503050406030204" pitchFamily="18" charset="0"/>
                              <a:ea typeface="Calibri" panose="020F0502020204030204" pitchFamily="34" charset="0"/>
                              <a:cs typeface="Arial" panose="020B0604020202020204" pitchFamily="34" charset="0"/>
                            </a:rPr>
                            <m:t>𝒇</m:t>
                          </m:r>
                        </m:e>
                        <m:sub>
                          <m:r>
                            <a:rPr lang="en-US" b="1" i="1">
                              <a:latin typeface="Cambria Math" panose="02040503050406030204" pitchFamily="18" charset="0"/>
                              <a:ea typeface="Calibri" panose="020F0502020204030204" pitchFamily="34" charset="0"/>
                              <a:cs typeface="Arial" panose="020B0604020202020204" pitchFamily="34" charset="0"/>
                            </a:rPr>
                            <m:t>𝒃</m:t>
                          </m:r>
                        </m:sub>
                      </m:sSub>
                      <m:d>
                        <m:dPr>
                          <m:ctrlPr>
                            <a:rPr lang="en-US" b="1" i="1">
                              <a:latin typeface="Cambria Math" panose="02040503050406030204" pitchFamily="18" charset="0"/>
                              <a:ea typeface="Calibri" panose="020F0502020204030204" pitchFamily="34" charset="0"/>
                              <a:cs typeface="Arial" panose="020B0604020202020204" pitchFamily="34" charset="0"/>
                            </a:rPr>
                          </m:ctrlPr>
                        </m:dPr>
                        <m:e>
                          <m:sSub>
                            <m:sSubPr>
                              <m:ctrlPr>
                                <a:rPr lang="en-US" b="1"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𝒙</m:t>
                              </m:r>
                            </m:e>
                            <m:sub>
                              <m:r>
                                <a:rPr lang="en-US" b="1" i="1">
                                  <a:latin typeface="Cambria Math" panose="02040503050406030204" pitchFamily="18" charset="0"/>
                                  <a:cs typeface="Arial" panose="020B0604020202020204" pitchFamily="34" charset="0"/>
                                </a:rPr>
                                <m:t>𝟐</m:t>
                              </m:r>
                            </m:sub>
                          </m:sSub>
                          <m:r>
                            <a:rPr lang="en-US" b="1">
                              <a:latin typeface="Cambria Math" panose="02040503050406030204" pitchFamily="18" charset="0"/>
                              <a:ea typeface="Calibri" panose="020F0502020204030204" pitchFamily="34" charset="0"/>
                              <a:cs typeface="Arial" panose="020B0604020202020204" pitchFamily="34" charset="0"/>
                            </a:rPr>
                            <m:t>,</m:t>
                          </m:r>
                          <m:sSubSup>
                            <m:sSubSupPr>
                              <m:ctrlPr>
                                <a:rPr lang="en-US" b="1" i="1">
                                  <a:latin typeface="Cambria Math" panose="02040503050406030204" pitchFamily="18" charset="0"/>
                                  <a:ea typeface="Calibri" panose="020F0502020204030204" pitchFamily="34" charset="0"/>
                                  <a:cs typeface="Arial" panose="020B0604020202020204" pitchFamily="34" charset="0"/>
                                </a:rPr>
                              </m:ctrlPr>
                            </m:sSubSupPr>
                            <m:e>
                              <m:r>
                                <a:rPr lang="en-US" b="1" i="1">
                                  <a:latin typeface="Cambria Math" panose="02040503050406030204" pitchFamily="18" charset="0"/>
                                  <a:ea typeface="Calibri" panose="020F0502020204030204" pitchFamily="34" charset="0"/>
                                  <a:cs typeface="Arial" panose="020B0604020202020204" pitchFamily="34" charset="0"/>
                                </a:rPr>
                                <m:t>𝒌</m:t>
                              </m:r>
                            </m:e>
                            <m:sub>
                              <m:r>
                                <a:rPr lang="en-US" b="1" i="1">
                                  <a:latin typeface="Cambria Math" panose="02040503050406030204" pitchFamily="18" charset="0"/>
                                  <a:ea typeface="Calibri" panose="020F0502020204030204" pitchFamily="34" charset="0"/>
                                  <a:cs typeface="Arial" panose="020B0604020202020204" pitchFamily="34" charset="0"/>
                                </a:rPr>
                                <m:t>𝟐</m:t>
                              </m:r>
                              <m:r>
                                <a:rPr lang="en-US" b="1" i="1">
                                  <a:latin typeface="Cambria Math" panose="02040503050406030204" pitchFamily="18" charset="0"/>
                                  <a:ea typeface="Calibri" panose="020F0502020204030204" pitchFamily="34" charset="0"/>
                                  <a:cs typeface="Arial" panose="020B0604020202020204" pitchFamily="34" charset="0"/>
                                </a:rPr>
                                <m:t>𝒕</m:t>
                              </m:r>
                            </m:sub>
                            <m:sup>
                              <m:r>
                                <a:rPr lang="en-US" b="1" i="1">
                                  <a:latin typeface="Cambria Math" panose="02040503050406030204" pitchFamily="18" charset="0"/>
                                  <a:ea typeface="Calibri" panose="020F0502020204030204" pitchFamily="34" charset="0"/>
                                  <a:cs typeface="Arial" panose="020B0604020202020204" pitchFamily="34" charset="0"/>
                                </a:rPr>
                                <m:t>𝟐</m:t>
                              </m:r>
                            </m:sup>
                          </m:sSubSup>
                          <m:r>
                            <a:rPr lang="en-US" b="1">
                              <a:latin typeface="Cambria Math" panose="02040503050406030204" pitchFamily="18" charset="0"/>
                              <a:ea typeface="Calibri" panose="020F0502020204030204" pitchFamily="34" charset="0"/>
                              <a:cs typeface="Arial" panose="020B0604020202020204" pitchFamily="34" charset="0"/>
                            </a:rPr>
                            <m:t>,</m:t>
                          </m:r>
                          <m:sSup>
                            <m:sSupPr>
                              <m:ctrlPr>
                                <a:rPr lang="en-US" b="1" i="1">
                                  <a:latin typeface="Cambria Math" panose="02040503050406030204" pitchFamily="18" charset="0"/>
                                  <a:ea typeface="Calibri" panose="020F0502020204030204" pitchFamily="34" charset="0"/>
                                  <a:cs typeface="Arial" panose="020B0604020202020204" pitchFamily="34" charset="0"/>
                                </a:rPr>
                              </m:ctrlPr>
                            </m:sSupPr>
                            <m:e>
                              <m:r>
                                <a:rPr lang="en-US" b="1" i="1">
                                  <a:latin typeface="Cambria Math" panose="02040503050406030204" pitchFamily="18" charset="0"/>
                                  <a:ea typeface="Calibri" panose="020F0502020204030204" pitchFamily="34" charset="0"/>
                                  <a:cs typeface="Arial" panose="020B0604020202020204" pitchFamily="34" charset="0"/>
                                </a:rPr>
                                <m:t>𝝁</m:t>
                              </m:r>
                            </m:e>
                            <m:sup>
                              <m:r>
                                <a:rPr lang="en-US" b="1" i="1">
                                  <a:latin typeface="Cambria Math" panose="02040503050406030204" pitchFamily="18" charset="0"/>
                                  <a:ea typeface="Calibri" panose="020F0502020204030204" pitchFamily="34" charset="0"/>
                                  <a:cs typeface="Arial" panose="020B0604020202020204" pitchFamily="34" charset="0"/>
                                </a:rPr>
                                <m:t>𝟐</m:t>
                              </m:r>
                            </m:sup>
                          </m:sSup>
                        </m:e>
                      </m:d>
                      <m:sSubSup>
                        <m:sSubSupPr>
                          <m:ctrlPr>
                            <a:rPr lang="en-US" b="1" i="1">
                              <a:latin typeface="Cambria Math" panose="02040503050406030204" pitchFamily="18" charset="0"/>
                              <a:cs typeface="Arial" panose="020B0604020202020204" pitchFamily="34" charset="0"/>
                            </a:rPr>
                          </m:ctrlPr>
                        </m:sSubSupPr>
                        <m:e>
                          <m:acc>
                            <m:accPr>
                              <m:chr m:val="̂"/>
                              <m:ctrlPr>
                                <a:rPr lang="en-US" b="1" i="1">
                                  <a:latin typeface="Cambria Math" panose="02040503050406030204" pitchFamily="18" charset="0"/>
                                  <a:ea typeface="Cambria Math" panose="02040503050406030204" pitchFamily="18" charset="0"/>
                                  <a:cs typeface="Arial" panose="020B0604020202020204" pitchFamily="34" charset="0"/>
                                </a:rPr>
                              </m:ctrlPr>
                            </m:accPr>
                            <m:e>
                              <m:r>
                                <a:rPr lang="en-US" b="1" i="1">
                                  <a:latin typeface="Cambria Math" panose="02040503050406030204" pitchFamily="18" charset="0"/>
                                  <a:ea typeface="Cambria Math" panose="02040503050406030204" pitchFamily="18" charset="0"/>
                                  <a:cs typeface="Arial" panose="020B0604020202020204" pitchFamily="34" charset="0"/>
                                </a:rPr>
                                <m:t>𝝈</m:t>
                              </m:r>
                            </m:e>
                          </m:acc>
                        </m:e>
                        <m:sub>
                          <m:r>
                            <a:rPr lang="en-US" b="1" i="1">
                              <a:latin typeface="Cambria Math" panose="02040503050406030204" pitchFamily="18" charset="0"/>
                              <a:cs typeface="Arial" panose="020B0604020202020204" pitchFamily="34" charset="0"/>
                            </a:rPr>
                            <m:t>𝒂𝒃</m:t>
                          </m:r>
                        </m:sub>
                        <m:sup>
                          <m:r>
                            <a:rPr lang="en-US" b="1" i="1">
                              <a:latin typeface="Cambria Math" panose="02040503050406030204" pitchFamily="18" charset="0"/>
                              <a:cs typeface="Arial" panose="020B0604020202020204" pitchFamily="34" charset="0"/>
                            </a:rPr>
                            <m:t>∗</m:t>
                          </m:r>
                        </m:sup>
                      </m:sSubSup>
                    </m:oMath>
                  </m:oMathPara>
                </a14:m>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First step is obtaining suitable UPDFs that is a hard task. Fortunately some approaches based on the DGLAP evolution equation exist which allow to obtain UPDFs simply with powerful predicting power, for example the </a:t>
                </a:r>
                <a:r>
                  <a:rPr lang="en-US" b="1" dirty="0">
                    <a:latin typeface="Times New Roman" panose="02020603050405020304" pitchFamily="18" charset="0"/>
                    <a:cs typeface="Times New Roman" panose="02020603050405020304" pitchFamily="18" charset="0"/>
                  </a:rPr>
                  <a:t>KMR</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MRW</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PB</a:t>
                </a:r>
                <a:r>
                  <a:rPr lang="en-US" dirty="0">
                    <a:latin typeface="Times New Roman" panose="02020603050405020304" pitchFamily="18" charset="0"/>
                    <a:cs typeface="Times New Roman" panose="02020603050405020304" pitchFamily="18" charset="0"/>
                  </a:rPr>
                  <a:t> (Parton Branching) approaches. </a:t>
                </a:r>
              </a:p>
            </p:txBody>
          </p:sp>
        </mc:Choice>
        <mc:Fallback xmlns="">
          <p:sp>
            <p:nvSpPr>
              <p:cNvPr id="6" name="Rectangle 5"/>
              <p:cNvSpPr>
                <a:spLocks noRot="1" noChangeAspect="1" noMove="1" noResize="1" noEditPoints="1" noAdjustHandles="1" noChangeArrowheads="1" noChangeShapeType="1" noTextEdit="1"/>
              </p:cNvSpPr>
              <p:nvPr/>
            </p:nvSpPr>
            <p:spPr>
              <a:xfrm>
                <a:off x="1137260" y="3313370"/>
                <a:ext cx="9963150" cy="3053913"/>
              </a:xfrm>
              <a:prstGeom prst="rect">
                <a:avLst/>
              </a:prstGeom>
              <a:blipFill>
                <a:blip r:embed="rId3"/>
                <a:stretch>
                  <a:fillRect l="-551" t="-1198" b="-21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47866" y="434418"/>
                <a:ext cx="5753435" cy="461665"/>
              </a:xfrm>
              <a:prstGeom prst="rect">
                <a:avLst/>
              </a:prstGeom>
            </p:spPr>
            <p:txBody>
              <a:bodyPr wrap="none">
                <a:spAutoFit/>
              </a:bodyPr>
              <a:lstStyle/>
              <a:p>
                <a14:m>
                  <m:oMath xmlns:m="http://schemas.openxmlformats.org/officeDocument/2006/math">
                    <m:sSub>
                      <m:sSubPr>
                        <m:ctrlPr>
                          <a:rPr lang="en-US" sz="2400" b="1" i="1" smtClean="0">
                            <a:solidFill>
                              <a:schemeClr val="tx1"/>
                            </a:solidFill>
                            <a:latin typeface="Cambria Math" panose="02040503050406030204" pitchFamily="18" charset="0"/>
                          </a:rPr>
                        </m:ctrlPr>
                      </m:sSubPr>
                      <m:e>
                        <m:r>
                          <m:rPr>
                            <m:nor/>
                          </m:rPr>
                          <a:rPr lang="en-US" sz="2400" b="1" dirty="0">
                            <a:latin typeface="Times New Roman" panose="02020603050405020304" pitchFamily="18" charset="0"/>
                            <a:cs typeface="Times New Roman" panose="02020603050405020304" pitchFamily="18" charset="0"/>
                          </a:rPr>
                          <m:t>Collinear</m:t>
                        </m:r>
                        <m:r>
                          <m:rPr>
                            <m:nor/>
                          </m:rPr>
                          <a:rPr lang="en-US" sz="2400" b="1" dirty="0">
                            <a:latin typeface="Times New Roman" panose="02020603050405020304" pitchFamily="18" charset="0"/>
                            <a:cs typeface="Times New Roman" panose="02020603050405020304" pitchFamily="18" charset="0"/>
                          </a:rPr>
                          <m:t> </m:t>
                        </m:r>
                        <m:r>
                          <m:rPr>
                            <m:nor/>
                          </m:rPr>
                          <a:rPr lang="en-US" sz="2400" b="1" dirty="0">
                            <a:latin typeface="Times New Roman" panose="02020603050405020304" pitchFamily="18" charset="0"/>
                            <a:cs typeface="Times New Roman" panose="02020603050405020304" pitchFamily="18" charset="0"/>
                          </a:rPr>
                          <m:t>@</m:t>
                        </m:r>
                        <m:r>
                          <a:rPr lang="en-US" sz="2400" b="1" i="1" dirty="0" smtClean="0">
                            <a:latin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rPr>
                          <m:t>𝒌</m:t>
                        </m:r>
                      </m:e>
                      <m:sub>
                        <m:r>
                          <a:rPr lang="en-US" sz="2400" b="1" i="1">
                            <a:solidFill>
                              <a:schemeClr val="tx1"/>
                            </a:solidFill>
                            <a:latin typeface="Cambria Math" panose="02040503050406030204" pitchFamily="18" charset="0"/>
                          </a:rPr>
                          <m:t>𝒕</m:t>
                        </m:r>
                      </m:sub>
                    </m:sSub>
                  </m:oMath>
                </a14:m>
                <a:r>
                  <a:rPr lang="en-US" sz="2400" b="1" dirty="0" smtClean="0">
                    <a:solidFill>
                      <a:schemeClr val="tx1"/>
                    </a:solidFill>
                    <a:latin typeface="Times New Roman" panose="02020603050405020304" pitchFamily="18" charset="0"/>
                    <a:cs typeface="Times New Roman" panose="02020603050405020304" pitchFamily="18" charset="0"/>
                  </a:rPr>
                  <a:t>-Factorization Frameworks</a:t>
                </a:r>
                <a:endParaRPr lang="en-US" sz="2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1247866" y="434418"/>
                <a:ext cx="5753435" cy="461665"/>
              </a:xfrm>
              <a:prstGeom prst="rect">
                <a:avLst/>
              </a:prstGeom>
              <a:blipFill>
                <a:blip r:embed="rId4"/>
                <a:stretch>
                  <a:fillRect l="-318" t="-10526" r="-106" b="-28947"/>
                </a:stretch>
              </a:blipFill>
            </p:spPr>
            <p:txBody>
              <a:bodyPr/>
              <a:lstStyle/>
              <a:p>
                <a:r>
                  <a:rPr lang="en-US">
                    <a:noFill/>
                  </a:rPr>
                  <a:t> </a:t>
                </a:r>
              </a:p>
            </p:txBody>
          </p:sp>
        </mc:Fallback>
      </mc:AlternateContent>
      <p:cxnSp>
        <p:nvCxnSpPr>
          <p:cNvPr id="8" name="Straight Connector 7"/>
          <p:cNvCxnSpPr/>
          <p:nvPr/>
        </p:nvCxnSpPr>
        <p:spPr>
          <a:xfrm>
            <a:off x="1137260" y="904366"/>
            <a:ext cx="59746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829282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1047750" y="1612122"/>
            <a:ext cx="3762568" cy="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D57F1E4F-1CFF-5643-939E-217C01CDF565}" type="slidenum">
              <a:rPr lang="en-US" smtClean="0"/>
              <a:pPr/>
              <a:t>6</a:t>
            </a:fld>
            <a:endParaRPr lang="en-US" dirty="0"/>
          </a:p>
        </p:txBody>
      </p:sp>
      <mc:AlternateContent xmlns:mc="http://schemas.openxmlformats.org/markup-compatibility/2006" xmlns:a14="http://schemas.microsoft.com/office/drawing/2010/main">
        <mc:Choice Requires="a14">
          <p:sp>
            <p:nvSpPr>
              <p:cNvPr id="3" name="Rectangle 2"/>
              <p:cNvSpPr/>
              <p:nvPr/>
            </p:nvSpPr>
            <p:spPr>
              <a:xfrm>
                <a:off x="4180321" y="2405919"/>
                <a:ext cx="6422828" cy="3416320"/>
              </a:xfrm>
              <a:prstGeom prst="rect">
                <a:avLst/>
              </a:prstGeom>
            </p:spPr>
            <p:txBody>
              <a:bodyPr wrap="square">
                <a:spAutoFit/>
              </a:bodyPr>
              <a:lstStyle/>
              <a:p>
                <a:pPr marL="285750" indent="-285750">
                  <a:buClr>
                    <a:schemeClr val="tx1"/>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KaTie is the first </a:t>
                </a:r>
                <a:r>
                  <a:rPr lang="en-US" dirty="0" err="1">
                    <a:latin typeface="Times New Roman" panose="02020603050405020304" pitchFamily="18" charset="0"/>
                    <a:cs typeface="Times New Roman" panose="02020603050405020304" pitchFamily="18" charset="0"/>
                  </a:rPr>
                  <a:t>parton</a:t>
                </a:r>
                <a:r>
                  <a:rPr lang="en-US" dirty="0">
                    <a:latin typeface="Times New Roman" panose="02020603050405020304" pitchFamily="18" charset="0"/>
                    <a:cs typeface="Times New Roman" panose="02020603050405020304" pitchFamily="18" charset="0"/>
                  </a:rPr>
                  <a:t> level event generator which calculates cross section for different </a:t>
                </a:r>
                <a:r>
                  <a:rPr lang="en-US" dirty="0" err="1">
                    <a:latin typeface="Times New Roman" panose="02020603050405020304" pitchFamily="18" charset="0"/>
                    <a:cs typeface="Times New Roman" panose="02020603050405020304" pitchFamily="18" charset="0"/>
                  </a:rPr>
                  <a:t>parton</a:t>
                </a:r>
                <a:r>
                  <a:rPr lang="en-US" dirty="0">
                    <a:latin typeface="Times New Roman" panose="02020603050405020304" pitchFamily="18" charset="0"/>
                    <a:cs typeface="Times New Roman" panose="02020603050405020304" pitchFamily="18" charset="0"/>
                  </a:rPr>
                  <a:t> level processes in collinear and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k</m:t>
                        </m:r>
                      </m:e>
                      <m:sub>
                        <m:r>
                          <m:rPr>
                            <m:sty m:val="p"/>
                          </m:rPr>
                          <a:rPr lang="en-US">
                            <a:latin typeface="Cambria Math" panose="02040503050406030204" pitchFamily="18" charset="0"/>
                          </a:rPr>
                          <m:t>t</m:t>
                        </m:r>
                      </m:sub>
                    </m:sSub>
                  </m:oMath>
                </a14:m>
                <a:r>
                  <a:rPr lang="en-US" dirty="0">
                    <a:latin typeface="Times New Roman" panose="02020603050405020304" pitchFamily="18" charset="0"/>
                    <a:cs typeface="Times New Roman" panose="02020603050405020304" pitchFamily="18" charset="0"/>
                  </a:rPr>
                  <a:t>-factorization frameworks.</a:t>
                </a:r>
              </a:p>
              <a:p>
                <a:pPr>
                  <a:buClr>
                    <a:srgbClr val="C00000"/>
                  </a:buClr>
                </a:pPr>
                <a:endParaRPr lang="en-US" dirty="0">
                  <a:latin typeface="Times New Roman" panose="02020603050405020304" pitchFamily="18" charset="0"/>
                  <a:cs typeface="Times New Roman" panose="02020603050405020304" pitchFamily="18" charset="0"/>
                </a:endParaRPr>
              </a:p>
              <a:p>
                <a:pPr marL="285750" indent="-285750">
                  <a:buClr>
                    <a:schemeClr val="tx1"/>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One can use </a:t>
                </a:r>
                <a:r>
                  <a:rPr lang="en-US" dirty="0" err="1">
                    <a:latin typeface="Times New Roman" panose="02020603050405020304" pitchFamily="18" charset="0"/>
                    <a:cs typeface="Times New Roman" panose="02020603050405020304" pitchFamily="18" charset="0"/>
                  </a:rPr>
                  <a:t>TMDLib</a:t>
                </a:r>
                <a:r>
                  <a:rPr lang="en-US" dirty="0">
                    <a:latin typeface="Times New Roman" panose="02020603050405020304" pitchFamily="18" charset="0"/>
                    <a:cs typeface="Times New Roman" panose="02020603050405020304" pitchFamily="18" charset="0"/>
                  </a:rPr>
                  <a:t> libraries for input UPDFs. However, when UPDFs are not available in TMDLIB, one should generate grid files for those UPDFs. </a:t>
                </a:r>
              </a:p>
              <a:p>
                <a:pPr>
                  <a:buClr>
                    <a:srgbClr val="C00000"/>
                  </a:buClr>
                </a:pPr>
                <a:endParaRPr lang="en-US" dirty="0">
                  <a:latin typeface="Times New Roman" panose="02020603050405020304" pitchFamily="18" charset="0"/>
                  <a:cs typeface="Times New Roman" panose="02020603050405020304" pitchFamily="18" charset="0"/>
                </a:endParaRPr>
              </a:p>
              <a:p>
                <a:pPr marL="285750" indent="-285750">
                  <a:buClr>
                    <a:schemeClr val="tx1"/>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KaTie can also generate LHEF event files, which late can feed into CASCADE to generate hadronic events. </a:t>
                </a:r>
              </a:p>
              <a:p>
                <a:pPr>
                  <a:buClr>
                    <a:schemeClr val="tx1"/>
                  </a:buClr>
                </a:pPr>
                <a:endParaRPr lang="en-US" dirty="0">
                  <a:latin typeface="Times New Roman" panose="02020603050405020304" pitchFamily="18" charset="0"/>
                  <a:cs typeface="Times New Roman" panose="02020603050405020304" pitchFamily="18" charset="0"/>
                </a:endParaRPr>
              </a:p>
              <a:p>
                <a:pPr marL="285750" indent="-285750">
                  <a:buClr>
                    <a:schemeClr val="tx1"/>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https://doi.org/10.1103/PhysRevD.100.054023</a:t>
                </a:r>
              </a:p>
            </p:txBody>
          </p:sp>
        </mc:Choice>
        <mc:Fallback xmlns="">
          <p:sp>
            <p:nvSpPr>
              <p:cNvPr id="3" name="Rectangle 2"/>
              <p:cNvSpPr>
                <a:spLocks noRot="1" noChangeAspect="1" noMove="1" noResize="1" noEditPoints="1" noAdjustHandles="1" noChangeArrowheads="1" noChangeShapeType="1" noTextEdit="1"/>
              </p:cNvSpPr>
              <p:nvPr/>
            </p:nvSpPr>
            <p:spPr>
              <a:xfrm>
                <a:off x="4180321" y="2405919"/>
                <a:ext cx="6422828" cy="3416320"/>
              </a:xfrm>
              <a:prstGeom prst="rect">
                <a:avLst/>
              </a:prstGeom>
              <a:blipFill>
                <a:blip r:embed="rId2"/>
                <a:stretch>
                  <a:fillRect l="-665" t="-1071" r="-1425" b="-1964"/>
                </a:stretch>
              </a:blipFill>
            </p:spPr>
            <p:txBody>
              <a:bodyPr/>
              <a:lstStyle/>
              <a:p>
                <a:r>
                  <a:rPr lang="en-US">
                    <a:noFill/>
                  </a:rPr>
                  <a:t> </a:t>
                </a:r>
              </a:p>
            </p:txBody>
          </p:sp>
        </mc:Fallback>
      </mc:AlternateContent>
      <p:sp>
        <p:nvSpPr>
          <p:cNvPr id="9" name="Rectangle 8"/>
          <p:cNvSpPr/>
          <p:nvPr/>
        </p:nvSpPr>
        <p:spPr>
          <a:xfrm>
            <a:off x="1047750" y="1181755"/>
            <a:ext cx="3630161"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KaTie parton level event generator</a:t>
            </a:r>
          </a:p>
        </p:txBody>
      </p:sp>
      <p:pic>
        <p:nvPicPr>
          <p:cNvPr id="11" name="Picture 10"/>
          <p:cNvPicPr>
            <a:picLocks noChangeAspect="1"/>
          </p:cNvPicPr>
          <p:nvPr/>
        </p:nvPicPr>
        <p:blipFill>
          <a:blip r:embed="rId3"/>
          <a:stretch>
            <a:fillRect/>
          </a:stretch>
        </p:blipFill>
        <p:spPr>
          <a:xfrm>
            <a:off x="1047750" y="1843824"/>
            <a:ext cx="2897061" cy="4254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96170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sp>
        <p:nvSpPr>
          <p:cNvPr id="5" name="Rectangle 4"/>
          <p:cNvSpPr/>
          <p:nvPr/>
        </p:nvSpPr>
        <p:spPr>
          <a:xfrm>
            <a:off x="1378291" y="671650"/>
            <a:ext cx="286809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Numerical Methods </a:t>
            </a:r>
            <a:endParaRPr lang="en-US" sz="2400" dirty="0"/>
          </a:p>
        </p:txBody>
      </p:sp>
      <p:pic>
        <p:nvPicPr>
          <p:cNvPr id="6" name="Picture 5"/>
          <p:cNvPicPr>
            <a:picLocks noChangeAspect="1"/>
          </p:cNvPicPr>
          <p:nvPr/>
        </p:nvPicPr>
        <p:blipFill>
          <a:blip r:embed="rId2"/>
          <a:stretch>
            <a:fillRect/>
          </a:stretch>
        </p:blipFill>
        <p:spPr>
          <a:xfrm>
            <a:off x="1239466" y="1133315"/>
            <a:ext cx="4343400" cy="952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797669" y="1531838"/>
                <a:ext cx="10875523" cy="4533998"/>
              </a:xfrm>
              <a:prstGeom prst="rect">
                <a:avLst/>
              </a:prstGeom>
            </p:spPr>
            <p:txBody>
              <a:bodyPr wrap="square">
                <a:spAutoFit/>
              </a:bodyPr>
              <a:lstStyle/>
              <a:p>
                <a:pPr marL="285750" indent="-285750">
                  <a:buClr>
                    <a:schemeClr val="tx1"/>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study the </a:t>
                </a:r>
                <a:r>
                  <a:rPr lang="en-US" i="1" dirty="0">
                    <a:latin typeface="Times New Roman" panose="02020603050405020304" pitchFamily="18" charset="0"/>
                    <a:cs typeface="Times New Roman" panose="02020603050405020304" pitchFamily="18" charset="0"/>
                  </a:rPr>
                  <a:t>Z </a:t>
                </a:r>
                <a:r>
                  <a:rPr lang="en-US" dirty="0">
                    <a:latin typeface="Times New Roman" panose="02020603050405020304" pitchFamily="18" charset="0"/>
                    <a:cs typeface="Times New Roman" panose="02020603050405020304" pitchFamily="18" charset="0"/>
                  </a:rPr>
                  <a:t>boson production via the proton-lead collisions within the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𝑘</m:t>
                        </m:r>
                      </m:e>
                      <m:sub>
                        <m:r>
                          <a:rPr lang="en-US" i="1" dirty="0">
                            <a:latin typeface="Cambria Math" panose="02040503050406030204" pitchFamily="18" charset="0"/>
                          </a:rPr>
                          <m:t>𝑡</m:t>
                        </m:r>
                      </m:sub>
                    </m:sSub>
                  </m:oMath>
                </a14:m>
                <a:r>
                  <a:rPr lang="en-US" dirty="0">
                    <a:latin typeface="Times New Roman" panose="02020603050405020304" pitchFamily="18" charset="0"/>
                    <a:cs typeface="Times New Roman" panose="02020603050405020304" pitchFamily="18" charset="0"/>
                  </a:rPr>
                  <a:t>-factorization frameworks, using the </a:t>
                </a:r>
              </a:p>
              <a:p>
                <a:pPr>
                  <a:buClr>
                    <a:schemeClr val="tx1"/>
                  </a:buClr>
                </a:pPr>
                <a:r>
                  <a:rPr lang="en-US" dirty="0">
                    <a:latin typeface="Times New Roman" panose="02020603050405020304" pitchFamily="18" charset="0"/>
                    <a:cs typeface="Times New Roman" panose="02020603050405020304" pitchFamily="18" charset="0"/>
                  </a:rPr>
                  <a:t>      Martin-Ryskin-Watt (MRW) TMDs .</a:t>
                </a:r>
              </a:p>
              <a:p>
                <a:pPr>
                  <a:buClr>
                    <a:srgbClr val="FF0066"/>
                  </a:buCl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For cross section calculations, we generally use the </a:t>
                </a:r>
                <a:r>
                  <a:rPr lang="en-US" dirty="0" err="1">
                    <a:latin typeface="Times New Roman" panose="02020603050405020304" pitchFamily="18" charset="0"/>
                    <a:cs typeface="Times New Roman" panose="02020603050405020304" pitchFamily="18" charset="0"/>
                  </a:rPr>
                  <a:t>KaTie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parton</a:t>
                </a:r>
                <a:r>
                  <a:rPr lang="en-US" dirty="0">
                    <a:latin typeface="Times New Roman" panose="02020603050405020304" pitchFamily="18" charset="0"/>
                    <a:cs typeface="Times New Roman" panose="02020603050405020304" pitchFamily="18" charset="0"/>
                  </a:rPr>
                  <a:t> level event generator.</a:t>
                </a:r>
              </a:p>
              <a:p>
                <a:endParaRPr lang="en-US" dirty="0">
                  <a:latin typeface="Times New Roman" panose="02020603050405020304" pitchFamily="18" charset="0"/>
                  <a:cs typeface="Times New Roman" panose="02020603050405020304" pitchFamily="18" charset="0"/>
                </a:endParaRPr>
              </a:p>
              <a:p>
                <a:pPr marL="285750" indent="-285750">
                  <a:buClr>
                    <a:schemeClr val="tx1"/>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perform these calculations for the first five quark flavors, i.e., up, down, strange, charm, bottom and their anti-quarks.</a:t>
                </a:r>
              </a:p>
              <a:p>
                <a:pPr marL="285750" indent="-285750">
                  <a:buClr>
                    <a:schemeClr val="tx1"/>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𝑓</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𝑟</m:t>
                        </m:r>
                      </m:sub>
                    </m:sSub>
                    <m:r>
                      <a:rPr lang="en-US" i="1">
                        <a:latin typeface="Cambria Math" panose="02040503050406030204" pitchFamily="18" charset="0"/>
                      </a:rPr>
                      <m:t>=</m:t>
                    </m:r>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i="1" dirty="0">
                            <a:latin typeface="Cambria Math" panose="02040503050406030204" pitchFamily="18" charset="0"/>
                          </a:rPr>
                        </m:ctrlPr>
                      </m:radPr>
                      <m:deg/>
                      <m:e>
                        <m:sSup>
                          <m:sSupPr>
                            <m:ctrlPr>
                              <a:rPr lang="en-US" i="1" dirty="0">
                                <a:latin typeface="Cambria Math" panose="02040503050406030204" pitchFamily="18" charset="0"/>
                              </a:rPr>
                            </m:ctrlPr>
                          </m:sSupPr>
                          <m:e>
                            <m:sSubSup>
                              <m:sSubSupPr>
                                <m:ctrlPr>
                                  <a:rPr lang="en-US" i="1" dirty="0">
                                    <a:latin typeface="Cambria Math" panose="02040503050406030204" pitchFamily="18" charset="0"/>
                                  </a:rPr>
                                </m:ctrlPr>
                              </m:sSubSupPr>
                              <m:e>
                                <m:r>
                                  <a:rPr lang="en-US" i="1" dirty="0">
                                    <a:latin typeface="Cambria Math" panose="02040503050406030204" pitchFamily="18" charset="0"/>
                                  </a:rPr>
                                  <m:t>𝑝</m:t>
                                </m:r>
                              </m:e>
                              <m:sub>
                                <m:r>
                                  <a:rPr lang="en-US" i="1" dirty="0">
                                    <a:latin typeface="Cambria Math" panose="02040503050406030204" pitchFamily="18" charset="0"/>
                                  </a:rPr>
                                  <m:t>𝑡</m:t>
                                </m:r>
                              </m:sub>
                              <m:sup>
                                <m:r>
                                  <a:rPr lang="en-US" i="1" dirty="0">
                                    <a:latin typeface="Cambria Math" panose="02040503050406030204" pitchFamily="18" charset="0"/>
                                  </a:rPr>
                                  <m:t>𝑙𝑙</m:t>
                                </m:r>
                              </m:sup>
                            </m:sSubSup>
                          </m:e>
                          <m:sup>
                            <m:r>
                              <a:rPr lang="en-US" i="1" dirty="0">
                                <a:latin typeface="Cambria Math" panose="02040503050406030204" pitchFamily="18" charset="0"/>
                              </a:rPr>
                              <m:t>2</m:t>
                            </m:r>
                          </m:sup>
                        </m:sSup>
                        <m:r>
                          <a:rPr lang="en-US" i="1" dirty="0">
                            <a:latin typeface="Cambria Math" panose="02040503050406030204" pitchFamily="18" charset="0"/>
                          </a:rPr>
                          <m:t>+ </m:t>
                        </m:r>
                        <m:sSup>
                          <m:sSupPr>
                            <m:ctrlPr>
                              <a:rPr lang="en-US" i="1" dirty="0">
                                <a:latin typeface="Cambria Math" panose="02040503050406030204" pitchFamily="18" charset="0"/>
                              </a:rPr>
                            </m:ctrlPr>
                          </m:sSupPr>
                          <m:e>
                            <m:sSup>
                              <m:sSupPr>
                                <m:ctrlPr>
                                  <a:rPr lang="en-US" i="1" dirty="0">
                                    <a:latin typeface="Cambria Math" panose="02040503050406030204" pitchFamily="18" charset="0"/>
                                  </a:rPr>
                                </m:ctrlPr>
                              </m:sSupPr>
                              <m:e>
                                <m:r>
                                  <a:rPr lang="en-US" i="1" dirty="0">
                                    <a:latin typeface="Cambria Math" panose="02040503050406030204" pitchFamily="18" charset="0"/>
                                  </a:rPr>
                                  <m:t>𝑚</m:t>
                                </m:r>
                              </m:e>
                              <m:sup>
                                <m:r>
                                  <a:rPr lang="en-US" i="1" dirty="0">
                                    <a:latin typeface="Cambria Math" panose="02040503050406030204" pitchFamily="18" charset="0"/>
                                  </a:rPr>
                                  <m:t>𝑙𝑙</m:t>
                                </m:r>
                              </m:sup>
                            </m:sSup>
                          </m:e>
                          <m:sup>
                            <m:r>
                              <a:rPr lang="en-US" i="1" dirty="0">
                                <a:latin typeface="Cambria Math" panose="02040503050406030204" pitchFamily="18" charset="0"/>
                              </a:rPr>
                              <m:t>2</m:t>
                            </m:r>
                          </m:sup>
                        </m:sSup>
                      </m:e>
                    </m:rad>
                  </m:oMath>
                </a14:m>
                <a:r>
                  <a:rPr lang="en-US" dirty="0">
                    <a:latin typeface="Times New Roman" panose="02020603050405020304" pitchFamily="18" charset="0"/>
                    <a:cs typeface="Times New Roman" panose="02020603050405020304" pitchFamily="18" charset="0"/>
                  </a:rPr>
                  <a:t> as the factorization and renormalization scales is chosen, in which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𝑝</m:t>
                        </m:r>
                      </m:e>
                      <m:sub>
                        <m:r>
                          <a:rPr lang="en-US" i="1" dirty="0">
                            <a:latin typeface="Cambria Math" panose="02040503050406030204" pitchFamily="18" charset="0"/>
                          </a:rPr>
                          <m:t>𝑡</m:t>
                        </m:r>
                      </m:sub>
                      <m:sup>
                        <m:r>
                          <a:rPr lang="en-US" i="1" dirty="0">
                            <a:latin typeface="Cambria Math" panose="02040503050406030204" pitchFamily="18" charset="0"/>
                          </a:rPr>
                          <m:t>𝑙𝑙</m:t>
                        </m:r>
                      </m:sup>
                    </m:sSubSup>
                  </m:oMath>
                </a14:m>
                <a:r>
                  <a:rPr lang="en-US" dirty="0">
                    <a:latin typeface="Times New Roman" panose="02020603050405020304" pitchFamily="18" charset="0"/>
                    <a:cs typeface="Times New Roman" panose="02020603050405020304" pitchFamily="18" charset="0"/>
                  </a:rPr>
                  <a:t>and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𝑚</m:t>
                        </m:r>
                      </m:e>
                      <m:sup>
                        <m:r>
                          <a:rPr lang="en-US" i="1" dirty="0">
                            <a:latin typeface="Cambria Math" panose="02040503050406030204" pitchFamily="18" charset="0"/>
                          </a:rPr>
                          <m:t>𝑙𝑙</m:t>
                        </m:r>
                      </m:sup>
                    </m:sSup>
                  </m:oMath>
                </a14:m>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are the transverse momentum and the invariant mass of the output dilepton, respectively.</a:t>
                </a:r>
              </a:p>
              <a:p>
                <a:pPr>
                  <a:buClr>
                    <a:srgbClr val="FF0066"/>
                  </a:buClr>
                </a:pPr>
                <a:endParaRPr lang="en-US" dirty="0">
                  <a:latin typeface="Times New Roman" panose="02020603050405020304" pitchFamily="18" charset="0"/>
                  <a:cs typeface="Times New Roman" panose="02020603050405020304" pitchFamily="18" charset="0"/>
                </a:endParaRPr>
              </a:p>
              <a:p>
                <a:pPr marL="285750" indent="-285750">
                  <a:buClr>
                    <a:schemeClr val="tx1"/>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use CT18NLO PDFs as inputs for the MRW formalisms for protons, and nCTEQ15FullNuc 208 82 PDF sets for lead, utilizing the LHAPDF C++ library package </a:t>
                </a:r>
              </a:p>
              <a:p>
                <a:pPr marL="285750" indent="-285750">
                  <a:buClr>
                    <a:schemeClr val="tx1"/>
                  </a:buCl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Clr>
                    <a:schemeClr val="tx1"/>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We also take into account the experimental cuts and compare our results with the 8.16 TeV data from the CMS experiments in our analysis..</a:t>
                </a:r>
              </a:p>
            </p:txBody>
          </p:sp>
        </mc:Choice>
        <mc:Fallback xmlns="">
          <p:sp>
            <p:nvSpPr>
              <p:cNvPr id="7" name="Rectangle 6"/>
              <p:cNvSpPr>
                <a:spLocks noRot="1" noChangeAspect="1" noMove="1" noResize="1" noEditPoints="1" noAdjustHandles="1" noChangeArrowheads="1" noChangeShapeType="1" noTextEdit="1"/>
              </p:cNvSpPr>
              <p:nvPr/>
            </p:nvSpPr>
            <p:spPr>
              <a:xfrm>
                <a:off x="797669" y="1531838"/>
                <a:ext cx="10875523" cy="4533998"/>
              </a:xfrm>
              <a:prstGeom prst="rect">
                <a:avLst/>
              </a:prstGeom>
              <a:blipFill>
                <a:blip r:embed="rId3"/>
                <a:stretch>
                  <a:fillRect l="-392" t="-672" r="-336" b="-1210"/>
                </a:stretch>
              </a:blipFill>
            </p:spPr>
            <p:txBody>
              <a:bodyPr/>
              <a:lstStyle/>
              <a:p>
                <a:r>
                  <a:rPr lang="en-US">
                    <a:noFill/>
                  </a:rPr>
                  <a:t> </a:t>
                </a:r>
              </a:p>
            </p:txBody>
          </p:sp>
        </mc:Fallback>
      </mc:AlternateContent>
    </p:spTree>
    <p:extLst>
      <p:ext uri="{BB962C8B-B14F-4D97-AF65-F5344CB8AC3E}">
        <p14:creationId xmlns:p14="http://schemas.microsoft.com/office/powerpoint/2010/main" val="2071156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1615712" y="896551"/>
                <a:ext cx="1606465" cy="395621"/>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60 &lt; </a:t>
                </a:r>
                <a14:m>
                  <m:oMath xmlns:m="http://schemas.openxmlformats.org/officeDocument/2006/math">
                    <m:sSub>
                      <m:sSubPr>
                        <m:ctrlPr>
                          <a:rPr lang="en-US" b="1" i="1">
                            <a:latin typeface="Cambria Math" panose="02040503050406030204" pitchFamily="18" charset="0"/>
                            <a:cs typeface="Times New Roman" panose="02020603050405020304" pitchFamily="18" charset="0"/>
                          </a:rPr>
                        </m:ctrlPr>
                      </m:sSubPr>
                      <m:e>
                        <m:r>
                          <a:rPr lang="en-US" b="1" i="1">
                            <a:latin typeface="Cambria Math" panose="02040503050406030204" pitchFamily="18" charset="0"/>
                            <a:cs typeface="Times New Roman" panose="02020603050405020304" pitchFamily="18" charset="0"/>
                          </a:rPr>
                          <m:t>𝑴</m:t>
                        </m:r>
                      </m:e>
                      <m:sub>
                        <m:r>
                          <a:rPr lang="en-US" b="1" i="1">
                            <a:latin typeface="Cambria Math" panose="02040503050406030204" pitchFamily="18" charset="0"/>
                            <a:cs typeface="Times New Roman" panose="02020603050405020304" pitchFamily="18" charset="0"/>
                          </a:rPr>
                          <m:t>𝒋𝒋</m:t>
                        </m:r>
                      </m:sub>
                    </m:sSub>
                  </m:oMath>
                </a14:m>
                <a:r>
                  <a:rPr lang="en-US" b="1" dirty="0">
                    <a:latin typeface="Times New Roman" panose="02020603050405020304" pitchFamily="18" charset="0"/>
                    <a:cs typeface="Times New Roman" panose="02020603050405020304" pitchFamily="18" charset="0"/>
                  </a:rPr>
                  <a:t> &lt; 120</a:t>
                </a:r>
              </a:p>
            </p:txBody>
          </p:sp>
        </mc:Choice>
        <mc:Fallback xmlns="">
          <p:sp>
            <p:nvSpPr>
              <p:cNvPr id="5" name="Rectangle 4"/>
              <p:cNvSpPr>
                <a:spLocks noRot="1" noChangeAspect="1" noMove="1" noResize="1" noEditPoints="1" noAdjustHandles="1" noChangeArrowheads="1" noChangeShapeType="1" noTextEdit="1"/>
              </p:cNvSpPr>
              <p:nvPr/>
            </p:nvSpPr>
            <p:spPr>
              <a:xfrm>
                <a:off x="1615712" y="896551"/>
                <a:ext cx="1606465" cy="395621"/>
              </a:xfrm>
              <a:prstGeom prst="rect">
                <a:avLst/>
              </a:prstGeom>
              <a:blipFill>
                <a:blip r:embed="rId2"/>
                <a:stretch>
                  <a:fillRect l="-3030" t="-7692" r="-2652" b="-16923"/>
                </a:stretch>
              </a:blipFill>
            </p:spPr>
            <p:txBody>
              <a:bodyPr/>
              <a:lstStyle/>
              <a:p>
                <a:r>
                  <a:rPr lang="en-US">
                    <a:noFill/>
                  </a:rPr>
                  <a:t> </a:t>
                </a:r>
              </a:p>
            </p:txBody>
          </p:sp>
        </mc:Fallback>
      </mc:AlternateContent>
      <p:cxnSp>
        <p:nvCxnSpPr>
          <p:cNvPr id="7" name="Straight Connector 6"/>
          <p:cNvCxnSpPr/>
          <p:nvPr/>
        </p:nvCxnSpPr>
        <p:spPr>
          <a:xfrm flipV="1">
            <a:off x="1268259" y="1268998"/>
            <a:ext cx="2301370" cy="23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849549" y="1981989"/>
                <a:ext cx="4500664" cy="208614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All predictions of different TMD models generally agree well with CMS experimental data. However, in some regions, such as large </a:t>
                </a:r>
                <a14:m>
                  <m:oMath xmlns:m="http://schemas.openxmlformats.org/officeDocument/2006/math">
                    <m:sSubSup>
                      <m:sSubSupPr>
                        <m:ctrlPr>
                          <a:rPr lang="en-US" i="1" dirty="0">
                            <a:latin typeface="Cambria Math" panose="02040503050406030204" pitchFamily="18" charset="0"/>
                          </a:rPr>
                        </m:ctrlPr>
                      </m:sSubSupPr>
                      <m:e>
                        <m:r>
                          <m:rPr>
                            <m:nor/>
                          </m:rPr>
                          <a:rPr lang="el-GR" dirty="0">
                            <a:latin typeface="Times New Roman" panose="02020603050405020304" pitchFamily="18" charset="0"/>
                            <a:cs typeface="Times New Roman" panose="02020603050405020304" pitchFamily="18" charset="0"/>
                          </a:rPr>
                          <m:t>ϕ</m:t>
                        </m:r>
                      </m:e>
                      <m:sub>
                        <m:r>
                          <m:rPr>
                            <m:nor/>
                          </m:rPr>
                          <a:rPr lang="el-GR" dirty="0">
                            <a:latin typeface="Times New Roman" panose="02020603050405020304" pitchFamily="18" charset="0"/>
                            <a:cs typeface="Times New Roman" panose="02020603050405020304" pitchFamily="18" charset="0"/>
                          </a:rPr>
                          <m:t>η</m:t>
                        </m:r>
                      </m:sub>
                      <m:sup>
                        <m:r>
                          <m:rPr>
                            <m:nor/>
                          </m:rPr>
                          <a:rPr lang="en-US" dirty="0">
                            <a:latin typeface="Times New Roman" panose="02020603050405020304" pitchFamily="18" charset="0"/>
                            <a:cs typeface="Times New Roman" panose="02020603050405020304" pitchFamily="18" charset="0"/>
                          </a:rPr>
                          <m:t>∗</m:t>
                        </m:r>
                      </m:sup>
                    </m:sSubSup>
                  </m:oMath>
                </a14:m>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𝑃</m:t>
                        </m:r>
                      </m:e>
                      <m:sub>
                        <m:r>
                          <a:rPr lang="en-US" i="1" dirty="0">
                            <a:latin typeface="Cambria Math" panose="02040503050406030204" pitchFamily="18" charset="0"/>
                          </a:rPr>
                          <m:t>𝑡</m:t>
                        </m:r>
                      </m:sub>
                      <m:sup>
                        <m:r>
                          <a:rPr lang="en-US" i="1" dirty="0">
                            <a:latin typeface="Cambria Math" panose="02040503050406030204" pitchFamily="18" charset="0"/>
                          </a:rPr>
                          <m:t>𝑙𝑙</m:t>
                        </m:r>
                      </m:sup>
                    </m:sSubSup>
                  </m:oMath>
                </a14:m>
                <a:r>
                  <a:rPr lang="en-US" dirty="0">
                    <a:latin typeface="Times New Roman" panose="02020603050405020304" pitchFamily="18" charset="0"/>
                    <a:cs typeface="Times New Roman" panose="02020603050405020304" pitchFamily="18" charset="0"/>
                  </a:rPr>
                  <a:t>  , the LO-MRW TMD model overestimates experimental data, while the NLO-MRW model aligns better in those regions with the data.</a:t>
                </a:r>
              </a:p>
            </p:txBody>
          </p:sp>
        </mc:Choice>
        <mc:Fallback xmlns="">
          <p:sp>
            <p:nvSpPr>
              <p:cNvPr id="8" name="Rectangle 7"/>
              <p:cNvSpPr>
                <a:spLocks noRot="1" noChangeAspect="1" noMove="1" noResize="1" noEditPoints="1" noAdjustHandles="1" noChangeArrowheads="1" noChangeShapeType="1" noTextEdit="1"/>
              </p:cNvSpPr>
              <p:nvPr/>
            </p:nvSpPr>
            <p:spPr>
              <a:xfrm>
                <a:off x="849549" y="1981989"/>
                <a:ext cx="4500664" cy="2086149"/>
              </a:xfrm>
              <a:prstGeom prst="rect">
                <a:avLst/>
              </a:prstGeom>
              <a:blipFill>
                <a:blip r:embed="rId3"/>
                <a:stretch>
                  <a:fillRect l="-1083" t="-1462" b="-3801"/>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473" y="723482"/>
            <a:ext cx="2741201" cy="2517013"/>
          </a:xfrm>
          <a:prstGeom prst="round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0521" y="2470506"/>
            <a:ext cx="2610214" cy="2381582"/>
          </a:xfrm>
          <a:prstGeom prst="round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7797" y="4276825"/>
            <a:ext cx="2800741" cy="2353003"/>
          </a:xfrm>
          <a:prstGeom prst="roundRect">
            <a:avLst/>
          </a:prstGeom>
        </p:spPr>
      </p:pic>
    </p:spTree>
    <p:extLst>
      <p:ext uri="{BB962C8B-B14F-4D97-AF65-F5344CB8AC3E}">
        <p14:creationId xmlns:p14="http://schemas.microsoft.com/office/powerpoint/2010/main" val="1964686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2544545339"/>
              </p:ext>
            </p:extLst>
          </p:nvPr>
        </p:nvGraphicFramePr>
        <p:xfrm>
          <a:off x="0" y="0"/>
          <a:ext cx="5115428" cy="3922712"/>
        </p:xfrm>
        <a:graphic>
          <a:graphicData uri="http://schemas.openxmlformats.org/presentationml/2006/ole">
            <mc:AlternateContent xmlns:mc="http://schemas.openxmlformats.org/markup-compatibility/2006">
              <mc:Choice xmlns:v="urn:schemas-microsoft-com:vml" Requires="v">
                <p:oleObj spid="_x0000_s1038" name="Acrobat Document" r:id="rId3" imgW="7353213" imgH="5638479" progId="AcroExch.Document.11">
                  <p:embed/>
                </p:oleObj>
              </mc:Choice>
              <mc:Fallback>
                <p:oleObj name="Acrobat Document" r:id="rId3" imgW="7353213" imgH="5638479" progId="AcroExch.Document.11">
                  <p:embed/>
                  <p:pic>
                    <p:nvPicPr>
                      <p:cNvPr id="0" name=""/>
                      <p:cNvPicPr/>
                      <p:nvPr/>
                    </p:nvPicPr>
                    <p:blipFill>
                      <a:blip r:embed="rId4"/>
                      <a:stretch>
                        <a:fillRect/>
                      </a:stretch>
                    </p:blipFill>
                    <p:spPr>
                      <a:xfrm>
                        <a:off x="0" y="0"/>
                        <a:ext cx="5115428" cy="392271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99867945"/>
              </p:ext>
            </p:extLst>
          </p:nvPr>
        </p:nvGraphicFramePr>
        <p:xfrm>
          <a:off x="7076571" y="0"/>
          <a:ext cx="5115429" cy="3922712"/>
        </p:xfrm>
        <a:graphic>
          <a:graphicData uri="http://schemas.openxmlformats.org/presentationml/2006/ole">
            <mc:AlternateContent xmlns:mc="http://schemas.openxmlformats.org/markup-compatibility/2006">
              <mc:Choice xmlns:v="urn:schemas-microsoft-com:vml" Requires="v">
                <p:oleObj spid="_x0000_s1039" name="Acrobat Document" r:id="rId5" imgW="7353213" imgH="5638479" progId="AcroExch.Document.11">
                  <p:embed/>
                </p:oleObj>
              </mc:Choice>
              <mc:Fallback>
                <p:oleObj name="Acrobat Document" r:id="rId5" imgW="7353213" imgH="5638479" progId="AcroExch.Document.11">
                  <p:embed/>
                  <p:pic>
                    <p:nvPicPr>
                      <p:cNvPr id="0" name=""/>
                      <p:cNvPicPr/>
                      <p:nvPr/>
                    </p:nvPicPr>
                    <p:blipFill>
                      <a:blip r:embed="rId6"/>
                      <a:stretch>
                        <a:fillRect/>
                      </a:stretch>
                    </p:blipFill>
                    <p:spPr>
                      <a:xfrm>
                        <a:off x="7076571" y="0"/>
                        <a:ext cx="5115429" cy="392271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12221629"/>
              </p:ext>
            </p:extLst>
          </p:nvPr>
        </p:nvGraphicFramePr>
        <p:xfrm>
          <a:off x="3714750" y="3135502"/>
          <a:ext cx="4862260" cy="3722498"/>
        </p:xfrm>
        <a:graphic>
          <a:graphicData uri="http://schemas.openxmlformats.org/presentationml/2006/ole">
            <mc:AlternateContent xmlns:mc="http://schemas.openxmlformats.org/markup-compatibility/2006">
              <mc:Choice xmlns:v="urn:schemas-microsoft-com:vml" Requires="v">
                <p:oleObj spid="_x0000_s1040" name="Acrobat Document" r:id="rId7" imgW="30632074" imgH="23450221" progId="AcroExch.Document.11">
                  <p:embed/>
                </p:oleObj>
              </mc:Choice>
              <mc:Fallback>
                <p:oleObj name="Acrobat Document" r:id="rId7" imgW="30632074" imgH="23450221" progId="AcroExch.Document.11">
                  <p:embed/>
                  <p:pic>
                    <p:nvPicPr>
                      <p:cNvPr id="0" name=""/>
                      <p:cNvPicPr/>
                      <p:nvPr/>
                    </p:nvPicPr>
                    <p:blipFill>
                      <a:blip r:embed="rId8"/>
                      <a:stretch>
                        <a:fillRect/>
                      </a:stretch>
                    </p:blipFill>
                    <p:spPr>
                      <a:xfrm>
                        <a:off x="3714750" y="3135502"/>
                        <a:ext cx="4862260" cy="3722498"/>
                      </a:xfrm>
                      <a:prstGeom prst="rect">
                        <a:avLst/>
                      </a:prstGeom>
                    </p:spPr>
                  </p:pic>
                </p:oleObj>
              </mc:Fallback>
            </mc:AlternateContent>
          </a:graphicData>
        </a:graphic>
      </p:graphicFrame>
    </p:spTree>
    <p:extLst>
      <p:ext uri="{BB962C8B-B14F-4D97-AF65-F5344CB8AC3E}">
        <p14:creationId xmlns:p14="http://schemas.microsoft.com/office/powerpoint/2010/main" val="3604825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5341</TotalTime>
  <Words>473</Words>
  <Application>Microsoft Office PowerPoint</Application>
  <PresentationFormat>Widescreen</PresentationFormat>
  <Paragraphs>125</Paragraphs>
  <Slides>25</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8" baseType="lpstr">
      <vt:lpstr>Arial</vt:lpstr>
      <vt:lpstr>Arimo</vt:lpstr>
      <vt:lpstr>B Nazanin</vt:lpstr>
      <vt:lpstr>Calibri</vt:lpstr>
      <vt:lpstr>Cambria</vt:lpstr>
      <vt:lpstr>Cambria Math</vt:lpstr>
      <vt:lpstr>Ink Free</vt:lpstr>
      <vt:lpstr>Segoe Print</vt:lpstr>
      <vt:lpstr>Times New Roman</vt:lpstr>
      <vt:lpstr>Trebuchet MS</vt:lpstr>
      <vt:lpstr>Tw Cen MT</vt:lpstr>
      <vt:lpstr>Circuit</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KaTie parton level event generator</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s-rezaie</dc:creator>
  <cp:lastModifiedBy>darya computer</cp:lastModifiedBy>
  <cp:revision>54</cp:revision>
  <dcterms:created xsi:type="dcterms:W3CDTF">2025-08-03T14:00:24Z</dcterms:created>
  <dcterms:modified xsi:type="dcterms:W3CDTF">2026-01-04T15:41:39Z</dcterms:modified>
</cp:coreProperties>
</file>